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87" r:id="rId3"/>
    <p:sldId id="274" r:id="rId4"/>
    <p:sldId id="302" r:id="rId5"/>
    <p:sldId id="303" r:id="rId6"/>
    <p:sldId id="304" r:id="rId7"/>
    <p:sldId id="305" r:id="rId8"/>
    <p:sldId id="288" r:id="rId9"/>
    <p:sldId id="306" r:id="rId10"/>
    <p:sldId id="284" r:id="rId11"/>
    <p:sldId id="301" r:id="rId12"/>
    <p:sldId id="312" r:id="rId13"/>
    <p:sldId id="286" r:id="rId14"/>
    <p:sldId id="290" r:id="rId15"/>
    <p:sldId id="307" r:id="rId16"/>
    <p:sldId id="308" r:id="rId17"/>
    <p:sldId id="309" r:id="rId18"/>
    <p:sldId id="291" r:id="rId19"/>
    <p:sldId id="310" r:id="rId20"/>
    <p:sldId id="292" r:id="rId21"/>
    <p:sldId id="293" r:id="rId22"/>
    <p:sldId id="295" r:id="rId23"/>
    <p:sldId id="296" r:id="rId24"/>
    <p:sldId id="297" r:id="rId25"/>
    <p:sldId id="298" r:id="rId26"/>
    <p:sldId id="299" r:id="rId27"/>
    <p:sldId id="285" r:id="rId28"/>
    <p:sldId id="311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269B5-6A55-4360-8DE3-C1FB6360FAD4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42551-B2F3-4709-8651-04F8343136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5224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444-347D-4CE6-AFA9-3D2C42EEE91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87EE-CF1A-4B81-885C-E4A49DFC1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444-347D-4CE6-AFA9-3D2C42EEE91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87EE-CF1A-4B81-885C-E4A49DFC1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444-347D-4CE6-AFA9-3D2C42EEE91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87EE-CF1A-4B81-885C-E4A49DFC1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444-347D-4CE6-AFA9-3D2C42EEE91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87EE-CF1A-4B81-885C-E4A49DFC1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444-347D-4CE6-AFA9-3D2C42EEE91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87EE-CF1A-4B81-885C-E4A49DFC1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444-347D-4CE6-AFA9-3D2C42EEE91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87EE-CF1A-4B81-885C-E4A49DFC1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444-347D-4CE6-AFA9-3D2C42EEE91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87EE-CF1A-4B81-885C-E4A49DFC1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444-347D-4CE6-AFA9-3D2C42EEE91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87EE-CF1A-4B81-885C-E4A49DFC1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444-347D-4CE6-AFA9-3D2C42EEE91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87EE-CF1A-4B81-885C-E4A49DFC1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444-347D-4CE6-AFA9-3D2C42EEE91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87EE-CF1A-4B81-885C-E4A49DFC1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444-347D-4CE6-AFA9-3D2C42EEE91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87EE-CF1A-4B81-885C-E4A49DFC1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D444-347D-4CE6-AFA9-3D2C42EEE91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687EE-CF1A-4B81-885C-E4A49DFC1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57163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CFFCC"/>
                </a:solidFill>
              </a:rPr>
              <a:t>Урок математики </a:t>
            </a:r>
            <a:br>
              <a:rPr lang="ru-RU" b="1" i="1" dirty="0" smtClean="0">
                <a:solidFill>
                  <a:srgbClr val="CCFFCC"/>
                </a:solidFill>
              </a:rPr>
            </a:br>
            <a:r>
              <a:rPr lang="ru-RU" b="1" i="1" dirty="0" smtClean="0">
                <a:solidFill>
                  <a:srgbClr val="CCFFCC"/>
                </a:solidFill>
              </a:rPr>
              <a:t> 4 класс</a:t>
            </a:r>
            <a:br>
              <a:rPr lang="ru-RU" b="1" i="1" dirty="0" smtClean="0">
                <a:solidFill>
                  <a:srgbClr val="CCFFCC"/>
                </a:solidFill>
              </a:rPr>
            </a:br>
            <a:r>
              <a:rPr lang="ru-RU" sz="2400" b="1" i="1" dirty="0" smtClean="0">
                <a:solidFill>
                  <a:srgbClr val="CCFFCC"/>
                </a:solidFill>
              </a:rPr>
              <a:t>УМК  «Школа России»</a:t>
            </a:r>
            <a:r>
              <a:rPr lang="ru-RU" b="1" i="1" dirty="0" smtClean="0">
                <a:solidFill>
                  <a:schemeClr val="bg1"/>
                </a:solidFill>
              </a:rPr>
              <a:t/>
            </a:r>
            <a:br>
              <a:rPr lang="ru-RU" b="1" i="1" dirty="0" smtClean="0">
                <a:solidFill>
                  <a:schemeClr val="bg1"/>
                </a:solidFill>
              </a:rPr>
            </a:br>
            <a:r>
              <a:rPr lang="ru-RU" b="1" i="1" dirty="0" smtClean="0">
                <a:solidFill>
                  <a:schemeClr val="bg1"/>
                </a:solidFill>
              </a:rPr>
              <a:t>                                 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857496"/>
            <a:ext cx="8143932" cy="2643206"/>
          </a:xfrm>
        </p:spPr>
        <p:txBody>
          <a:bodyPr>
            <a:normAutofit fontScale="55000" lnSpcReduction="20000"/>
          </a:bodyPr>
          <a:lstStyle/>
          <a:p>
            <a:r>
              <a:rPr lang="ru-RU" sz="5800" dirty="0" smtClean="0">
                <a:solidFill>
                  <a:schemeClr val="bg1"/>
                </a:solidFill>
              </a:rPr>
              <a:t>Письменное умножение на числа, </a:t>
            </a:r>
          </a:p>
          <a:p>
            <a:r>
              <a:rPr lang="ru-RU" sz="5800" dirty="0" smtClean="0">
                <a:solidFill>
                  <a:schemeClr val="bg1"/>
                </a:solidFill>
              </a:rPr>
              <a:t>оканчивающиеся нулями</a:t>
            </a:r>
          </a:p>
          <a:p>
            <a:endParaRPr lang="ru-RU" sz="3000" dirty="0" smtClean="0">
              <a:solidFill>
                <a:schemeClr val="bg1"/>
              </a:solidFill>
            </a:endParaRPr>
          </a:p>
          <a:p>
            <a:endParaRPr lang="ru-RU" sz="3000" dirty="0" smtClean="0">
              <a:solidFill>
                <a:schemeClr val="bg1"/>
              </a:solidFill>
            </a:endParaRPr>
          </a:p>
          <a:p>
            <a:endParaRPr lang="ru-RU" sz="3000" dirty="0" smtClean="0">
              <a:solidFill>
                <a:schemeClr val="bg1"/>
              </a:solidFill>
            </a:endParaRPr>
          </a:p>
          <a:p>
            <a:r>
              <a:rPr lang="ru-RU" sz="3000" dirty="0" smtClean="0">
                <a:solidFill>
                  <a:schemeClr val="bg1"/>
                </a:solidFill>
              </a:rPr>
              <a:t>Составил</a:t>
            </a:r>
            <a:r>
              <a:rPr lang="en-US" sz="3000" dirty="0" smtClean="0">
                <a:solidFill>
                  <a:schemeClr val="bg1"/>
                </a:solidFill>
              </a:rPr>
              <a:t>:</a:t>
            </a:r>
            <a:r>
              <a:rPr lang="ru-RU" sz="3000" dirty="0" smtClean="0">
                <a:solidFill>
                  <a:schemeClr val="bg1"/>
                </a:solidFill>
              </a:rPr>
              <a:t>  учитель начальных классов</a:t>
            </a:r>
          </a:p>
          <a:p>
            <a:r>
              <a:rPr lang="ru-RU" sz="3000" dirty="0" smtClean="0">
                <a:solidFill>
                  <a:schemeClr val="bg1"/>
                </a:solidFill>
              </a:rPr>
              <a:t>Филиппова А.Ф. ,</a:t>
            </a:r>
          </a:p>
          <a:p>
            <a:r>
              <a:rPr lang="ru-RU" sz="3000" dirty="0" smtClean="0">
                <a:solidFill>
                  <a:schemeClr val="bg1"/>
                </a:solidFill>
              </a:rPr>
              <a:t>МОУ «СОШ № 19 г. Ухта, РК                           </a:t>
            </a:r>
            <a:r>
              <a:rPr lang="ru-RU" dirty="0" smtClean="0">
                <a:solidFill>
                  <a:schemeClr val="bg1"/>
                </a:solidFill>
              </a:rPr>
              <a:t> 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4" y="1571612"/>
            <a:ext cx="8196266" cy="4357718"/>
          </a:xfrm>
          <a:noFill/>
        </p:spPr>
        <p:txBody>
          <a:bodyPr/>
          <a:lstStyle/>
          <a:p>
            <a:pPr eaLnBrk="1" hangingPunct="1"/>
            <a:r>
              <a:rPr lang="ru-RU" sz="1800" b="1" dirty="0" smtClean="0"/>
              <a:t>                   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28604"/>
            <a:ext cx="6705600" cy="642942"/>
          </a:xfrm>
        </p:spPr>
        <p:txBody>
          <a:bodyPr/>
          <a:lstStyle/>
          <a:p>
            <a:pPr eaLnBrk="1" hangingPunct="1">
              <a:defRPr/>
            </a:pPr>
            <a:endParaRPr lang="ru-RU" b="1" dirty="0" smtClean="0">
              <a:solidFill>
                <a:srgbClr val="FF0000"/>
              </a:solidFill>
            </a:endParaRPr>
          </a:p>
        </p:txBody>
      </p:sp>
      <p:pic>
        <p:nvPicPr>
          <p:cNvPr id="3076" name="Picture 12" descr="cf36c90529145a6e25c3a4a4395625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606800" y="5400675"/>
            <a:ext cx="12985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cf36c90529145a6e25c3a4a4395625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714744" y="5286388"/>
            <a:ext cx="12985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cf36c90529145a6e25c3a4a4395625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786182" y="5286388"/>
            <a:ext cx="12985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http://im7-tub-ru.yandex.net/i?id=164442726-47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571480"/>
            <a:ext cx="1214446" cy="1714512"/>
          </a:xfrm>
          <a:prstGeom prst="rect">
            <a:avLst/>
          </a:prstGeom>
          <a:noFill/>
        </p:spPr>
      </p:pic>
      <p:sp>
        <p:nvSpPr>
          <p:cNvPr id="9" name="Горизонтальный свиток 8"/>
          <p:cNvSpPr/>
          <p:nvPr/>
        </p:nvSpPr>
        <p:spPr>
          <a:xfrm>
            <a:off x="1571604" y="357166"/>
            <a:ext cx="5286412" cy="1214446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i="1" dirty="0" smtClean="0">
                <a:solidFill>
                  <a:srgbClr val="0070C0"/>
                </a:solidFill>
              </a:rPr>
              <a:t>Вычисли:</a:t>
            </a:r>
            <a:endParaRPr lang="ru-RU" sz="4800" i="1" dirty="0">
              <a:solidFill>
                <a:srgbClr val="0070C0"/>
              </a:solidFill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3143240" y="428604"/>
            <a:ext cx="45719" cy="35719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6-конечная звезда 11"/>
          <p:cNvSpPr/>
          <p:nvPr/>
        </p:nvSpPr>
        <p:spPr>
          <a:xfrm>
            <a:off x="857224" y="1928802"/>
            <a:ext cx="1214446" cy="148590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6-конечная звезда 12"/>
          <p:cNvSpPr/>
          <p:nvPr/>
        </p:nvSpPr>
        <p:spPr>
          <a:xfrm>
            <a:off x="357158" y="1785926"/>
            <a:ext cx="1714512" cy="1700218"/>
          </a:xfrm>
          <a:prstGeom prst="star6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64+</a:t>
            </a:r>
            <a:endParaRPr lang="ru-RU" sz="3600" dirty="0"/>
          </a:p>
        </p:txBody>
      </p:sp>
      <p:sp>
        <p:nvSpPr>
          <p:cNvPr id="14" name="7-конечная звезда 13"/>
          <p:cNvSpPr/>
          <p:nvPr/>
        </p:nvSpPr>
        <p:spPr>
          <a:xfrm>
            <a:off x="1285852" y="4500570"/>
            <a:ext cx="1785950" cy="1500198"/>
          </a:xfrm>
          <a:prstGeom prst="star7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30 -</a:t>
            </a:r>
            <a:endParaRPr lang="ru-RU" sz="3600" dirty="0"/>
          </a:p>
        </p:txBody>
      </p:sp>
      <p:sp>
        <p:nvSpPr>
          <p:cNvPr id="15" name="6-конечная звезда 14"/>
          <p:cNvSpPr/>
          <p:nvPr/>
        </p:nvSpPr>
        <p:spPr>
          <a:xfrm>
            <a:off x="2786050" y="1571612"/>
            <a:ext cx="1843094" cy="1714512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130-</a:t>
            </a:r>
            <a:endParaRPr lang="ru-RU" sz="3200" dirty="0"/>
          </a:p>
        </p:txBody>
      </p:sp>
      <p:sp>
        <p:nvSpPr>
          <p:cNvPr id="16" name="6-конечная звезда 15"/>
          <p:cNvSpPr/>
          <p:nvPr/>
        </p:nvSpPr>
        <p:spPr>
          <a:xfrm>
            <a:off x="5715008" y="4429132"/>
            <a:ext cx="1500198" cy="1643074"/>
          </a:xfrm>
          <a:prstGeom prst="star6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230</a:t>
            </a:r>
            <a:endParaRPr lang="ru-RU" sz="3200" dirty="0"/>
          </a:p>
        </p:txBody>
      </p:sp>
      <p:sp>
        <p:nvSpPr>
          <p:cNvPr id="17" name="6-конечная звезда 16"/>
          <p:cNvSpPr/>
          <p:nvPr/>
        </p:nvSpPr>
        <p:spPr>
          <a:xfrm>
            <a:off x="5643570" y="1643050"/>
            <a:ext cx="1643074" cy="1571636"/>
          </a:xfrm>
          <a:prstGeom prst="star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90+</a:t>
            </a:r>
            <a:endParaRPr lang="ru-RU" sz="3200" dirty="0"/>
          </a:p>
        </p:txBody>
      </p:sp>
      <p:sp>
        <p:nvSpPr>
          <p:cNvPr id="18" name="6-конечная звезда 17"/>
          <p:cNvSpPr/>
          <p:nvPr/>
        </p:nvSpPr>
        <p:spPr>
          <a:xfrm>
            <a:off x="7358082" y="2857496"/>
            <a:ext cx="1428760" cy="1714512"/>
          </a:xfrm>
          <a:prstGeom prst="star6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0" name="6-конечная звезда 19"/>
          <p:cNvSpPr/>
          <p:nvPr/>
        </p:nvSpPr>
        <p:spPr>
          <a:xfrm>
            <a:off x="4143372" y="4214818"/>
            <a:ext cx="1571636" cy="1571636"/>
          </a:xfrm>
          <a:prstGeom prst="star6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24+</a:t>
            </a:r>
            <a:endParaRPr lang="ru-RU" sz="3600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 rot="16200000" flipH="1">
            <a:off x="1285852" y="3500438"/>
            <a:ext cx="1214446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2857488" y="5072074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6200000" flipV="1">
            <a:off x="3500430" y="3500438"/>
            <a:ext cx="1500198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4500562" y="2428868"/>
            <a:ext cx="1214446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>
            <a:off x="5857884" y="3571876"/>
            <a:ext cx="1357322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V="1">
            <a:off x="6786578" y="4286256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4" y="1571612"/>
            <a:ext cx="8196266" cy="4357718"/>
          </a:xfrm>
          <a:noFill/>
        </p:spPr>
        <p:txBody>
          <a:bodyPr/>
          <a:lstStyle/>
          <a:p>
            <a:pPr eaLnBrk="1" hangingPunct="1"/>
            <a:r>
              <a:rPr lang="ru-RU" sz="1800" b="1" dirty="0" smtClean="0"/>
              <a:t>                   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28604"/>
            <a:ext cx="6705600" cy="642942"/>
          </a:xfrm>
        </p:spPr>
        <p:txBody>
          <a:bodyPr/>
          <a:lstStyle/>
          <a:p>
            <a:pPr eaLnBrk="1" hangingPunct="1">
              <a:defRPr/>
            </a:pPr>
            <a:endParaRPr lang="ru-RU" b="1" dirty="0" smtClean="0">
              <a:solidFill>
                <a:srgbClr val="FF0000"/>
              </a:solidFill>
            </a:endParaRPr>
          </a:p>
        </p:txBody>
      </p:sp>
      <p:pic>
        <p:nvPicPr>
          <p:cNvPr id="3076" name="Picture 12" descr="cf36c90529145a6e25c3a4a4395625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606800" y="5400675"/>
            <a:ext cx="12985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cf36c90529145a6e25c3a4a4395625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714744" y="5286388"/>
            <a:ext cx="12985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cf36c90529145a6e25c3a4a4395625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786182" y="5286388"/>
            <a:ext cx="12985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http://im7-tub-ru.yandex.net/i?id=164442726-47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571480"/>
            <a:ext cx="1214446" cy="1714512"/>
          </a:xfrm>
          <a:prstGeom prst="rect">
            <a:avLst/>
          </a:prstGeom>
          <a:noFill/>
        </p:spPr>
      </p:pic>
      <p:sp>
        <p:nvSpPr>
          <p:cNvPr id="9" name="Горизонтальный свиток 8"/>
          <p:cNvSpPr/>
          <p:nvPr/>
        </p:nvSpPr>
        <p:spPr>
          <a:xfrm>
            <a:off x="1571604" y="357166"/>
            <a:ext cx="5286412" cy="1214446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i="1" dirty="0" smtClean="0">
                <a:solidFill>
                  <a:srgbClr val="0070C0"/>
                </a:solidFill>
              </a:rPr>
              <a:t>Вычисли:</a:t>
            </a:r>
            <a:endParaRPr lang="ru-RU" sz="4800" i="1" dirty="0">
              <a:solidFill>
                <a:srgbClr val="0070C0"/>
              </a:solidFill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3143240" y="428604"/>
            <a:ext cx="45719" cy="35719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6-конечная звезда 11"/>
          <p:cNvSpPr/>
          <p:nvPr/>
        </p:nvSpPr>
        <p:spPr>
          <a:xfrm>
            <a:off x="857224" y="1928802"/>
            <a:ext cx="1214446" cy="148590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6-конечная звезда 12"/>
          <p:cNvSpPr/>
          <p:nvPr/>
        </p:nvSpPr>
        <p:spPr>
          <a:xfrm>
            <a:off x="357158" y="1785926"/>
            <a:ext cx="1714512" cy="1700218"/>
          </a:xfrm>
          <a:prstGeom prst="star6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64+</a:t>
            </a:r>
            <a:endParaRPr lang="ru-RU" sz="3600" dirty="0"/>
          </a:p>
        </p:txBody>
      </p:sp>
      <p:sp>
        <p:nvSpPr>
          <p:cNvPr id="14" name="7-конечная звезда 13"/>
          <p:cNvSpPr/>
          <p:nvPr/>
        </p:nvSpPr>
        <p:spPr>
          <a:xfrm>
            <a:off x="1285852" y="4500570"/>
            <a:ext cx="1785950" cy="1500198"/>
          </a:xfrm>
          <a:prstGeom prst="star7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30 -</a:t>
            </a:r>
            <a:endParaRPr lang="ru-RU" sz="3600" dirty="0"/>
          </a:p>
        </p:txBody>
      </p:sp>
      <p:sp>
        <p:nvSpPr>
          <p:cNvPr id="15" name="6-конечная звезда 14"/>
          <p:cNvSpPr/>
          <p:nvPr/>
        </p:nvSpPr>
        <p:spPr>
          <a:xfrm>
            <a:off x="2786050" y="1571612"/>
            <a:ext cx="1843094" cy="1714512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130-</a:t>
            </a:r>
            <a:endParaRPr lang="ru-RU" sz="3200" dirty="0"/>
          </a:p>
        </p:txBody>
      </p:sp>
      <p:sp>
        <p:nvSpPr>
          <p:cNvPr id="16" name="6-конечная звезда 15"/>
          <p:cNvSpPr/>
          <p:nvPr/>
        </p:nvSpPr>
        <p:spPr>
          <a:xfrm>
            <a:off x="5715008" y="4429132"/>
            <a:ext cx="1500198" cy="1643074"/>
          </a:xfrm>
          <a:prstGeom prst="star6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230</a:t>
            </a:r>
            <a:endParaRPr lang="ru-RU" sz="3200" dirty="0"/>
          </a:p>
        </p:txBody>
      </p:sp>
      <p:sp>
        <p:nvSpPr>
          <p:cNvPr id="17" name="6-конечная звезда 16"/>
          <p:cNvSpPr/>
          <p:nvPr/>
        </p:nvSpPr>
        <p:spPr>
          <a:xfrm>
            <a:off x="5643570" y="1643050"/>
            <a:ext cx="1643074" cy="1571636"/>
          </a:xfrm>
          <a:prstGeom prst="star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90+</a:t>
            </a:r>
            <a:endParaRPr lang="ru-RU" sz="3200" dirty="0"/>
          </a:p>
        </p:txBody>
      </p:sp>
      <p:sp>
        <p:nvSpPr>
          <p:cNvPr id="18" name="6-конечная звезда 17"/>
          <p:cNvSpPr/>
          <p:nvPr/>
        </p:nvSpPr>
        <p:spPr>
          <a:xfrm>
            <a:off x="7358082" y="2857496"/>
            <a:ext cx="1428760" cy="1714512"/>
          </a:xfrm>
          <a:prstGeom prst="star6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340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0" name="6-конечная звезда 19"/>
          <p:cNvSpPr/>
          <p:nvPr/>
        </p:nvSpPr>
        <p:spPr>
          <a:xfrm>
            <a:off x="4143372" y="4214818"/>
            <a:ext cx="1571636" cy="1571636"/>
          </a:xfrm>
          <a:prstGeom prst="star6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24+</a:t>
            </a:r>
            <a:endParaRPr lang="ru-RU" sz="3600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 rot="16200000" flipH="1">
            <a:off x="1285852" y="3500438"/>
            <a:ext cx="1214446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2857488" y="5072074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6200000" flipV="1">
            <a:off x="3500430" y="3500438"/>
            <a:ext cx="1500198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4500562" y="2428868"/>
            <a:ext cx="1214446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>
            <a:off x="5857884" y="3571876"/>
            <a:ext cx="1357322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V="1">
            <a:off x="6786578" y="4286256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im1-tub-ru.yandex.net/i?id=45226247-6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2071702" cy="3643338"/>
          </a:xfrm>
          <a:prstGeom prst="rect">
            <a:avLst/>
          </a:prstGeom>
          <a:noFill/>
        </p:spPr>
      </p:pic>
      <p:sp>
        <p:nvSpPr>
          <p:cNvPr id="6" name="Овальная выноска 5"/>
          <p:cNvSpPr/>
          <p:nvPr/>
        </p:nvSpPr>
        <p:spPr>
          <a:xfrm rot="905682">
            <a:off x="3457971" y="485283"/>
            <a:ext cx="5015886" cy="4013456"/>
          </a:xfrm>
          <a:prstGeom prst="wedgeEllipseCallout">
            <a:avLst>
              <a:gd name="adj1" fmla="val -67171"/>
              <a:gd name="adj2" fmla="val 1897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70C0"/>
                </a:solidFill>
              </a:rPr>
              <a:t>Друзья мои!</a:t>
            </a:r>
          </a:p>
          <a:p>
            <a:pPr algn="ctr"/>
            <a:r>
              <a:rPr lang="ru-RU" sz="3600" dirty="0" smtClean="0">
                <a:solidFill>
                  <a:srgbClr val="0070C0"/>
                </a:solidFill>
              </a:rPr>
              <a:t>Желаю вам удачи</a:t>
            </a:r>
          </a:p>
          <a:p>
            <a:pPr algn="ctr"/>
            <a:r>
              <a:rPr lang="ru-RU" sz="3600" dirty="0" smtClean="0">
                <a:solidFill>
                  <a:srgbClr val="0070C0"/>
                </a:solidFill>
              </a:rPr>
              <a:t>В новых открытиях!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endParaRPr lang="ru-RU" sz="2800" dirty="0" smtClean="0"/>
          </a:p>
        </p:txBody>
      </p:sp>
      <p:pic>
        <p:nvPicPr>
          <p:cNvPr id="2050" name="Picture 2" descr="http://im1-tub-ru.yandex.net/i?id=45226247-62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7166"/>
            <a:ext cx="1076325" cy="1428750"/>
          </a:xfrm>
          <a:prstGeom prst="rect">
            <a:avLst/>
          </a:prstGeom>
          <a:noFill/>
        </p:spPr>
      </p:pic>
      <p:sp>
        <p:nvSpPr>
          <p:cNvPr id="4" name="Горизонтальный свиток 3"/>
          <p:cNvSpPr/>
          <p:nvPr/>
        </p:nvSpPr>
        <p:spPr>
          <a:xfrm>
            <a:off x="1000100" y="1214422"/>
            <a:ext cx="7358114" cy="478634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Письменное умножение на числа, </a:t>
            </a:r>
            <a:r>
              <a:rPr lang="ru-RU" sz="4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оканчивающиеся </a:t>
            </a:r>
            <a:r>
              <a:rPr lang="ru-RU" sz="4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нулями</a:t>
            </a:r>
            <a:endParaRPr lang="ru-RU" sz="40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45819" y="1735382"/>
            <a:ext cx="3391339" cy="9905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7200" dirty="0" smtClean="0"/>
              <a:t>   </a:t>
            </a:r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3092</a:t>
            </a:r>
            <a:endParaRPr lang="ru-RU" sz="66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ru-RU" sz="6600" dirty="0"/>
              <a:t> </a:t>
            </a:r>
            <a:r>
              <a:rPr lang="ru-RU" sz="6600" dirty="0" smtClean="0"/>
              <a:t>    </a:t>
            </a:r>
            <a:endParaRPr lang="ru-RU" sz="6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73655" y="2505593"/>
            <a:ext cx="3850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х</a:t>
            </a:r>
            <a:endParaRPr lang="ru-RU" sz="3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357158" y="3837384"/>
            <a:ext cx="3133942" cy="20244"/>
          </a:xfrm>
          <a:prstGeom prst="line">
            <a:avLst/>
          </a:prstGeom>
          <a:ln w="920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0" y="3714752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1546000</a:t>
            </a:r>
            <a:endParaRPr lang="ru-RU" sz="6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94227" y="1717773"/>
            <a:ext cx="214994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6307</a:t>
            </a:r>
            <a:endParaRPr lang="ru-RU" sz="5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57819" y="2496035"/>
            <a:ext cx="427296" cy="655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х</a:t>
            </a:r>
            <a:endParaRPr lang="ru-RU" sz="3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0800000" flipH="1" flipV="1">
            <a:off x="5785114" y="2705647"/>
            <a:ext cx="31793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/>
              <a:t>      </a:t>
            </a:r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900</a:t>
            </a:r>
            <a:endParaRPr lang="ru-RU" sz="5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206781" y="2613054"/>
            <a:ext cx="43360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/>
              <a:t>     </a:t>
            </a:r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5475600</a:t>
            </a:r>
            <a:endParaRPr lang="ru-RU" sz="6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823164" y="2705648"/>
            <a:ext cx="19170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500</a:t>
            </a:r>
            <a:endParaRPr lang="ru-RU" sz="6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5494228" y="3749843"/>
            <a:ext cx="3038212" cy="0"/>
          </a:xfrm>
          <a:prstGeom prst="line">
            <a:avLst/>
          </a:prstGeom>
          <a:ln w="920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461322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45819" y="1735382"/>
            <a:ext cx="3391339" cy="9905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7200" dirty="0" smtClean="0"/>
              <a:t>   </a:t>
            </a:r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3092</a:t>
            </a:r>
            <a:endParaRPr lang="ru-RU" sz="66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ru-RU" sz="6600" dirty="0"/>
              <a:t> </a:t>
            </a:r>
            <a:r>
              <a:rPr lang="ru-RU" sz="6600" dirty="0" smtClean="0"/>
              <a:t>    </a:t>
            </a:r>
            <a:endParaRPr lang="ru-RU" sz="6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73655" y="2505593"/>
            <a:ext cx="3850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х</a:t>
            </a:r>
            <a:endParaRPr lang="ru-RU" sz="3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1357290" y="3786190"/>
            <a:ext cx="3143272" cy="71438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142976" y="3786190"/>
            <a:ext cx="37535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1546000</a:t>
            </a:r>
            <a:endParaRPr lang="ru-RU" sz="6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94227" y="1717773"/>
            <a:ext cx="214994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6307</a:t>
            </a:r>
            <a:endParaRPr lang="ru-RU" sz="5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57819" y="2496035"/>
            <a:ext cx="427296" cy="655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х</a:t>
            </a:r>
            <a:endParaRPr lang="ru-RU" sz="3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0800000" flipH="1" flipV="1">
            <a:off x="5785114" y="2705647"/>
            <a:ext cx="31793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/>
              <a:t>      </a:t>
            </a:r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900</a:t>
            </a:r>
            <a:endParaRPr lang="ru-RU" sz="5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206781" y="2613054"/>
            <a:ext cx="43360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/>
              <a:t>     </a:t>
            </a:r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5475300</a:t>
            </a:r>
            <a:endParaRPr lang="ru-RU" sz="6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928926" y="2705648"/>
            <a:ext cx="19288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500</a:t>
            </a:r>
            <a:endParaRPr lang="ru-RU" sz="6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rot="10800000" flipV="1">
            <a:off x="5357818" y="3749844"/>
            <a:ext cx="3174622" cy="36345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461322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45819" y="1735382"/>
            <a:ext cx="3391339" cy="9905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7200" dirty="0" smtClean="0"/>
              <a:t>   </a:t>
            </a:r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3092</a:t>
            </a:r>
            <a:endParaRPr lang="ru-RU" sz="66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ru-RU" sz="6600" dirty="0"/>
              <a:t> </a:t>
            </a:r>
            <a:r>
              <a:rPr lang="ru-RU" sz="6600" dirty="0" smtClean="0"/>
              <a:t>    </a:t>
            </a:r>
            <a:endParaRPr lang="ru-RU" sz="6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73655" y="2505593"/>
            <a:ext cx="3850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х</a:t>
            </a:r>
            <a:endParaRPr lang="ru-RU" sz="3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1357290" y="3786190"/>
            <a:ext cx="3143272" cy="71438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142976" y="3786190"/>
            <a:ext cx="37535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1546000</a:t>
            </a:r>
            <a:endParaRPr lang="ru-RU" sz="6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94227" y="1717773"/>
            <a:ext cx="214994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6307</a:t>
            </a:r>
            <a:endParaRPr lang="ru-RU" sz="5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57819" y="2496035"/>
            <a:ext cx="427296" cy="655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х</a:t>
            </a:r>
            <a:endParaRPr lang="ru-RU" sz="3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0800000" flipH="1" flipV="1">
            <a:off x="5785114" y="2705647"/>
            <a:ext cx="31793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/>
              <a:t>      </a:t>
            </a:r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900</a:t>
            </a:r>
            <a:endParaRPr lang="ru-RU" sz="5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206781" y="2613054"/>
            <a:ext cx="43360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/>
              <a:t>     </a:t>
            </a:r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5676300</a:t>
            </a:r>
            <a:endParaRPr lang="ru-RU" sz="6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928926" y="2705648"/>
            <a:ext cx="19288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500</a:t>
            </a:r>
            <a:endParaRPr lang="ru-RU" sz="6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rot="10800000" flipV="1">
            <a:off x="5357818" y="3749844"/>
            <a:ext cx="3174622" cy="36345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461322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868346"/>
          </a:xfrm>
        </p:spPr>
        <p:txBody>
          <a:bodyPr>
            <a:prstTxWarp prst="textArchDown">
              <a:avLst/>
            </a:prstTxWarp>
            <a:noAutofit/>
          </a:bodyPr>
          <a:lstStyle/>
          <a:p>
            <a:r>
              <a:rPr lang="ru-RU" sz="8000" b="1" i="1" dirty="0" err="1" smtClean="0">
                <a:solidFill>
                  <a:schemeClr val="accent2">
                    <a:lumMod val="75000"/>
                  </a:schemeClr>
                </a:solidFill>
              </a:rPr>
              <a:t>Ф</a:t>
            </a:r>
            <a:r>
              <a:rPr lang="ru-RU" sz="8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</a:t>
            </a:r>
            <a:r>
              <a:rPr lang="ru-RU" sz="8000" b="1" i="1" dirty="0" err="1" smtClean="0">
                <a:solidFill>
                  <a:srgbClr val="FFFF00"/>
                </a:solidFill>
              </a:rPr>
              <a:t>з</a:t>
            </a:r>
            <a:r>
              <a:rPr lang="ru-RU" sz="8000" b="1" i="1" dirty="0" err="1" smtClean="0">
                <a:solidFill>
                  <a:schemeClr val="accent6">
                    <a:lumMod val="75000"/>
                  </a:schemeClr>
                </a:solidFill>
              </a:rPr>
              <a:t>м</a:t>
            </a:r>
            <a:r>
              <a:rPr lang="ru-RU" sz="8000" b="1" i="1" dirty="0" err="1" smtClean="0">
                <a:solidFill>
                  <a:schemeClr val="accent2">
                    <a:lumMod val="75000"/>
                  </a:schemeClr>
                </a:solidFill>
              </a:rPr>
              <a:t>и</a:t>
            </a:r>
            <a:r>
              <a:rPr lang="ru-RU" sz="8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</a:t>
            </a:r>
            <a:r>
              <a:rPr lang="ru-RU" sz="8000" b="1" i="1" dirty="0" err="1" smtClean="0">
                <a:solidFill>
                  <a:srgbClr val="FFFF00"/>
                </a:solidFill>
              </a:rPr>
              <a:t>у</a:t>
            </a:r>
            <a:r>
              <a:rPr lang="ru-RU" sz="8000" b="1" i="1" dirty="0" err="1" smtClean="0">
                <a:solidFill>
                  <a:schemeClr val="accent6">
                    <a:lumMod val="75000"/>
                  </a:schemeClr>
                </a:solidFill>
              </a:rPr>
              <a:t>т</a:t>
            </a:r>
            <a:r>
              <a:rPr lang="ru-RU" sz="8000" b="1" i="1" dirty="0" err="1" smtClean="0">
                <a:solidFill>
                  <a:schemeClr val="accent2">
                    <a:lumMod val="75000"/>
                  </a:schemeClr>
                </a:solidFill>
              </a:rPr>
              <a:t>к</a:t>
            </a:r>
            <a:r>
              <a:rPr lang="ru-RU" sz="8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</a:t>
            </a:r>
            <a:endParaRPr lang="ru-RU" sz="80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7" name="Picture 3" descr="C:\Documents and Settings\Admin\Рабочий стол\анимашки\cheerld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000240"/>
            <a:ext cx="2309832" cy="2309832"/>
          </a:xfrm>
          <a:prstGeom prst="rect">
            <a:avLst/>
          </a:prstGeom>
          <a:noFill/>
        </p:spPr>
      </p:pic>
      <p:pic>
        <p:nvPicPr>
          <p:cNvPr id="6" name="Picture 6" descr="карт шк 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3286124"/>
            <a:ext cx="4313237" cy="2987675"/>
          </a:xfrm>
          <a:prstGeom prst="rect">
            <a:avLst/>
          </a:prstGeom>
          <a:noFill/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План</a:t>
            </a:r>
            <a:endParaRPr lang="ru-RU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1"/>
            <a:ext cx="7056784" cy="6046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1) Сколько яиц отправили в 10 ящиках?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236296" y="1425891"/>
            <a:ext cx="8082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(•)</a:t>
            </a:r>
            <a:endParaRPr lang="ru-RU" sz="3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767208"/>
            <a:ext cx="70735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2) </a:t>
            </a:r>
            <a:r>
              <a:rPr lang="ru-RU" sz="32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Сколько яиц отправили в 4 ящиках?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9622" y="3861048"/>
            <a:ext cx="58916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3) </a:t>
            </a:r>
            <a:r>
              <a:rPr lang="ru-RU" sz="32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Сколько всего яиц отправили?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411381" y="3788043"/>
            <a:ext cx="7970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/>
              <a:t> </a:t>
            </a:r>
            <a:r>
              <a:rPr lang="ru-RU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(+)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4829091"/>
            <a:ext cx="64413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4) Сколько </a:t>
            </a:r>
            <a:r>
              <a:rPr lang="ru-RU" sz="32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яиц осталось отправить?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833147" y="4705979"/>
            <a:ext cx="75693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/>
              <a:t> </a:t>
            </a:r>
            <a:r>
              <a:rPr lang="ru-RU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(</a:t>
            </a:r>
            <a:r>
              <a:rPr lang="ru-RU" sz="4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-</a:t>
            </a:r>
            <a:r>
              <a:rPr lang="ru-RU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286644" y="2714620"/>
            <a:ext cx="8082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(•)</a:t>
            </a:r>
            <a:endParaRPr lang="ru-RU" sz="3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Решение.</a:t>
            </a:r>
            <a:endParaRPr lang="ru-RU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285861"/>
            <a:ext cx="7929618" cy="7143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1). 360 </a:t>
            </a:r>
            <a:r>
              <a:rPr lang="ru-RU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х</a:t>
            </a:r>
            <a:r>
              <a:rPr lang="ru-RU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10 = 3600 (яиц) – в 10 ящиках.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143116"/>
            <a:ext cx="70735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2). 240 </a:t>
            </a:r>
            <a:r>
              <a:rPr lang="ru-RU" sz="32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х</a:t>
            </a:r>
            <a:r>
              <a:rPr lang="ru-RU" sz="3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4 = 960 (яиц) – в 4 ящиках.</a:t>
            </a:r>
            <a:endParaRPr lang="ru-RU" sz="32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9622" y="2857496"/>
            <a:ext cx="61961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3). 3600 + 960 = 4560 (яиц) - всего</a:t>
            </a:r>
            <a:endParaRPr lang="ru-RU" sz="32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3429001"/>
            <a:ext cx="50722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4). 6000 – 4560 = 1440 (яиц)</a:t>
            </a:r>
            <a:endParaRPr lang="ru-RU" sz="32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4286257"/>
            <a:ext cx="79296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 </a:t>
            </a:r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6000 -  (360 </a:t>
            </a:r>
            <a:r>
              <a:rPr lang="ru-RU" sz="36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х</a:t>
            </a:r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10) + (240 х4)   = 144 (яиц)</a:t>
            </a:r>
          </a:p>
          <a:p>
            <a:endParaRPr lang="ru-RU" sz="36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Ответ: 1440 яиц осталось отправить.</a:t>
            </a:r>
            <a:endParaRPr lang="ru-RU" sz="3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Левая круглая скобка 11"/>
          <p:cNvSpPr/>
          <p:nvPr/>
        </p:nvSpPr>
        <p:spPr>
          <a:xfrm>
            <a:off x="2285984" y="4286256"/>
            <a:ext cx="216028" cy="571504"/>
          </a:xfrm>
          <a:prstGeom prst="leftBracket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Правая круглая скобка 12"/>
          <p:cNvSpPr/>
          <p:nvPr/>
        </p:nvSpPr>
        <p:spPr>
          <a:xfrm>
            <a:off x="6143636" y="4286256"/>
            <a:ext cx="214314" cy="571504"/>
          </a:xfrm>
          <a:prstGeom prst="rightBracket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390775"/>
            <a:ext cx="7696200" cy="2763838"/>
          </a:xfrm>
          <a:noFill/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 </a:t>
            </a:r>
            <a:r>
              <a:rPr lang="ru-RU" sz="1800" b="1" dirty="0" smtClean="0">
                <a:solidFill>
                  <a:srgbClr val="0000FF"/>
                </a:solidFill>
              </a:rPr>
              <a:t/>
            </a:r>
            <a:br>
              <a:rPr lang="ru-RU" sz="1800" b="1" dirty="0" smtClean="0">
                <a:solidFill>
                  <a:srgbClr val="0000FF"/>
                </a:solidFill>
              </a:rPr>
            </a:br>
            <a:r>
              <a:rPr lang="ru-RU" sz="1800" b="1" dirty="0" smtClean="0">
                <a:solidFill>
                  <a:srgbClr val="0000FF"/>
                </a:solidFill>
              </a:rPr>
              <a:t/>
            </a:r>
            <a:br>
              <a:rPr lang="ru-RU" sz="1800" b="1" dirty="0" smtClean="0">
                <a:solidFill>
                  <a:srgbClr val="0000FF"/>
                </a:solidFill>
              </a:rPr>
            </a:br>
            <a:r>
              <a:rPr lang="ru-RU" sz="2000" b="1" dirty="0" smtClean="0">
                <a:solidFill>
                  <a:srgbClr val="0000FF"/>
                </a:solidFill>
              </a:rPr>
              <a:t/>
            </a:r>
            <a:br>
              <a:rPr lang="ru-RU" sz="2000" b="1" dirty="0" smtClean="0">
                <a:solidFill>
                  <a:srgbClr val="0000FF"/>
                </a:solidFill>
              </a:rPr>
            </a:br>
            <a:endParaRPr lang="ru-RU" sz="18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0034" y="500042"/>
            <a:ext cx="6643734" cy="464347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endParaRPr lang="ru-RU" b="1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ru-RU" b="1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rgbClr val="CCFFCC"/>
                </a:solidFill>
              </a:rPr>
              <a:t>А вот наш мыслитель – Сова,</a:t>
            </a:r>
          </a:p>
          <a:p>
            <a:pPr>
              <a:defRPr/>
            </a:pPr>
            <a:r>
              <a:rPr lang="ru-RU" b="1" dirty="0" smtClean="0">
                <a:solidFill>
                  <a:srgbClr val="CCFFCC"/>
                </a:solidFill>
              </a:rPr>
              <a:t>Очень мудрая голова!</a:t>
            </a:r>
          </a:p>
          <a:p>
            <a:pPr>
              <a:defRPr/>
            </a:pPr>
            <a:r>
              <a:rPr lang="ru-RU" b="1" dirty="0" smtClean="0">
                <a:solidFill>
                  <a:srgbClr val="CCFFCC"/>
                </a:solidFill>
              </a:rPr>
              <a:t>Будет нам помогать</a:t>
            </a:r>
          </a:p>
          <a:p>
            <a:pPr>
              <a:defRPr/>
            </a:pPr>
            <a:r>
              <a:rPr lang="ru-RU" b="1" dirty="0" smtClean="0">
                <a:solidFill>
                  <a:srgbClr val="CCFFCC"/>
                </a:solidFill>
              </a:rPr>
              <a:t>Новые знания открывать.</a:t>
            </a:r>
          </a:p>
        </p:txBody>
      </p:sp>
      <p:pic>
        <p:nvPicPr>
          <p:cNvPr id="3076" name="Picture 12" descr="cf36c90529145a6e25c3a4a4395625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606800" y="5400675"/>
            <a:ext cx="12985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cf36c90529145a6e25c3a4a4395625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714744" y="5286388"/>
            <a:ext cx="12985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cf36c90529145a6e25c3a4a4395625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786182" y="5286388"/>
            <a:ext cx="12985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http://im1-tub-ru.yandex.net/i?id=45226247-62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500042"/>
            <a:ext cx="2147895" cy="464347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1042988" y="2636838"/>
            <a:ext cx="1800225" cy="19446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2857488" y="4572008"/>
            <a:ext cx="5761037" cy="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1000100" y="2643182"/>
            <a:ext cx="7704138" cy="19446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 flipV="1">
            <a:off x="2843213" y="3284538"/>
            <a:ext cx="865187" cy="12969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>
            <a:off x="3635375" y="3284538"/>
            <a:ext cx="1800225" cy="12969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684213" y="2276475"/>
            <a:ext cx="35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А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3419475" y="2852738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Д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2339975" y="4508500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С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5003800" y="4652963"/>
            <a:ext cx="792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К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8172450" y="4652963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В</a:t>
            </a:r>
          </a:p>
        </p:txBody>
      </p:sp>
    </p:spTree>
    <p:extLst>
      <p:ext uri="{BB962C8B-B14F-4D97-AF65-F5344CB8AC3E}">
        <p14:creationId xmlns="" xmlns:p14="http://schemas.microsoft.com/office/powerpoint/2010/main" val="22003768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1042988" y="2636838"/>
            <a:ext cx="1800225" cy="19446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843213" y="4581525"/>
            <a:ext cx="5761037" cy="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1042988" y="2636838"/>
            <a:ext cx="7561262" cy="19446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2843213" y="3284538"/>
            <a:ext cx="865187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3635375" y="3284538"/>
            <a:ext cx="1800225" cy="12969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4348" y="2276475"/>
            <a:ext cx="3286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А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419475" y="2852738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Д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39975" y="4508500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С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5003800" y="4652963"/>
            <a:ext cx="792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К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8172450" y="4652963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/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В</a:t>
            </a:r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1331913" y="2708275"/>
            <a:ext cx="0" cy="288925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1619250" y="2781300"/>
            <a:ext cx="0" cy="503238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1908175" y="2852738"/>
            <a:ext cx="0" cy="720725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2195513" y="2924175"/>
            <a:ext cx="0" cy="936625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2555875" y="2997200"/>
            <a:ext cx="0" cy="129540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H="1">
            <a:off x="2857488" y="3141663"/>
            <a:ext cx="58750" cy="135890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3276600" y="3213100"/>
            <a:ext cx="0" cy="64770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1128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33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042988" y="2636838"/>
            <a:ext cx="1800225" cy="19446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843213" y="4581525"/>
            <a:ext cx="5761037" cy="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1042988" y="2636838"/>
            <a:ext cx="7561262" cy="19446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2843213" y="3284538"/>
            <a:ext cx="865187" cy="12969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3635375" y="3284538"/>
            <a:ext cx="1800225" cy="12969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84213" y="2276475"/>
            <a:ext cx="35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А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419475" y="2852738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Д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339975" y="4508500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С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003800" y="4652963"/>
            <a:ext cx="792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К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8172450" y="4652963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В</a:t>
            </a: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3132138" y="4221163"/>
            <a:ext cx="1727200" cy="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3348038" y="3860800"/>
            <a:ext cx="1079500" cy="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7979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1042988" y="2636838"/>
            <a:ext cx="1800225" cy="19446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2843213" y="4581525"/>
            <a:ext cx="5761037" cy="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1042988" y="2636838"/>
            <a:ext cx="7561262" cy="19446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V="1">
            <a:off x="2843213" y="3284538"/>
            <a:ext cx="865187" cy="12969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3635375" y="3284538"/>
            <a:ext cx="1800225" cy="12969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84213" y="2276475"/>
            <a:ext cx="35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А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419475" y="2852738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Д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339975" y="4508500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С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003800" y="4652963"/>
            <a:ext cx="792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К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8172450" y="4652963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В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4284663" y="3500438"/>
            <a:ext cx="142875" cy="21590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H="1">
            <a:off x="4572000" y="3573463"/>
            <a:ext cx="215900" cy="360362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4859338" y="3716338"/>
            <a:ext cx="288925" cy="4333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5148263" y="3789363"/>
            <a:ext cx="360362" cy="64770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flipH="1">
            <a:off x="5435600" y="3860800"/>
            <a:ext cx="431800" cy="720725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flipH="1">
            <a:off x="5867400" y="4005263"/>
            <a:ext cx="360363" cy="576262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H="1">
            <a:off x="6372225" y="4076700"/>
            <a:ext cx="287338" cy="504825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H="1">
            <a:off x="6877050" y="4221163"/>
            <a:ext cx="215900" cy="360362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 flipH="1">
            <a:off x="7380288" y="4292600"/>
            <a:ext cx="144462" cy="288925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 flipH="1">
            <a:off x="7812088" y="4437063"/>
            <a:ext cx="73025" cy="144462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5456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1042988" y="2636838"/>
            <a:ext cx="1800225" cy="19446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843213" y="4581525"/>
            <a:ext cx="5761037" cy="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1042988" y="2636838"/>
            <a:ext cx="7561262" cy="19446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V="1">
            <a:off x="2843213" y="3284538"/>
            <a:ext cx="865187" cy="12969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3635375" y="3284538"/>
            <a:ext cx="1800225" cy="12969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42910" y="2285992"/>
            <a:ext cx="35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А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419475" y="2852738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Д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339975" y="4508500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С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003800" y="4652963"/>
            <a:ext cx="792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К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8172450" y="4652963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В</a:t>
            </a: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3419475" y="3500438"/>
            <a:ext cx="936625" cy="288925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V="1">
            <a:off x="3203575" y="3644900"/>
            <a:ext cx="1655763" cy="43180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V="1">
            <a:off x="2916238" y="3789363"/>
            <a:ext cx="2519362" cy="71913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V="1">
            <a:off x="3851275" y="3860800"/>
            <a:ext cx="2016125" cy="720725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4859338" y="4005263"/>
            <a:ext cx="1441450" cy="576262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 flipV="1">
            <a:off x="5795963" y="4149725"/>
            <a:ext cx="1008062" cy="43180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 flipV="1">
            <a:off x="6588125" y="4292600"/>
            <a:ext cx="863600" cy="288925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 flipV="1">
            <a:off x="7380288" y="4365625"/>
            <a:ext cx="504825" cy="21590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4434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1042988" y="2636838"/>
            <a:ext cx="1800225" cy="19446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843213" y="4581525"/>
            <a:ext cx="5761037" cy="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1042988" y="2636838"/>
            <a:ext cx="7561262" cy="19446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V="1">
            <a:off x="2843213" y="3284538"/>
            <a:ext cx="865187" cy="12969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3635375" y="3284538"/>
            <a:ext cx="1800225" cy="129698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84213" y="2276475"/>
            <a:ext cx="35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А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419475" y="2852738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Д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339975" y="4508500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С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003800" y="4652963"/>
            <a:ext cx="792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К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8172450" y="4652963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 </a:t>
            </a:r>
            <a:r>
              <a:rPr lang="ru-RU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В</a:t>
            </a: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3419475" y="3500438"/>
            <a:ext cx="936625" cy="288925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V="1">
            <a:off x="3203575" y="3644900"/>
            <a:ext cx="1655763" cy="43180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V="1">
            <a:off x="2916238" y="3789363"/>
            <a:ext cx="2519362" cy="719137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V="1">
            <a:off x="3851275" y="3860800"/>
            <a:ext cx="2016125" cy="720725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4859338" y="4005263"/>
            <a:ext cx="1441450" cy="576262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 flipV="1">
            <a:off x="5795963" y="4149725"/>
            <a:ext cx="1008062" cy="43180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 flipV="1">
            <a:off x="6588125" y="4292600"/>
            <a:ext cx="863600" cy="288925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 flipV="1">
            <a:off x="7380288" y="4365625"/>
            <a:ext cx="504825" cy="21590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 flipV="1">
            <a:off x="1380776" y="2852737"/>
            <a:ext cx="562324" cy="204819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5" name="Line 16"/>
          <p:cNvSpPr>
            <a:spLocks noChangeShapeType="1"/>
          </p:cNvSpPr>
          <p:nvPr/>
        </p:nvSpPr>
        <p:spPr bwMode="auto">
          <a:xfrm flipV="1">
            <a:off x="1661938" y="3057556"/>
            <a:ext cx="821830" cy="226982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6" name="Line 16"/>
          <p:cNvSpPr>
            <a:spLocks noChangeShapeType="1"/>
          </p:cNvSpPr>
          <p:nvPr/>
        </p:nvSpPr>
        <p:spPr bwMode="auto">
          <a:xfrm flipV="1">
            <a:off x="1909785" y="3171047"/>
            <a:ext cx="1077890" cy="438134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 flipV="1">
            <a:off x="2175639" y="3284538"/>
            <a:ext cx="1243836" cy="576262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8" name="Line 16"/>
          <p:cNvSpPr>
            <a:spLocks noChangeShapeType="1"/>
          </p:cNvSpPr>
          <p:nvPr/>
        </p:nvSpPr>
        <p:spPr bwMode="auto">
          <a:xfrm flipV="1">
            <a:off x="2391452" y="3789362"/>
            <a:ext cx="1028023" cy="360362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" name="Line 16"/>
          <p:cNvSpPr>
            <a:spLocks noChangeShapeType="1"/>
          </p:cNvSpPr>
          <p:nvPr/>
        </p:nvSpPr>
        <p:spPr bwMode="auto">
          <a:xfrm flipV="1">
            <a:off x="2543852" y="4076699"/>
            <a:ext cx="651361" cy="225425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30" name="Line 16"/>
          <p:cNvSpPr>
            <a:spLocks noChangeShapeType="1"/>
          </p:cNvSpPr>
          <p:nvPr/>
        </p:nvSpPr>
        <p:spPr bwMode="auto">
          <a:xfrm flipV="1">
            <a:off x="2329201" y="3309938"/>
            <a:ext cx="1379199" cy="679352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2906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7632848" cy="5154070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  </a:t>
            </a:r>
            <a:r>
              <a:rPr lang="en-US" sz="3600" u="sng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I </a:t>
            </a:r>
            <a:r>
              <a:rPr lang="ru-RU" sz="3600" u="sng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в</a:t>
            </a:r>
            <a:r>
              <a:rPr lang="ru-RU" u="sng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ариант   </a:t>
            </a:r>
            <a:r>
              <a:rPr lang="ru-RU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                       </a:t>
            </a:r>
            <a:r>
              <a:rPr lang="en-US" u="sng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II</a:t>
            </a:r>
            <a:r>
              <a:rPr lang="ru-RU" u="sng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вариант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     </a:t>
            </a: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  </a:t>
            </a:r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9590</a:t>
            </a:r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                              24220      </a:t>
            </a:r>
            <a:endParaRPr lang="ru-RU" sz="36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</a:t>
            </a:r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191000                              329200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 77300</a:t>
            </a:r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                            187800</a:t>
            </a:r>
            <a:endParaRPr lang="ru-RU" sz="36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</a:t>
            </a:r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582600                               361000</a:t>
            </a:r>
            <a:endParaRPr lang="ru-RU" sz="36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</a:t>
            </a:r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368700</a:t>
            </a:r>
            <a:r>
              <a:rPr lang="ru-RU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                          1077400</a:t>
            </a:r>
            <a:endParaRPr lang="ru-RU" sz="3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39752" y="200754"/>
            <a:ext cx="46085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Взаимопроверка</a:t>
            </a:r>
            <a:endParaRPr lang="ru-RU" sz="48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2668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762000" y="1295400"/>
            <a:ext cx="8077200" cy="1295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buFontTx/>
              <a:buNone/>
              <a:defRPr/>
            </a:pPr>
            <a:endParaRPr lang="ru-RU" i="1" dirty="0" smtClean="0"/>
          </a:p>
          <a:p>
            <a:pPr>
              <a:lnSpc>
                <a:spcPct val="150000"/>
              </a:lnSpc>
              <a:buFontTx/>
              <a:buNone/>
              <a:defRPr/>
            </a:pPr>
            <a:endParaRPr lang="ru-RU" i="1" dirty="0" smtClean="0"/>
          </a:p>
          <a:p>
            <a:pPr>
              <a:lnSpc>
                <a:spcPct val="150000"/>
              </a:lnSpc>
              <a:buFontTx/>
              <a:buNone/>
              <a:defRPr/>
            </a:pPr>
            <a:endParaRPr lang="ru-RU" i="1" dirty="0" smtClean="0"/>
          </a:p>
          <a:p>
            <a:pPr>
              <a:lnSpc>
                <a:spcPct val="150000"/>
              </a:lnSpc>
              <a:buFontTx/>
              <a:buNone/>
              <a:defRPr/>
            </a:pPr>
            <a:endParaRPr lang="ru-RU" i="1" dirty="0" smtClean="0"/>
          </a:p>
          <a:p>
            <a:pPr>
              <a:lnSpc>
                <a:spcPct val="150000"/>
              </a:lnSpc>
              <a:buFontTx/>
              <a:buNone/>
              <a:defRPr/>
            </a:pPr>
            <a:endParaRPr lang="ru-RU" i="1" dirty="0" smtClean="0"/>
          </a:p>
          <a:p>
            <a:pPr>
              <a:lnSpc>
                <a:spcPct val="150000"/>
              </a:lnSpc>
              <a:buFontTx/>
              <a:buNone/>
              <a:defRPr/>
            </a:pPr>
            <a:endParaRPr lang="ru-RU" i="1" dirty="0" smtClean="0"/>
          </a:p>
          <a:p>
            <a:pPr>
              <a:lnSpc>
                <a:spcPct val="150000"/>
              </a:lnSpc>
              <a:buFontTx/>
              <a:buNone/>
              <a:defRPr/>
            </a:pPr>
            <a:r>
              <a:rPr lang="ru-RU" sz="12800" i="1" dirty="0" smtClean="0">
                <a:solidFill>
                  <a:srgbClr val="CCFFCC"/>
                </a:solidFill>
              </a:rPr>
              <a:t>1.Урок полезен, всё понятно.</a:t>
            </a:r>
          </a:p>
          <a:p>
            <a:pPr>
              <a:lnSpc>
                <a:spcPct val="150000"/>
              </a:lnSpc>
              <a:buFontTx/>
              <a:buNone/>
              <a:defRPr/>
            </a:pPr>
            <a:r>
              <a:rPr lang="ru-RU" sz="12800" i="1" dirty="0" smtClean="0">
                <a:solidFill>
                  <a:srgbClr val="CCFFCC"/>
                </a:solidFill>
              </a:rPr>
              <a:t>2.Лишь кое-что чуть-чуть неясно.</a:t>
            </a:r>
          </a:p>
          <a:p>
            <a:pPr>
              <a:lnSpc>
                <a:spcPct val="150000"/>
              </a:lnSpc>
              <a:buFontTx/>
              <a:buNone/>
              <a:defRPr/>
            </a:pPr>
            <a:r>
              <a:rPr lang="ru-RU" sz="12800" i="1" dirty="0" smtClean="0">
                <a:solidFill>
                  <a:srgbClr val="CCFFCC"/>
                </a:solidFill>
              </a:rPr>
              <a:t>3.Ещё придётся потрудиться.</a:t>
            </a:r>
          </a:p>
          <a:p>
            <a:pPr>
              <a:lnSpc>
                <a:spcPct val="150000"/>
              </a:lnSpc>
              <a:buFontTx/>
              <a:buNone/>
              <a:defRPr/>
            </a:pPr>
            <a:r>
              <a:rPr lang="ru-RU" sz="12800" i="1" dirty="0" smtClean="0">
                <a:solidFill>
                  <a:srgbClr val="CCFFCC"/>
                </a:solidFill>
              </a:rPr>
              <a:t>4.Да, трудно всё-таки учиться!</a:t>
            </a:r>
          </a:p>
          <a:p>
            <a:pPr eaLnBrk="1" hangingPunct="1">
              <a:buFontTx/>
              <a:buNone/>
              <a:defRPr/>
            </a:pPr>
            <a:endParaRPr lang="ru-RU" b="1" dirty="0" smtClean="0">
              <a:solidFill>
                <a:srgbClr val="CCFF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000364" y="1285860"/>
            <a:ext cx="4572032" cy="830997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4800" b="1" kern="1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/>
              </a:rPr>
              <a:t> </a:t>
            </a:r>
            <a:r>
              <a:rPr lang="ru-RU" sz="4800" b="1" kern="10" spc="50" dirty="0">
                <a:ln w="11430"/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/>
              </a:rPr>
              <a:t>Рефлексия</a:t>
            </a:r>
            <a:r>
              <a:rPr lang="ru-RU" sz="4800" b="1" kern="10" spc="50" dirty="0" smtClean="0">
                <a:ln w="11430"/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/>
              </a:rPr>
              <a:t>:</a:t>
            </a:r>
            <a:r>
              <a:rPr lang="ru-RU" sz="4800" b="1" kern="1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/>
              </a:rPr>
              <a:t>  </a:t>
            </a:r>
            <a:endParaRPr lang="ru-RU" sz="36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2667000"/>
            <a:ext cx="76962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               </a:t>
            </a:r>
            <a:endParaRPr lang="ru-RU" sz="2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1509" name="Picture 9" descr="C:\Documents and Settings\Вадим\Рабочий стол\в  през. смайл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2133600"/>
            <a:ext cx="1066800" cy="81438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  <p:pic>
        <p:nvPicPr>
          <p:cNvPr id="21510" name="Picture 9" descr="C:\Documents and Settings\Вадим\Рабочий стол\в  през. смайл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72" y="3000372"/>
            <a:ext cx="1138238" cy="8143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pic>
        <p:nvPicPr>
          <p:cNvPr id="21511" name="Picture 9" descr="C:\Documents and Settings\Вадим\Рабочий стол\в  през. смайл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388620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9" descr="C:\Documents and Settings\Вадим\Рабочий стол\в  през. смайл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472440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7" descr="edu13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57166"/>
            <a:ext cx="2057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Домашнее задание</a:t>
            </a:r>
            <a:endParaRPr lang="ru-RU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№ </a:t>
            </a:r>
            <a:r>
              <a:rPr lang="ru-RU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49 (2 столбик), 53 (1) обязательный для всех. </a:t>
            </a:r>
            <a:endParaRPr lang="ru-RU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№ </a:t>
            </a:r>
            <a:r>
              <a:rPr lang="ru-RU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54 – предлагаю тем, кто не боится трудностей.</a:t>
            </a:r>
            <a:endParaRPr lang="ru-RU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8301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im1-tub-ru.yandex.net/i?id=45226247-6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571480"/>
            <a:ext cx="1290639" cy="200026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42910" y="714357"/>
            <a:ext cx="621509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CC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В каких числах сумма цифр 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CC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равна 21?</a:t>
            </a:r>
            <a:endParaRPr lang="ru-RU" sz="2800" b="1" dirty="0">
              <a:solidFill>
                <a:srgbClr val="CCFF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500034" y="1285860"/>
            <a:ext cx="1714512" cy="1214446"/>
          </a:xfrm>
          <a:prstGeom prst="irregularSeal1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98</a:t>
            </a:r>
            <a:endParaRPr lang="ru-RU" sz="3600" dirty="0"/>
          </a:p>
        </p:txBody>
      </p:sp>
      <p:sp>
        <p:nvSpPr>
          <p:cNvPr id="6" name="Пятно 1 5"/>
          <p:cNvSpPr/>
          <p:nvPr/>
        </p:nvSpPr>
        <p:spPr>
          <a:xfrm>
            <a:off x="928662" y="2500306"/>
            <a:ext cx="285752" cy="7143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1 6"/>
          <p:cNvSpPr/>
          <p:nvPr/>
        </p:nvSpPr>
        <p:spPr>
          <a:xfrm>
            <a:off x="2857488" y="1500174"/>
            <a:ext cx="1857388" cy="1571636"/>
          </a:xfrm>
          <a:prstGeom prst="irregularSeal1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858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0" name="Пятно 1 9"/>
          <p:cNvSpPr/>
          <p:nvPr/>
        </p:nvSpPr>
        <p:spPr>
          <a:xfrm>
            <a:off x="785786" y="5072074"/>
            <a:ext cx="2071702" cy="135732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883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1" name="Пятно 1 10"/>
          <p:cNvSpPr/>
          <p:nvPr/>
        </p:nvSpPr>
        <p:spPr>
          <a:xfrm>
            <a:off x="5500694" y="1571612"/>
            <a:ext cx="1785950" cy="1271590"/>
          </a:xfrm>
          <a:prstGeom prst="irregularSeal1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260</a:t>
            </a:r>
            <a:endParaRPr lang="ru-RU" sz="2800" dirty="0"/>
          </a:p>
        </p:txBody>
      </p:sp>
      <p:sp>
        <p:nvSpPr>
          <p:cNvPr id="12" name="Пятно 1 11"/>
          <p:cNvSpPr/>
          <p:nvPr/>
        </p:nvSpPr>
        <p:spPr>
          <a:xfrm>
            <a:off x="3500430" y="3571876"/>
            <a:ext cx="1857388" cy="1271590"/>
          </a:xfrm>
          <a:prstGeom prst="irregularSeal1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726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3" name="Пятно 1 12"/>
          <p:cNvSpPr/>
          <p:nvPr/>
        </p:nvSpPr>
        <p:spPr>
          <a:xfrm>
            <a:off x="500034" y="2857496"/>
            <a:ext cx="1785950" cy="1343028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7030A0"/>
                </a:solidFill>
              </a:rPr>
              <a:t>409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21" name="Пятно 1 20"/>
          <p:cNvSpPr/>
          <p:nvPr/>
        </p:nvSpPr>
        <p:spPr>
          <a:xfrm>
            <a:off x="3500430" y="4929198"/>
            <a:ext cx="2143140" cy="1628780"/>
          </a:xfrm>
          <a:prstGeom prst="irregularSeal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579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3" name="Пятно 1 22"/>
          <p:cNvSpPr/>
          <p:nvPr/>
        </p:nvSpPr>
        <p:spPr>
          <a:xfrm>
            <a:off x="6215074" y="2786058"/>
            <a:ext cx="1985970" cy="1200152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696</a:t>
            </a:r>
            <a:endParaRPr lang="ru-RU" sz="2800" dirty="0"/>
          </a:p>
        </p:txBody>
      </p:sp>
      <p:sp>
        <p:nvSpPr>
          <p:cNvPr id="24" name="Пятно 1 23"/>
          <p:cNvSpPr/>
          <p:nvPr/>
        </p:nvSpPr>
        <p:spPr>
          <a:xfrm>
            <a:off x="6286512" y="4929198"/>
            <a:ext cx="2271722" cy="1414466"/>
          </a:xfrm>
          <a:prstGeom prst="irregularSeal1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957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im1-tub-ru.yandex.net/i?id=45226247-6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571480"/>
            <a:ext cx="1290639" cy="200026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42910" y="714357"/>
            <a:ext cx="621509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CC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В каких числах сумма цифр 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CC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равна 21?</a:t>
            </a:r>
            <a:endParaRPr lang="ru-RU" sz="2800" b="1" dirty="0">
              <a:solidFill>
                <a:srgbClr val="CCFF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500034" y="1285860"/>
            <a:ext cx="1714512" cy="1214446"/>
          </a:xfrm>
          <a:prstGeom prst="irregularSeal1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6" name="Пятно 1 5"/>
          <p:cNvSpPr/>
          <p:nvPr/>
        </p:nvSpPr>
        <p:spPr>
          <a:xfrm>
            <a:off x="928662" y="2500306"/>
            <a:ext cx="285752" cy="7143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1 6"/>
          <p:cNvSpPr/>
          <p:nvPr/>
        </p:nvSpPr>
        <p:spPr>
          <a:xfrm>
            <a:off x="2857488" y="1500174"/>
            <a:ext cx="1857388" cy="1571636"/>
          </a:xfrm>
          <a:prstGeom prst="irregularSeal1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858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0" name="Пятно 1 9"/>
          <p:cNvSpPr/>
          <p:nvPr/>
        </p:nvSpPr>
        <p:spPr>
          <a:xfrm>
            <a:off x="785786" y="5072074"/>
            <a:ext cx="2071702" cy="135732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1" name="Пятно 1 10"/>
          <p:cNvSpPr/>
          <p:nvPr/>
        </p:nvSpPr>
        <p:spPr>
          <a:xfrm>
            <a:off x="5500694" y="1571612"/>
            <a:ext cx="1785950" cy="1271590"/>
          </a:xfrm>
          <a:prstGeom prst="irregularSeal1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12" name="Пятно 1 11"/>
          <p:cNvSpPr/>
          <p:nvPr/>
        </p:nvSpPr>
        <p:spPr>
          <a:xfrm>
            <a:off x="3500430" y="3571876"/>
            <a:ext cx="1857388" cy="1271590"/>
          </a:xfrm>
          <a:prstGeom prst="irregularSeal1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3" name="Пятно 1 12"/>
          <p:cNvSpPr/>
          <p:nvPr/>
        </p:nvSpPr>
        <p:spPr>
          <a:xfrm>
            <a:off x="500034" y="2857496"/>
            <a:ext cx="1785950" cy="1343028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21" name="Пятно 1 20"/>
          <p:cNvSpPr/>
          <p:nvPr/>
        </p:nvSpPr>
        <p:spPr>
          <a:xfrm>
            <a:off x="3500430" y="4929198"/>
            <a:ext cx="2143140" cy="1628780"/>
          </a:xfrm>
          <a:prstGeom prst="irregularSeal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3" name="Пятно 1 22"/>
          <p:cNvSpPr/>
          <p:nvPr/>
        </p:nvSpPr>
        <p:spPr>
          <a:xfrm>
            <a:off x="6215074" y="2786058"/>
            <a:ext cx="1985970" cy="1200152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24" name="Пятно 1 23"/>
          <p:cNvSpPr/>
          <p:nvPr/>
        </p:nvSpPr>
        <p:spPr>
          <a:xfrm>
            <a:off x="6286512" y="4929198"/>
            <a:ext cx="2271722" cy="1414466"/>
          </a:xfrm>
          <a:prstGeom prst="irregularSeal1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im1-tub-ru.yandex.net/i?id=45226247-6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571480"/>
            <a:ext cx="1290639" cy="200026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42910" y="714357"/>
            <a:ext cx="621509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CC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В каких числах сумма цифр 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CC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равна 21?</a:t>
            </a:r>
            <a:endParaRPr lang="ru-RU" sz="2800" b="1" dirty="0">
              <a:solidFill>
                <a:srgbClr val="CCFF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500034" y="1285860"/>
            <a:ext cx="1714512" cy="1214446"/>
          </a:xfrm>
          <a:prstGeom prst="irregularSeal1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6" name="Пятно 1 5"/>
          <p:cNvSpPr/>
          <p:nvPr/>
        </p:nvSpPr>
        <p:spPr>
          <a:xfrm>
            <a:off x="928662" y="2500306"/>
            <a:ext cx="285752" cy="7143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1 6"/>
          <p:cNvSpPr/>
          <p:nvPr/>
        </p:nvSpPr>
        <p:spPr>
          <a:xfrm>
            <a:off x="2857488" y="1500174"/>
            <a:ext cx="1857388" cy="1571636"/>
          </a:xfrm>
          <a:prstGeom prst="irregularSeal1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858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0" name="Пятно 1 9"/>
          <p:cNvSpPr/>
          <p:nvPr/>
        </p:nvSpPr>
        <p:spPr>
          <a:xfrm>
            <a:off x="785786" y="5072074"/>
            <a:ext cx="2071702" cy="135732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1" name="Пятно 1 10"/>
          <p:cNvSpPr/>
          <p:nvPr/>
        </p:nvSpPr>
        <p:spPr>
          <a:xfrm>
            <a:off x="5500694" y="1571612"/>
            <a:ext cx="1785950" cy="1271590"/>
          </a:xfrm>
          <a:prstGeom prst="irregularSeal1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12" name="Пятно 1 11"/>
          <p:cNvSpPr/>
          <p:nvPr/>
        </p:nvSpPr>
        <p:spPr>
          <a:xfrm>
            <a:off x="3500430" y="3571876"/>
            <a:ext cx="1857388" cy="1271590"/>
          </a:xfrm>
          <a:prstGeom prst="irregularSeal1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3" name="Пятно 1 12"/>
          <p:cNvSpPr/>
          <p:nvPr/>
        </p:nvSpPr>
        <p:spPr>
          <a:xfrm>
            <a:off x="500034" y="2857496"/>
            <a:ext cx="1785950" cy="1343028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21" name="Пятно 1 20"/>
          <p:cNvSpPr/>
          <p:nvPr/>
        </p:nvSpPr>
        <p:spPr>
          <a:xfrm>
            <a:off x="3500430" y="4929198"/>
            <a:ext cx="2143140" cy="1628780"/>
          </a:xfrm>
          <a:prstGeom prst="irregularSeal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579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3" name="Пятно 1 22"/>
          <p:cNvSpPr/>
          <p:nvPr/>
        </p:nvSpPr>
        <p:spPr>
          <a:xfrm>
            <a:off x="6215074" y="2786058"/>
            <a:ext cx="1985970" cy="1200152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24" name="Пятно 1 23"/>
          <p:cNvSpPr/>
          <p:nvPr/>
        </p:nvSpPr>
        <p:spPr>
          <a:xfrm>
            <a:off x="6286512" y="4929198"/>
            <a:ext cx="2271722" cy="1414466"/>
          </a:xfrm>
          <a:prstGeom prst="irregularSeal1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im1-tub-ru.yandex.net/i?id=45226247-6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571480"/>
            <a:ext cx="1290639" cy="200026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42910" y="714357"/>
            <a:ext cx="621509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CC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В каких числах сумма цифр 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CC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равна 21?</a:t>
            </a:r>
            <a:endParaRPr lang="ru-RU" sz="2800" b="1" dirty="0">
              <a:solidFill>
                <a:srgbClr val="CCFF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500034" y="1285860"/>
            <a:ext cx="1714512" cy="1214446"/>
          </a:xfrm>
          <a:prstGeom prst="irregularSeal1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6" name="Пятно 1 5"/>
          <p:cNvSpPr/>
          <p:nvPr/>
        </p:nvSpPr>
        <p:spPr>
          <a:xfrm>
            <a:off x="928662" y="2500306"/>
            <a:ext cx="285752" cy="7143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1 6"/>
          <p:cNvSpPr/>
          <p:nvPr/>
        </p:nvSpPr>
        <p:spPr>
          <a:xfrm>
            <a:off x="2857488" y="1500174"/>
            <a:ext cx="1857388" cy="1571636"/>
          </a:xfrm>
          <a:prstGeom prst="irregularSeal1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858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0" name="Пятно 1 9"/>
          <p:cNvSpPr/>
          <p:nvPr/>
        </p:nvSpPr>
        <p:spPr>
          <a:xfrm>
            <a:off x="785786" y="5072074"/>
            <a:ext cx="2071702" cy="135732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1" name="Пятно 1 10"/>
          <p:cNvSpPr/>
          <p:nvPr/>
        </p:nvSpPr>
        <p:spPr>
          <a:xfrm>
            <a:off x="5500694" y="1571612"/>
            <a:ext cx="1785950" cy="1271590"/>
          </a:xfrm>
          <a:prstGeom prst="irregularSeal1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12" name="Пятно 1 11"/>
          <p:cNvSpPr/>
          <p:nvPr/>
        </p:nvSpPr>
        <p:spPr>
          <a:xfrm>
            <a:off x="3500430" y="3571876"/>
            <a:ext cx="1857388" cy="1271590"/>
          </a:xfrm>
          <a:prstGeom prst="irregularSeal1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3" name="Пятно 1 12"/>
          <p:cNvSpPr/>
          <p:nvPr/>
        </p:nvSpPr>
        <p:spPr>
          <a:xfrm>
            <a:off x="500034" y="2857496"/>
            <a:ext cx="1785950" cy="1343028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21" name="Пятно 1 20"/>
          <p:cNvSpPr/>
          <p:nvPr/>
        </p:nvSpPr>
        <p:spPr>
          <a:xfrm>
            <a:off x="3500430" y="4929198"/>
            <a:ext cx="2143140" cy="1628780"/>
          </a:xfrm>
          <a:prstGeom prst="irregularSeal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579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3" name="Пятно 1 22"/>
          <p:cNvSpPr/>
          <p:nvPr/>
        </p:nvSpPr>
        <p:spPr>
          <a:xfrm>
            <a:off x="6215074" y="2786058"/>
            <a:ext cx="1985970" cy="1200152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696</a:t>
            </a:r>
            <a:endParaRPr lang="ru-RU" sz="2800" dirty="0"/>
          </a:p>
        </p:txBody>
      </p:sp>
      <p:sp>
        <p:nvSpPr>
          <p:cNvPr id="24" name="Пятно 1 23"/>
          <p:cNvSpPr/>
          <p:nvPr/>
        </p:nvSpPr>
        <p:spPr>
          <a:xfrm>
            <a:off x="6286512" y="4929198"/>
            <a:ext cx="2271722" cy="1414466"/>
          </a:xfrm>
          <a:prstGeom prst="irregularSeal1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im1-tub-ru.yandex.net/i?id=45226247-6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571480"/>
            <a:ext cx="1290639" cy="200026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42910" y="714357"/>
            <a:ext cx="621509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CC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В каких числах сумма цифр 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CC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равна 21?</a:t>
            </a:r>
            <a:endParaRPr lang="ru-RU" sz="2800" b="1" dirty="0">
              <a:solidFill>
                <a:srgbClr val="CCFF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500034" y="1285860"/>
            <a:ext cx="1714512" cy="1214446"/>
          </a:xfrm>
          <a:prstGeom prst="irregularSeal1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6" name="Пятно 1 5"/>
          <p:cNvSpPr/>
          <p:nvPr/>
        </p:nvSpPr>
        <p:spPr>
          <a:xfrm>
            <a:off x="928662" y="2500306"/>
            <a:ext cx="285752" cy="7143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1 6"/>
          <p:cNvSpPr/>
          <p:nvPr/>
        </p:nvSpPr>
        <p:spPr>
          <a:xfrm>
            <a:off x="2857488" y="1500174"/>
            <a:ext cx="1857388" cy="1571636"/>
          </a:xfrm>
          <a:prstGeom prst="irregularSeal1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858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0" name="Пятно 1 9"/>
          <p:cNvSpPr/>
          <p:nvPr/>
        </p:nvSpPr>
        <p:spPr>
          <a:xfrm>
            <a:off x="785786" y="5072074"/>
            <a:ext cx="2071702" cy="135732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1" name="Пятно 1 10"/>
          <p:cNvSpPr/>
          <p:nvPr/>
        </p:nvSpPr>
        <p:spPr>
          <a:xfrm>
            <a:off x="5500694" y="1571612"/>
            <a:ext cx="1785950" cy="1271590"/>
          </a:xfrm>
          <a:prstGeom prst="irregularSeal1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12" name="Пятно 1 11"/>
          <p:cNvSpPr/>
          <p:nvPr/>
        </p:nvSpPr>
        <p:spPr>
          <a:xfrm>
            <a:off x="3500430" y="3571876"/>
            <a:ext cx="1857388" cy="1271590"/>
          </a:xfrm>
          <a:prstGeom prst="irregularSeal1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3" name="Пятно 1 12"/>
          <p:cNvSpPr/>
          <p:nvPr/>
        </p:nvSpPr>
        <p:spPr>
          <a:xfrm>
            <a:off x="500034" y="2857496"/>
            <a:ext cx="1785950" cy="1343028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21" name="Пятно 1 20"/>
          <p:cNvSpPr/>
          <p:nvPr/>
        </p:nvSpPr>
        <p:spPr>
          <a:xfrm>
            <a:off x="3500430" y="4929198"/>
            <a:ext cx="2143140" cy="1628780"/>
          </a:xfrm>
          <a:prstGeom prst="irregularSeal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579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3" name="Пятно 1 22"/>
          <p:cNvSpPr/>
          <p:nvPr/>
        </p:nvSpPr>
        <p:spPr>
          <a:xfrm>
            <a:off x="6215074" y="2786058"/>
            <a:ext cx="1985970" cy="1200152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696</a:t>
            </a:r>
            <a:endParaRPr lang="ru-RU" sz="2800" dirty="0"/>
          </a:p>
        </p:txBody>
      </p:sp>
      <p:sp>
        <p:nvSpPr>
          <p:cNvPr id="24" name="Пятно 1 23"/>
          <p:cNvSpPr/>
          <p:nvPr/>
        </p:nvSpPr>
        <p:spPr>
          <a:xfrm>
            <a:off x="6286512" y="4929198"/>
            <a:ext cx="2271722" cy="1414466"/>
          </a:xfrm>
          <a:prstGeom prst="irregularSeal1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957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8662" y="2143116"/>
            <a:ext cx="7572428" cy="297815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eaLnBrk="1" hangingPunct="1"/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(858)  8+5+8=21      (579)5+7+9=21</a:t>
            </a:r>
            <a:b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 (957)  9+5+7=21      (696)6+9+6=21</a:t>
            </a:r>
            <a:b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b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3600" b="1" dirty="0" smtClean="0">
                <a:solidFill>
                  <a:srgbClr val="0000FF"/>
                </a:solidFill>
              </a:rPr>
              <a:t/>
            </a:r>
            <a:br>
              <a:rPr lang="ru-RU" sz="3600" b="1" dirty="0" smtClean="0">
                <a:solidFill>
                  <a:srgbClr val="0000FF"/>
                </a:solidFill>
              </a:rPr>
            </a:br>
            <a:endParaRPr lang="ru-RU" sz="36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0042"/>
            <a:ext cx="6705600" cy="35719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defRPr/>
            </a:pPr>
            <a:endParaRPr lang="ru-RU" b="1" dirty="0" smtClean="0">
              <a:solidFill>
                <a:srgbClr val="FF0000"/>
              </a:solidFill>
            </a:endParaRPr>
          </a:p>
        </p:txBody>
      </p:sp>
      <p:pic>
        <p:nvPicPr>
          <p:cNvPr id="3076" name="Picture 12" descr="cf36c90529145a6e25c3a4a4395625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606800" y="5400675"/>
            <a:ext cx="12985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cf36c90529145a6e25c3a4a4395625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714744" y="5286388"/>
            <a:ext cx="12985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cf36c90529145a6e25c3a4a4395625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786182" y="5286388"/>
            <a:ext cx="12985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http://im1-tub-ru.yandex.net/i?id=45226247-62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72" y="642918"/>
            <a:ext cx="1076325" cy="1428750"/>
          </a:xfrm>
          <a:prstGeom prst="rect">
            <a:avLst/>
          </a:prstGeom>
          <a:noFill/>
        </p:spPr>
      </p:pic>
      <p:sp>
        <p:nvSpPr>
          <p:cNvPr id="8" name="Горизонтальный свиток 7"/>
          <p:cNvSpPr/>
          <p:nvPr/>
        </p:nvSpPr>
        <p:spPr>
          <a:xfrm>
            <a:off x="3143240" y="714356"/>
            <a:ext cx="45719" cy="45719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1643042" y="285728"/>
            <a:ext cx="5072098" cy="107157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i="1" dirty="0" smtClean="0">
                <a:solidFill>
                  <a:srgbClr val="0070C0"/>
                </a:solidFill>
              </a:rPr>
              <a:t>Проверяем</a:t>
            </a:r>
            <a:endParaRPr lang="ru-RU" sz="40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8662" y="2143116"/>
            <a:ext cx="7572428" cy="297815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eaLnBrk="1" hangingPunct="1"/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98  260  409  579  696  726  857  883         957</a:t>
            </a:r>
            <a:b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0000FF"/>
                </a:solidFill>
              </a:rPr>
              <a:t/>
            </a:r>
            <a:br>
              <a:rPr lang="ru-RU" sz="3600" b="1" dirty="0" smtClean="0">
                <a:solidFill>
                  <a:srgbClr val="0000FF"/>
                </a:solidFill>
              </a:rPr>
            </a:br>
            <a:endParaRPr lang="ru-RU" sz="36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0042"/>
            <a:ext cx="6705600" cy="35719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defRPr/>
            </a:pPr>
            <a:endParaRPr lang="ru-RU" b="1" dirty="0" smtClean="0">
              <a:solidFill>
                <a:srgbClr val="FF0000"/>
              </a:solidFill>
            </a:endParaRPr>
          </a:p>
        </p:txBody>
      </p:sp>
      <p:pic>
        <p:nvPicPr>
          <p:cNvPr id="3076" name="Picture 12" descr="cf36c90529145a6e25c3a4a4395625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606800" y="5400675"/>
            <a:ext cx="12985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cf36c90529145a6e25c3a4a4395625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714744" y="5286388"/>
            <a:ext cx="12985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cf36c90529145a6e25c3a4a4395625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786182" y="5286388"/>
            <a:ext cx="12985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http://im1-tub-ru.yandex.net/i?id=45226247-62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72" y="642918"/>
            <a:ext cx="1076325" cy="1428750"/>
          </a:xfrm>
          <a:prstGeom prst="rect">
            <a:avLst/>
          </a:prstGeom>
          <a:noFill/>
        </p:spPr>
      </p:pic>
      <p:sp>
        <p:nvSpPr>
          <p:cNvPr id="8" name="Горизонтальный свиток 7"/>
          <p:cNvSpPr/>
          <p:nvPr/>
        </p:nvSpPr>
        <p:spPr>
          <a:xfrm>
            <a:off x="3143240" y="714356"/>
            <a:ext cx="45719" cy="45719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1643042" y="285728"/>
            <a:ext cx="5072098" cy="107157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i="1" dirty="0" smtClean="0">
                <a:solidFill>
                  <a:srgbClr val="0070C0"/>
                </a:solidFill>
              </a:rPr>
              <a:t>Проверяем</a:t>
            </a:r>
            <a:endParaRPr lang="ru-RU" sz="40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14407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14407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455</Words>
  <Application>Microsoft Office PowerPoint</Application>
  <PresentationFormat>Экран (4:3)</PresentationFormat>
  <Paragraphs>167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Урок математики   4 класс УМК  «Школа России»                                  </vt:lpstr>
      <vt:lpstr>      </vt:lpstr>
      <vt:lpstr>Слайд 3</vt:lpstr>
      <vt:lpstr>Слайд 4</vt:lpstr>
      <vt:lpstr>Слайд 5</vt:lpstr>
      <vt:lpstr>Слайд 6</vt:lpstr>
      <vt:lpstr>Слайд 7</vt:lpstr>
      <vt:lpstr>   (858)  8+5+8=21      (579)5+7+9=21  (957)  9+5+7=21      (696)6+9+6=21    </vt:lpstr>
      <vt:lpstr> 98  260  409  579  696  726  857  883         957   </vt:lpstr>
      <vt:lpstr>                     </vt:lpstr>
      <vt:lpstr>                     </vt:lpstr>
      <vt:lpstr>Слайд 12</vt:lpstr>
      <vt:lpstr>Слайд 13</vt:lpstr>
      <vt:lpstr>Слайд 14</vt:lpstr>
      <vt:lpstr>Слайд 15</vt:lpstr>
      <vt:lpstr>Слайд 16</vt:lpstr>
      <vt:lpstr>Физминутка</vt:lpstr>
      <vt:lpstr>План</vt:lpstr>
      <vt:lpstr>Решение.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Домашнее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183</cp:revision>
  <dcterms:created xsi:type="dcterms:W3CDTF">2010-04-04T15:12:01Z</dcterms:created>
  <dcterms:modified xsi:type="dcterms:W3CDTF">2013-12-14T07:09:26Z</dcterms:modified>
</cp:coreProperties>
</file>