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9" r:id="rId4"/>
    <p:sldId id="276" r:id="rId5"/>
    <p:sldId id="275" r:id="rId6"/>
    <p:sldId id="257" r:id="rId7"/>
    <p:sldId id="266" r:id="rId8"/>
    <p:sldId id="270" r:id="rId9"/>
    <p:sldId id="261" r:id="rId10"/>
    <p:sldId id="268" r:id="rId11"/>
    <p:sldId id="262" r:id="rId12"/>
    <p:sldId id="267" r:id="rId13"/>
    <p:sldId id="263" r:id="rId14"/>
    <p:sldId id="271" r:id="rId15"/>
    <p:sldId id="272" r:id="rId16"/>
    <p:sldId id="274" r:id="rId17"/>
    <p:sldId id="26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Учитель: Евдокимова Галина Михайловна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8002891" cy="2304256"/>
          </a:xfrm>
        </p:spPr>
        <p:txBody>
          <a:bodyPr/>
          <a:lstStyle/>
          <a:p>
            <a:r>
              <a:rPr lang="ru-RU" dirty="0" smtClean="0"/>
              <a:t>Урок математики с элементами истории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69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0" y="3212976"/>
            <a:ext cx="6400800" cy="347472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Спортсмены ехали 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в Москву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соревнования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 дороге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навстречу двигались 7 грузовиков  и 5 автомашин. Сколько всего машин шло в Москву?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3968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60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28794" y="357166"/>
            <a:ext cx="6603646" cy="1143000"/>
          </a:xfrm>
          <a:noFill/>
          <a:ln/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kern="1200" cap="all" dirty="0">
                <a:solidFill>
                  <a:srgbClr val="FF0066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Флаг </a:t>
            </a:r>
            <a:r>
              <a:rPr lang="ru-RU" sz="3600" b="1" kern="1200" cap="all" dirty="0" smtClean="0">
                <a:solidFill>
                  <a:srgbClr val="FF0066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России</a:t>
            </a:r>
            <a:endParaRPr lang="ru-RU" sz="3600" b="1" kern="1200" cap="all" dirty="0">
              <a:solidFill>
                <a:srgbClr val="FF0066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714876" y="1785926"/>
            <a:ext cx="4186238" cy="409733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dirty="0" smtClean="0"/>
              <a:t>Наш флаг имеет прямоугольную форму и состоит из трех горизонтальных полос, сверху вниз: белой, синей, красной.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dirty="0" smtClean="0"/>
              <a:t>Белый цвет означает мир, чистоту. Синий - небо, верность и правду. Красный – храбрость. Государственный флаг России утвержден 22 августа 1991 года.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3000372"/>
            <a:ext cx="432957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f016aade_0.t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428604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5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6807383"/>
              </p:ext>
            </p:extLst>
          </p:nvPr>
        </p:nvGraphicFramePr>
        <p:xfrm>
          <a:off x="9684568" y="1628800"/>
          <a:ext cx="1728193" cy="29150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193"/>
              </a:tblGrid>
              <a:tr h="2815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/>
                      </a:r>
                      <a:br>
                        <a:rPr lang="ru-RU" sz="2000" b="1" dirty="0">
                          <a:effectLst/>
                        </a:rPr>
                      </a:br>
                      <a:r>
                        <a:rPr lang="en-US" sz="2000" b="1" dirty="0">
                          <a:effectLst/>
                        </a:rPr>
                        <a:t>a</a:t>
                      </a:r>
                      <a:r>
                        <a:rPr lang="ru-RU" sz="2000" b="1" dirty="0" smtClean="0">
                          <a:effectLst/>
                        </a:rPr>
                        <a:t>=5</a:t>
                      </a:r>
                      <a:r>
                        <a:rPr lang="ru-RU" sz="2000" b="1" baseline="0" dirty="0" smtClean="0">
                          <a:effectLst/>
                        </a:rPr>
                        <a:t> </a:t>
                      </a:r>
                      <a:r>
                        <a:rPr lang="ru-RU" sz="2000" b="1" dirty="0" smtClean="0">
                          <a:effectLst/>
                        </a:rPr>
                        <a:t>м</a:t>
                      </a:r>
                      <a:r>
                        <a:rPr lang="ru-RU" sz="2000" b="1" dirty="0">
                          <a:effectLst/>
                        </a:rPr>
                        <a:t/>
                      </a:r>
                      <a:br>
                        <a:rPr lang="ru-RU" sz="2000" b="1" dirty="0">
                          <a:effectLst/>
                        </a:rPr>
                      </a:br>
                      <a:r>
                        <a:rPr lang="ru-RU" sz="2000" b="1" dirty="0">
                          <a:effectLst/>
                        </a:rPr>
                        <a:t/>
                      </a:r>
                      <a:br>
                        <a:rPr lang="ru-RU" sz="2000" b="1" dirty="0">
                          <a:effectLst/>
                        </a:rPr>
                      </a:br>
                      <a:r>
                        <a:rPr lang="en-US" sz="2000" b="1" dirty="0">
                          <a:effectLst/>
                        </a:rPr>
                        <a:t>b</a:t>
                      </a:r>
                      <a:r>
                        <a:rPr lang="ru-RU" sz="2000" b="1" dirty="0" smtClean="0">
                          <a:effectLst/>
                        </a:rPr>
                        <a:t>=8 </a:t>
                      </a:r>
                      <a:r>
                        <a:rPr lang="ru-RU" sz="2000" b="1" dirty="0">
                          <a:effectLst/>
                        </a:rPr>
                        <a:t>м</a:t>
                      </a:r>
                      <a:br>
                        <a:rPr lang="ru-RU" sz="2000" b="1" dirty="0">
                          <a:effectLst/>
                        </a:rPr>
                      </a:br>
                      <a:r>
                        <a:rPr lang="ru-RU" sz="2000" b="1" dirty="0">
                          <a:effectLst/>
                        </a:rPr>
                        <a:t/>
                      </a:r>
                      <a:br>
                        <a:rPr lang="ru-RU" sz="2000" b="1" dirty="0">
                          <a:effectLst/>
                        </a:rPr>
                      </a:br>
                      <a:r>
                        <a:rPr lang="en-US" sz="2000" b="1" dirty="0">
                          <a:effectLst/>
                        </a:rPr>
                        <a:t>S</a:t>
                      </a:r>
                      <a:r>
                        <a:rPr lang="ru-RU" sz="2000" b="1" dirty="0">
                          <a:effectLst/>
                        </a:rPr>
                        <a:t>=? м</a:t>
                      </a:r>
                      <a:r>
                        <a:rPr lang="ru-RU" sz="2000" b="1" baseline="30000" dirty="0">
                          <a:effectLst/>
                        </a:rPr>
                        <a:t>2</a:t>
                      </a:r>
                      <a:r>
                        <a:rPr lang="ru-RU" sz="2000" b="1" dirty="0">
                          <a:effectLst/>
                        </a:rPr>
                        <a:t/>
                      </a:r>
                      <a:br>
                        <a:rPr lang="ru-RU" sz="2000" b="1" dirty="0">
                          <a:effectLst/>
                        </a:rPr>
                      </a:br>
                      <a:r>
                        <a:rPr lang="ru-RU" sz="2000" b="1" dirty="0">
                          <a:effectLst/>
                        </a:rPr>
                        <a:t/>
                      </a:r>
                      <a:br>
                        <a:rPr lang="ru-RU" sz="2000" b="1" dirty="0">
                          <a:effectLst/>
                        </a:rPr>
                      </a:br>
                      <a:r>
                        <a:rPr lang="en-US" sz="2000" b="1" dirty="0">
                          <a:effectLst/>
                        </a:rPr>
                        <a:t>P</a:t>
                      </a:r>
                      <a:r>
                        <a:rPr lang="ru-RU" sz="2000" b="1" dirty="0">
                          <a:effectLst/>
                        </a:rPr>
                        <a:t>=? м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3" y="0"/>
            <a:ext cx="92064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83560" y="657472"/>
            <a:ext cx="2448515" cy="554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=4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м</a:t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=6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м</a:t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=? м</a:t>
            </a:r>
            <a:r>
              <a:rPr lang="ru-RU" sz="44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=? м</a:t>
            </a:r>
            <a:endParaRPr lang="ru-RU" sz="44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90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57422" y="285728"/>
            <a:ext cx="6463050" cy="1143000"/>
          </a:xfrm>
          <a:noFill/>
          <a:ln/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kern="1200" cap="all" dirty="0">
                <a:solidFill>
                  <a:srgbClr val="FF0066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Герб </a:t>
            </a:r>
            <a:r>
              <a:rPr lang="ru-RU" sz="3600" b="1" kern="1200" cap="all" dirty="0" smtClean="0">
                <a:solidFill>
                  <a:srgbClr val="FF0066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России</a:t>
            </a:r>
            <a:endParaRPr lang="ru-RU" sz="3600" b="1" kern="1200" cap="all" dirty="0">
              <a:solidFill>
                <a:srgbClr val="FF0066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10"/>
          <p:cNvSpPr>
            <a:spLocks noGrp="1"/>
          </p:cNvSpPr>
          <p:nvPr>
            <p:ph sz="quarter" idx="13"/>
          </p:nvPr>
        </p:nvSpPr>
        <p:spPr>
          <a:xfrm>
            <a:off x="4000496" y="1214422"/>
            <a:ext cx="5143504" cy="538321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 dirty="0" smtClean="0"/>
              <a:t>Герб </a:t>
            </a:r>
            <a:r>
              <a:rPr lang="ru-RU" sz="2800" b="1" dirty="0"/>
              <a:t>– отличительный знак (эмблема) государства, города, рода. </a:t>
            </a:r>
            <a:endParaRPr lang="ru-RU" sz="28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 smtClean="0"/>
              <a:t>Герб </a:t>
            </a:r>
            <a:r>
              <a:rPr lang="ru-RU" sz="2800" b="1" dirty="0"/>
              <a:t>России – золотой двуглавый орел на фоне красного щита. </a:t>
            </a:r>
            <a:endParaRPr lang="ru-RU" sz="28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 smtClean="0"/>
              <a:t>В </a:t>
            </a:r>
            <a:r>
              <a:rPr lang="ru-RU" sz="2800" b="1" dirty="0"/>
              <a:t>лапах у орла – скипетр и держава. </a:t>
            </a:r>
            <a:endParaRPr lang="ru-RU" sz="28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 smtClean="0"/>
              <a:t>Скипетр </a:t>
            </a:r>
            <a:r>
              <a:rPr lang="ru-RU" sz="2800" b="1" dirty="0"/>
              <a:t>– это жезл, символ власти. Он украшен драгоценными камнями. Держава – это золотой шар с крестом на верху. </a:t>
            </a:r>
          </a:p>
        </p:txBody>
      </p:sp>
      <p:pic>
        <p:nvPicPr>
          <p:cNvPr id="5121" name="Picture 1" descr="C:\Users\Наталья\Desktop\gerb_r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712"/>
            <a:ext cx="4071934" cy="5581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899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208" y="0"/>
            <a:ext cx="918220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56451" y="1556792"/>
            <a:ext cx="7992888" cy="347472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праздник привезли 84 флажка. Каждому школьнику раздали по 4 флажка. Сколько детей получили флажки?</a:t>
            </a:r>
            <a:endParaRPr lang="ru-RU" sz="36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35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052736"/>
            <a:ext cx="8820472" cy="315350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Решение задачи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84:4=(80+4):4=80:4+4:4=20+1=21(ф.)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Ответ: 21 школьник получил флажки.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63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russian_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9144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3" descr="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699" y="1853778"/>
            <a:ext cx="3313113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герб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2922587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8" descr="uz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541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7557" y="1196752"/>
            <a:ext cx="5214942" cy="1143000"/>
          </a:xfrm>
        </p:spPr>
        <p:txBody>
          <a:bodyPr>
            <a:noAutofit/>
          </a:bodyPr>
          <a:lstStyle/>
          <a:p>
            <a:r>
              <a:rPr lang="ru-RU" sz="3200" dirty="0"/>
              <a:t>Для детей информация о Конституции РФ доступно изложена </a:t>
            </a:r>
            <a:br>
              <a:rPr lang="ru-RU" sz="3200" dirty="0"/>
            </a:br>
            <a:r>
              <a:rPr lang="ru-RU" sz="3200" dirty="0"/>
              <a:t> в специальном справочнике для школьника. Его легко можно найти в интернете.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600201"/>
            <a:ext cx="3328982" cy="257164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1082668">
            <a:off x="563264" y="697995"/>
            <a:ext cx="3357586" cy="537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4975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8208912" cy="3474720"/>
          </a:xfrm>
        </p:spPr>
        <p:txBody>
          <a:bodyPr/>
          <a:lstStyle/>
          <a:p>
            <a:r>
              <a:rPr lang="ru-RU" b="1" dirty="0" smtClean="0"/>
              <a:t>Н         С         К       Т        О           И         Ц         Я         У         </a:t>
            </a:r>
          </a:p>
          <a:p>
            <a:r>
              <a:rPr lang="ru-RU" b="1" dirty="0" smtClean="0"/>
              <a:t>44       </a:t>
            </a:r>
            <a:r>
              <a:rPr lang="ru-RU" b="1" dirty="0" smtClean="0"/>
              <a:t>36       </a:t>
            </a:r>
            <a:r>
              <a:rPr lang="ru-RU" b="1" dirty="0" smtClean="0"/>
              <a:t>10       25      11        60        100      8         6          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1955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8"/>
            <a:endParaRPr lang="ru-RU" sz="6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1" y="692695"/>
            <a:ext cx="9120499" cy="43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08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1371600" y="533400"/>
            <a:ext cx="6629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Конституция РФ</a:t>
            </a:r>
          </a:p>
        </p:txBody>
      </p:sp>
      <p:pic>
        <p:nvPicPr>
          <p:cNvPr id="11269" name="Picture 5" descr="img12290952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895600"/>
            <a:ext cx="3159125" cy="3752850"/>
          </a:xfrm>
          <a:prstGeom prst="rect">
            <a:avLst/>
          </a:prstGeom>
          <a:noFill/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09600" y="1524000"/>
            <a:ext cx="53340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500" b="1" dirty="0"/>
              <a:t>Конституция РФ</a:t>
            </a:r>
            <a:r>
              <a:rPr lang="ru-RU" sz="2500" dirty="0"/>
              <a:t> - это основной закон государства, то есть список самых главных правил, которые установили для себя граждане России.</a:t>
            </a:r>
          </a:p>
          <a:p>
            <a:endParaRPr lang="ru-RU" sz="2500" dirty="0"/>
          </a:p>
          <a:p>
            <a:r>
              <a:rPr lang="ru-RU" sz="2500" dirty="0"/>
              <a:t>Все другие законы и правила, действующие в нашей стране, даже правила перехода улицы, не должны противоречить главным правилам, записанным в Конституции.</a:t>
            </a:r>
          </a:p>
        </p:txBody>
      </p:sp>
    </p:spTree>
    <p:extLst>
      <p:ext uri="{BB962C8B-B14F-4D97-AF65-F5344CB8AC3E}">
        <p14:creationId xmlns:p14="http://schemas.microsoft.com/office/powerpoint/2010/main" val="3615809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143000" y="381000"/>
            <a:ext cx="731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838200" y="457200"/>
            <a:ext cx="8001000" cy="391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4000" b="1" i="1" dirty="0">
                <a:solidFill>
                  <a:srgbClr val="FF0000"/>
                </a:solidFill>
              </a:rPr>
              <a:t>12 декабря</a:t>
            </a:r>
            <a:r>
              <a:rPr lang="ru-RU" sz="3000" b="1" dirty="0"/>
              <a:t> является государственным праздником нашей страны – красным днем календаря. </a:t>
            </a:r>
          </a:p>
          <a:p>
            <a:pPr algn="r" eaLnBrk="1" hangingPunct="1"/>
            <a:endParaRPr lang="ru-RU" sz="800" b="1" i="1" dirty="0">
              <a:solidFill>
                <a:srgbClr val="FF0000"/>
              </a:solidFill>
            </a:endParaRPr>
          </a:p>
          <a:p>
            <a:pPr algn="r" eaLnBrk="1" hangingPunct="1"/>
            <a:endParaRPr lang="ru-RU" sz="800" b="1" i="1" dirty="0">
              <a:solidFill>
                <a:srgbClr val="FF0000"/>
              </a:solidFill>
            </a:endParaRPr>
          </a:p>
          <a:p>
            <a:pPr algn="r" eaLnBrk="1" hangingPunct="1"/>
            <a:endParaRPr lang="ru-RU" sz="800" b="1" i="1" dirty="0">
              <a:solidFill>
                <a:srgbClr val="FF0000"/>
              </a:solidFill>
            </a:endParaRPr>
          </a:p>
          <a:p>
            <a:pPr algn="r" eaLnBrk="1" hangingPunct="1"/>
            <a:r>
              <a:rPr lang="ru-RU" sz="4000" b="1" i="1" dirty="0">
                <a:solidFill>
                  <a:srgbClr val="FF0000"/>
                </a:solidFill>
              </a:rPr>
              <a:t>12 декабря</a:t>
            </a:r>
            <a:r>
              <a:rPr lang="ru-RU" sz="3000" b="1" dirty="0"/>
              <a:t> – праздник наших законов, прав и обязанностей.</a:t>
            </a:r>
          </a:p>
          <a:p>
            <a:pPr eaLnBrk="1" hangingPunct="1"/>
            <a:endParaRPr lang="ru-RU" sz="3000" b="1" dirty="0"/>
          </a:p>
          <a:p>
            <a:pPr eaLnBrk="1" hangingPunct="1">
              <a:spcBef>
                <a:spcPct val="50000"/>
              </a:spcBef>
            </a:pPr>
            <a:r>
              <a:rPr lang="ru-RU" dirty="0"/>
              <a:t> </a:t>
            </a:r>
          </a:p>
        </p:txBody>
      </p:sp>
      <p:pic>
        <p:nvPicPr>
          <p:cNvPr id="13316" name="Picture 6" descr="1191269251_c4133 - коп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244633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img12290952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4750"/>
            <a:ext cx="2325688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74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7" descr="img122909525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5767899" cy="684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77124" y="1516425"/>
            <a:ext cx="4480073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dirty="0">
                <a:solidFill>
                  <a:srgbClr val="0070C0"/>
                </a:solidFill>
              </a:rPr>
              <a:t>20</a:t>
            </a:r>
            <a:r>
              <a:rPr lang="ru-RU" sz="4000" b="1" dirty="0">
                <a:solidFill>
                  <a:srgbClr val="0070C0"/>
                </a:solidFill>
              </a:rPr>
              <a:t>-летие </a:t>
            </a:r>
          </a:p>
          <a:p>
            <a:pPr algn="ctr"/>
            <a:r>
              <a:rPr lang="ru-RU" sz="4000" b="1" dirty="0">
                <a:solidFill>
                  <a:srgbClr val="0070C0"/>
                </a:solidFill>
              </a:rPr>
              <a:t>со дня принятия </a:t>
            </a:r>
          </a:p>
          <a:p>
            <a:pPr algn="ctr"/>
            <a:r>
              <a:rPr lang="ru-RU" sz="4000" b="1" dirty="0">
                <a:solidFill>
                  <a:srgbClr val="0070C0"/>
                </a:solidFill>
              </a:rPr>
              <a:t>Конституции РФ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68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365104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986"/>
            <a:ext cx="9216008" cy="691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 descr="12866900_0.tmp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5508560" y="1095193"/>
            <a:ext cx="3707448" cy="578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6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25000" lnSpcReduction="20000"/>
          </a:bodyPr>
          <a:lstStyle/>
          <a:p>
            <a:pPr marL="1783080" lvl="6" indent="0"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Математический кроссворд</a:t>
            </a:r>
          </a:p>
          <a:p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. слагаемое</a:t>
            </a:r>
          </a:p>
          <a:p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2. делитель</a:t>
            </a:r>
          </a:p>
          <a:p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3.периметр</a:t>
            </a:r>
          </a:p>
          <a:p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4. вычитаемое</a:t>
            </a:r>
          </a:p>
          <a:p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5. разность</a:t>
            </a:r>
          </a:p>
          <a:p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6. площадь</a:t>
            </a:r>
          </a:p>
          <a:p>
            <a:endParaRPr lang="ru-RU" sz="1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375" y="2474565"/>
            <a:ext cx="4190849" cy="438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786050" y="214290"/>
            <a:ext cx="5962414" cy="1071570"/>
          </a:xfrm>
          <a:noFill/>
          <a:ln/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kern="1200" cap="all" dirty="0">
                <a:solidFill>
                  <a:srgbClr val="FF0066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Гимн </a:t>
            </a:r>
            <a:r>
              <a:rPr lang="ru-RU" sz="3600" b="1" kern="1200" cap="all" dirty="0" err="1">
                <a:solidFill>
                  <a:srgbClr val="FF0066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россии</a:t>
            </a:r>
            <a:endParaRPr lang="ru-RU" sz="3600" b="1" kern="1200" cap="all" dirty="0">
              <a:solidFill>
                <a:srgbClr val="FF0066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80074" y="908720"/>
            <a:ext cx="4284414" cy="521744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400" b="1" dirty="0" smtClean="0"/>
              <a:t>Гимн – торжественная песня или просто мелодия – символ государства. Он исполняется в особых, торжественных случаях: в дни торжественных праздников, собраний, когда проходят парады, в случаях победы наших спортсменов на соревнованиях. При исполнении гимна встают, слушают молча или подпевают.</a:t>
            </a:r>
            <a:endParaRPr lang="ru-RU" sz="2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259562"/>
            <a:ext cx="4500562" cy="622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1363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223</TotalTime>
  <Words>327</Words>
  <Application>Microsoft Office PowerPoint</Application>
  <PresentationFormat>Экран (4:3)</PresentationFormat>
  <Paragraphs>43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Урок математики с элементами истории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Гимн россии</vt:lpstr>
      <vt:lpstr>Презентация PowerPoint</vt:lpstr>
      <vt:lpstr>Флаг России</vt:lpstr>
      <vt:lpstr>Презентация PowerPoint</vt:lpstr>
      <vt:lpstr>Герб  России</vt:lpstr>
      <vt:lpstr>Презентация PowerPoint</vt:lpstr>
      <vt:lpstr>Презентация PowerPoint</vt:lpstr>
      <vt:lpstr>Презентация PowerPoint</vt:lpstr>
      <vt:lpstr>Для детей информация о Конституции РФ доступно изложена   в специальном справочнике для школьника. Его легко можно найти в интернете.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с элементами истории</dc:title>
  <dc:creator>Пользователь</dc:creator>
  <cp:lastModifiedBy>Пользователь</cp:lastModifiedBy>
  <cp:revision>16</cp:revision>
  <dcterms:created xsi:type="dcterms:W3CDTF">2013-10-14T17:02:48Z</dcterms:created>
  <dcterms:modified xsi:type="dcterms:W3CDTF">2013-10-15T18:03:29Z</dcterms:modified>
</cp:coreProperties>
</file>