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257" r:id="rId4"/>
    <p:sldId id="263" r:id="rId5"/>
    <p:sldId id="271" r:id="rId6"/>
    <p:sldId id="272" r:id="rId7"/>
    <p:sldId id="273" r:id="rId8"/>
    <p:sldId id="285" r:id="rId9"/>
    <p:sldId id="274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1/30/2011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1/30/2011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child-toys.ru/img/catalog/10169_b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326578"/>
          </a:xfrm>
        </p:spPr>
        <p:txBody>
          <a:bodyPr/>
          <a:lstStyle/>
          <a:p>
            <a:pPr algn="ctr"/>
            <a:r>
              <a:rPr lang="ru-RU" sz="9600" dirty="0" smtClean="0">
                <a:latin typeface="Comic Sans MS" pitchFamily="66" charset="0"/>
              </a:rPr>
              <a:t>Шире и уже</a:t>
            </a:r>
            <a:endParaRPr lang="ru-RU" sz="9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Задание № 2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572296" cy="431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Задание № 3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857364"/>
            <a:ext cx="857256" cy="378621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857364"/>
            <a:ext cx="1500198" cy="378621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1857364"/>
            <a:ext cx="2643206" cy="378621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Работа в тетради с печатной основой (с. 73).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Найдите задание №1.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7143800" cy="369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43636" y="2643182"/>
            <a:ext cx="2143140" cy="142876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2285992"/>
            <a:ext cx="2214578" cy="214314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2928934"/>
            <a:ext cx="1785950" cy="92869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Найдите задание №2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928934"/>
            <a:ext cx="1785950" cy="928694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2285992"/>
            <a:ext cx="2214578" cy="214314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2643182"/>
            <a:ext cx="2143140" cy="142876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28662" y="3071810"/>
            <a:ext cx="1785950" cy="92869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2714620"/>
            <a:ext cx="2143140" cy="142876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2285992"/>
            <a:ext cx="2214578" cy="214314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Найдите задание №3.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3071810"/>
            <a:ext cx="1785950" cy="928694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2285992"/>
            <a:ext cx="2214578" cy="21431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2714620"/>
            <a:ext cx="2143140" cy="1428760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000108"/>
            <a:ext cx="857256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Физкультминутка</a:t>
            </a:r>
            <a:endParaRPr lang="ru-RU" sz="86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428868"/>
            <a:ext cx="44772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Семья</a:t>
            </a: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Этот пальчик – бабушка.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Этот пальчик – дедушка.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Этот пальчик – папа.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Этот пальчик – мама.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Этот пальчик – я.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Вот и вся моя семья.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Работа по учебнику (с. 89).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Найдите задание №1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Выполните действия. Вставьте пропущенные слагаемые в предложенные схемы.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61436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929322" y="314324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4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2285992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2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86578" y="2714620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5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4500570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4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57422" y="5000636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3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4143380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3</a:t>
            </a: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29322" y="500063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4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86578" y="450057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5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414338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3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Найдите задание №2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-Индивидуальная работа на карточках.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Выполните действия. Впишите пропущенные числа.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85992"/>
            <a:ext cx="5357850" cy="314327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Итог урока.</a:t>
            </a:r>
          </a:p>
          <a:p>
            <a:pPr lvl="0"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Чему научились на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уроке?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Сравнивать предметы по ширине.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lvl="0"/>
            <a:endParaRPr lang="ru-RU" dirty="0" smtClean="0">
              <a:latin typeface="Comic Sans MS" pitchFamily="66" charset="0"/>
            </a:endParaRPr>
          </a:p>
          <a:p>
            <a:pPr lvl="0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Вот и кончился урок.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Снова прозвенел звонок,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Отдыхать мы можем смело,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 потом опять за дело.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latin typeface="Monotype Corsiva" pitchFamily="66" charset="0"/>
              </a:rPr>
              <a:t>Устный счёт</a:t>
            </a:r>
            <a:endParaRPr lang="ru-RU" sz="9600" b="1" dirty="0"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1.Задание на развитие внимания и логического мышления.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Рассмотрите, флажки.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Выполните штриховку последнего флажка так, чтобы в каждом ряду были флажки с разной штриховкой.</a:t>
            </a:r>
            <a:r>
              <a:rPr lang="ru-RU" dirty="0" smtClean="0"/>
              <a:t>	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571744"/>
            <a:ext cx="42862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429256" y="4500570"/>
            <a:ext cx="107157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429256" y="4572008"/>
            <a:ext cx="107157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429256" y="4643446"/>
            <a:ext cx="107157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2.Задание на развитие умения группировать предметы.</a:t>
            </a:r>
            <a:endParaRPr lang="ru-RU" sz="2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364333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857752" y="2071678"/>
          <a:ext cx="3571900" cy="2000265"/>
        </p:xfrm>
        <a:graphic>
          <a:graphicData uri="http://schemas.openxmlformats.org/drawingml/2006/table">
            <a:tbl>
              <a:tblPr/>
              <a:tblGrid>
                <a:gridCol w="3571900"/>
              </a:tblGrid>
              <a:tr h="66675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Соединительная линия уступом 7"/>
          <p:cNvCxnSpPr/>
          <p:nvPr/>
        </p:nvCxnSpPr>
        <p:spPr>
          <a:xfrm rot="16200000" flipH="1">
            <a:off x="357158" y="4929198"/>
            <a:ext cx="785818" cy="214314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5-конечная звезда 8"/>
          <p:cNvSpPr/>
          <p:nvPr/>
        </p:nvSpPr>
        <p:spPr>
          <a:xfrm>
            <a:off x="5786446" y="4643446"/>
            <a:ext cx="714380" cy="71438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rot="10800000" flipV="1">
            <a:off x="3000364" y="4714884"/>
            <a:ext cx="928694" cy="500066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Кольцо 17"/>
          <p:cNvSpPr/>
          <p:nvPr/>
        </p:nvSpPr>
        <p:spPr>
          <a:xfrm>
            <a:off x="2285984" y="4714884"/>
            <a:ext cx="571504" cy="571504"/>
          </a:xfrm>
          <a:prstGeom prst="don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ердце 18"/>
          <p:cNvSpPr/>
          <p:nvPr/>
        </p:nvSpPr>
        <p:spPr>
          <a:xfrm>
            <a:off x="4143372" y="4857760"/>
            <a:ext cx="428628" cy="428628"/>
          </a:xfrm>
          <a:prstGeom prst="hear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Арка 20"/>
          <p:cNvSpPr/>
          <p:nvPr/>
        </p:nvSpPr>
        <p:spPr>
          <a:xfrm>
            <a:off x="8143900" y="4857760"/>
            <a:ext cx="571504" cy="500066"/>
          </a:xfrm>
          <a:prstGeom prst="blockArc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3" name="Скругленная соединительная линия 22"/>
          <p:cNvCxnSpPr/>
          <p:nvPr/>
        </p:nvCxnSpPr>
        <p:spPr>
          <a:xfrm rot="16200000" flipH="1">
            <a:off x="4822033" y="4893479"/>
            <a:ext cx="857256" cy="500066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лилиния 24"/>
          <p:cNvSpPr/>
          <p:nvPr/>
        </p:nvSpPr>
        <p:spPr>
          <a:xfrm>
            <a:off x="6786578" y="4714884"/>
            <a:ext cx="968829" cy="736600"/>
          </a:xfrm>
          <a:custGeom>
            <a:avLst/>
            <a:gdLst>
              <a:gd name="connsiteX0" fmla="*/ 0 w 968829"/>
              <a:gd name="connsiteY0" fmla="*/ 292100 h 736600"/>
              <a:gd name="connsiteX1" fmla="*/ 261257 w 968829"/>
              <a:gd name="connsiteY1" fmla="*/ 30843 h 736600"/>
              <a:gd name="connsiteX2" fmla="*/ 500743 w 968829"/>
              <a:gd name="connsiteY2" fmla="*/ 107043 h 736600"/>
              <a:gd name="connsiteX3" fmla="*/ 522515 w 968829"/>
              <a:gd name="connsiteY3" fmla="*/ 488043 h 736600"/>
              <a:gd name="connsiteX4" fmla="*/ 522515 w 968829"/>
              <a:gd name="connsiteY4" fmla="*/ 662214 h 736600"/>
              <a:gd name="connsiteX5" fmla="*/ 587829 w 968829"/>
              <a:gd name="connsiteY5" fmla="*/ 716643 h 736600"/>
              <a:gd name="connsiteX6" fmla="*/ 685800 w 968829"/>
              <a:gd name="connsiteY6" fmla="*/ 542471 h 736600"/>
              <a:gd name="connsiteX7" fmla="*/ 783772 w 968829"/>
              <a:gd name="connsiteY7" fmla="*/ 313871 h 736600"/>
              <a:gd name="connsiteX8" fmla="*/ 892629 w 968829"/>
              <a:gd name="connsiteY8" fmla="*/ 237671 h 736600"/>
              <a:gd name="connsiteX9" fmla="*/ 947057 w 968829"/>
              <a:gd name="connsiteY9" fmla="*/ 379185 h 736600"/>
              <a:gd name="connsiteX10" fmla="*/ 957943 w 968829"/>
              <a:gd name="connsiteY10" fmla="*/ 673100 h 736600"/>
              <a:gd name="connsiteX11" fmla="*/ 957943 w 968829"/>
              <a:gd name="connsiteY11" fmla="*/ 673100 h 736600"/>
              <a:gd name="connsiteX12" fmla="*/ 957943 w 968829"/>
              <a:gd name="connsiteY12" fmla="*/ 673100 h 736600"/>
              <a:gd name="connsiteX13" fmla="*/ 968829 w 968829"/>
              <a:gd name="connsiteY13" fmla="*/ 694871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8829" h="736600">
                <a:moveTo>
                  <a:pt x="0" y="292100"/>
                </a:moveTo>
                <a:cubicBezTo>
                  <a:pt x="88900" y="176893"/>
                  <a:pt x="177800" y="61686"/>
                  <a:pt x="261257" y="30843"/>
                </a:cubicBezTo>
                <a:cubicBezTo>
                  <a:pt x="344714" y="0"/>
                  <a:pt x="457200" y="30843"/>
                  <a:pt x="500743" y="107043"/>
                </a:cubicBezTo>
                <a:cubicBezTo>
                  <a:pt x="544286" y="183243"/>
                  <a:pt x="518886" y="395515"/>
                  <a:pt x="522515" y="488043"/>
                </a:cubicBezTo>
                <a:cubicBezTo>
                  <a:pt x="526144" y="580571"/>
                  <a:pt x="511629" y="624114"/>
                  <a:pt x="522515" y="662214"/>
                </a:cubicBezTo>
                <a:cubicBezTo>
                  <a:pt x="533401" y="700314"/>
                  <a:pt x="560615" y="736600"/>
                  <a:pt x="587829" y="716643"/>
                </a:cubicBezTo>
                <a:cubicBezTo>
                  <a:pt x="615043" y="696686"/>
                  <a:pt x="653143" y="609600"/>
                  <a:pt x="685800" y="542471"/>
                </a:cubicBezTo>
                <a:cubicBezTo>
                  <a:pt x="718457" y="475342"/>
                  <a:pt x="749301" y="364671"/>
                  <a:pt x="783772" y="313871"/>
                </a:cubicBezTo>
                <a:cubicBezTo>
                  <a:pt x="818243" y="263071"/>
                  <a:pt x="865415" y="226785"/>
                  <a:pt x="892629" y="237671"/>
                </a:cubicBezTo>
                <a:cubicBezTo>
                  <a:pt x="919843" y="248557"/>
                  <a:pt x="936171" y="306614"/>
                  <a:pt x="947057" y="379185"/>
                </a:cubicBezTo>
                <a:cubicBezTo>
                  <a:pt x="957943" y="451757"/>
                  <a:pt x="957943" y="673100"/>
                  <a:pt x="957943" y="673100"/>
                </a:cubicBezTo>
                <a:lnTo>
                  <a:pt x="957943" y="673100"/>
                </a:lnTo>
                <a:lnTo>
                  <a:pt x="957943" y="673100"/>
                </a:lnTo>
                <a:lnTo>
                  <a:pt x="968829" y="694871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285852" y="4643446"/>
            <a:ext cx="558564" cy="642942"/>
          </a:xfrm>
          <a:custGeom>
            <a:avLst/>
            <a:gdLst>
              <a:gd name="connsiteX0" fmla="*/ 261257 w 758372"/>
              <a:gd name="connsiteY0" fmla="*/ 498929 h 1010557"/>
              <a:gd name="connsiteX1" fmla="*/ 283029 w 758372"/>
              <a:gd name="connsiteY1" fmla="*/ 324757 h 1010557"/>
              <a:gd name="connsiteX2" fmla="*/ 424543 w 758372"/>
              <a:gd name="connsiteY2" fmla="*/ 259443 h 1010557"/>
              <a:gd name="connsiteX3" fmla="*/ 576943 w 758372"/>
              <a:gd name="connsiteY3" fmla="*/ 292100 h 1010557"/>
              <a:gd name="connsiteX4" fmla="*/ 620486 w 758372"/>
              <a:gd name="connsiteY4" fmla="*/ 433615 h 1010557"/>
              <a:gd name="connsiteX5" fmla="*/ 587829 w 758372"/>
              <a:gd name="connsiteY5" fmla="*/ 607786 h 1010557"/>
              <a:gd name="connsiteX6" fmla="*/ 446315 w 758372"/>
              <a:gd name="connsiteY6" fmla="*/ 705757 h 1010557"/>
              <a:gd name="connsiteX7" fmla="*/ 152400 w 758372"/>
              <a:gd name="connsiteY7" fmla="*/ 716643 h 1010557"/>
              <a:gd name="connsiteX8" fmla="*/ 32657 w 758372"/>
              <a:gd name="connsiteY8" fmla="*/ 520700 h 1010557"/>
              <a:gd name="connsiteX9" fmla="*/ 32657 w 758372"/>
              <a:gd name="connsiteY9" fmla="*/ 215900 h 1010557"/>
              <a:gd name="connsiteX10" fmla="*/ 228600 w 758372"/>
              <a:gd name="connsiteY10" fmla="*/ 30843 h 1010557"/>
              <a:gd name="connsiteX11" fmla="*/ 489857 w 758372"/>
              <a:gd name="connsiteY11" fmla="*/ 30843 h 1010557"/>
              <a:gd name="connsiteX12" fmla="*/ 685800 w 758372"/>
              <a:gd name="connsiteY12" fmla="*/ 161472 h 1010557"/>
              <a:gd name="connsiteX13" fmla="*/ 740229 w 758372"/>
              <a:gd name="connsiteY13" fmla="*/ 477157 h 1010557"/>
              <a:gd name="connsiteX14" fmla="*/ 576943 w 758372"/>
              <a:gd name="connsiteY14" fmla="*/ 836386 h 1010557"/>
              <a:gd name="connsiteX15" fmla="*/ 272143 w 758372"/>
              <a:gd name="connsiteY15" fmla="*/ 1010557 h 101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8372" h="1010557">
                <a:moveTo>
                  <a:pt x="261257" y="498929"/>
                </a:moveTo>
                <a:cubicBezTo>
                  <a:pt x="258536" y="431800"/>
                  <a:pt x="255815" y="364671"/>
                  <a:pt x="283029" y="324757"/>
                </a:cubicBezTo>
                <a:cubicBezTo>
                  <a:pt x="310243" y="284843"/>
                  <a:pt x="375557" y="264886"/>
                  <a:pt x="424543" y="259443"/>
                </a:cubicBezTo>
                <a:cubicBezTo>
                  <a:pt x="473529" y="254000"/>
                  <a:pt x="544286" y="263071"/>
                  <a:pt x="576943" y="292100"/>
                </a:cubicBezTo>
                <a:cubicBezTo>
                  <a:pt x="609600" y="321129"/>
                  <a:pt x="618672" y="381001"/>
                  <a:pt x="620486" y="433615"/>
                </a:cubicBezTo>
                <a:cubicBezTo>
                  <a:pt x="622300" y="486229"/>
                  <a:pt x="616857" y="562429"/>
                  <a:pt x="587829" y="607786"/>
                </a:cubicBezTo>
                <a:cubicBezTo>
                  <a:pt x="558801" y="653143"/>
                  <a:pt x="518886" y="687614"/>
                  <a:pt x="446315" y="705757"/>
                </a:cubicBezTo>
                <a:cubicBezTo>
                  <a:pt x="373744" y="723900"/>
                  <a:pt x="221343" y="747486"/>
                  <a:pt x="152400" y="716643"/>
                </a:cubicBezTo>
                <a:cubicBezTo>
                  <a:pt x="83457" y="685800"/>
                  <a:pt x="52614" y="604157"/>
                  <a:pt x="32657" y="520700"/>
                </a:cubicBezTo>
                <a:cubicBezTo>
                  <a:pt x="12700" y="437243"/>
                  <a:pt x="0" y="297543"/>
                  <a:pt x="32657" y="215900"/>
                </a:cubicBezTo>
                <a:cubicBezTo>
                  <a:pt x="65314" y="134257"/>
                  <a:pt x="152400" y="61686"/>
                  <a:pt x="228600" y="30843"/>
                </a:cubicBezTo>
                <a:cubicBezTo>
                  <a:pt x="304800" y="0"/>
                  <a:pt x="413657" y="9072"/>
                  <a:pt x="489857" y="30843"/>
                </a:cubicBezTo>
                <a:cubicBezTo>
                  <a:pt x="566057" y="52614"/>
                  <a:pt x="644071" y="87086"/>
                  <a:pt x="685800" y="161472"/>
                </a:cubicBezTo>
                <a:cubicBezTo>
                  <a:pt x="727529" y="235858"/>
                  <a:pt x="758372" y="364671"/>
                  <a:pt x="740229" y="477157"/>
                </a:cubicBezTo>
                <a:cubicBezTo>
                  <a:pt x="722086" y="589643"/>
                  <a:pt x="654957" y="747486"/>
                  <a:pt x="576943" y="836386"/>
                </a:cubicBezTo>
                <a:cubicBezTo>
                  <a:pt x="498929" y="925286"/>
                  <a:pt x="385536" y="967921"/>
                  <a:pt x="272143" y="101055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9" grpId="0" animBg="1"/>
      <p:bldP spid="18" grpId="0" animBg="1"/>
      <p:bldP spid="19" grpId="0" animBg="1"/>
      <p:bldP spid="21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3. Занимательные задачи.</a:t>
            </a:r>
            <a:endParaRPr lang="ru-RU" sz="2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endParaRPr lang="ru-RU" sz="2400" dirty="0" smtClean="0">
              <a:latin typeface="Comic Sans MS" pitchFamily="66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786058"/>
            <a:ext cx="23942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786190"/>
            <a:ext cx="22859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786058"/>
            <a:ext cx="2667018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Прямоугольник 42"/>
          <p:cNvSpPr/>
          <p:nvPr/>
        </p:nvSpPr>
        <p:spPr>
          <a:xfrm>
            <a:off x="571472" y="1500174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1. Сколько ушей у трёх мышей?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2. У бабушки Даши внучка Маша, кот Пушок и собака Дружок. Сколько всего внуков у бабушки?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34740" r="61719" b="-365"/>
          <a:stretch>
            <a:fillRect/>
          </a:stretch>
        </p:blipFill>
        <p:spPr bwMode="auto">
          <a:xfrm>
            <a:off x="2857488" y="2714620"/>
            <a:ext cx="30718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3. На берёзе три толстых ветки, на каждой толстой ветке по три тоненьких веточки. На каждой тоненькой веточке по одному яблочку. Сколько всего яблок?</a:t>
            </a:r>
          </a:p>
          <a:p>
            <a:pPr>
              <a:buNone/>
            </a:pPr>
            <a:endParaRPr lang="ru-RU" sz="2800" dirty="0" smtClean="0">
              <a:latin typeface="Comic Sans MS" pitchFamily="66" charset="0"/>
            </a:endParaRPr>
          </a:p>
          <a:p>
            <a:pPr>
              <a:buNone/>
            </a:pPr>
            <a:endParaRPr lang="ru-RU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571744"/>
            <a:ext cx="2575328" cy="343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857760"/>
            <a:ext cx="8429684" cy="135732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Тема урока «Шире и уже».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4" name="Содержимое 3" descr="Картинка 215 из 18936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281779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215 из 18936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857232"/>
            <a:ext cx="4500594" cy="329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Цели урока: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познакомиться с понятиями «шире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» и «уже»;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научиться сравнивать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предметы по ширине;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развивать логическое мышление и внимание.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Ход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урока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I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	Изучение нового материала.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Работа по учебнику (с 60)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II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Работа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в печатной тетради № 1 (с. 73).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III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Физкультминутка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IV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 Работа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по учебнику (с. 89).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V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Итог урока. 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575312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Задание № 1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643865" cy="444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344</TotalTime>
  <Words>269</Words>
  <Application>Microsoft Office PowerPoint</Application>
  <PresentationFormat>Экран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Шире и уже</vt:lpstr>
      <vt:lpstr>Устный счёт</vt:lpstr>
      <vt:lpstr>2.Задание на развитие умения группировать предметы.</vt:lpstr>
      <vt:lpstr>3. Занимательные задачи.</vt:lpstr>
      <vt:lpstr>Слайд 5</vt:lpstr>
      <vt:lpstr>Слайд 6</vt:lpstr>
      <vt:lpstr>Тема урока «Шире и уже».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Олеся</cp:lastModifiedBy>
  <cp:revision>38</cp:revision>
  <dcterms:created xsi:type="dcterms:W3CDTF">2008-11-26T14:07:51Z</dcterms:created>
  <dcterms:modified xsi:type="dcterms:W3CDTF">2011-01-30T15:52:42Z</dcterms:modified>
</cp:coreProperties>
</file>