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81" d="100"/>
          <a:sy n="8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2532A-E296-4E61-BBFD-4E8AEBC2593C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9AEE9-738E-4352-896B-5DB222823A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404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6ECD-AC8B-4928-9CC2-1B661F130A38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F0CA-A8E6-4818-B696-2519414A3C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052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6ECD-AC8B-4928-9CC2-1B661F130A38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F0CA-A8E6-4818-B696-2519414A3C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589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6ECD-AC8B-4928-9CC2-1B661F130A38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F0CA-A8E6-4818-B696-2519414A3C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58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6ECD-AC8B-4928-9CC2-1B661F130A38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F0CA-A8E6-4818-B696-2519414A3C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411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6ECD-AC8B-4928-9CC2-1B661F130A38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F0CA-A8E6-4818-B696-2519414A3C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5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6ECD-AC8B-4928-9CC2-1B661F130A38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F0CA-A8E6-4818-B696-2519414A3C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10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6ECD-AC8B-4928-9CC2-1B661F130A38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F0CA-A8E6-4818-B696-2519414A3C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98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6ECD-AC8B-4928-9CC2-1B661F130A38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F0CA-A8E6-4818-B696-2519414A3C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908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6ECD-AC8B-4928-9CC2-1B661F130A38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F0CA-A8E6-4818-B696-2519414A3C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64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6ECD-AC8B-4928-9CC2-1B661F130A38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F0CA-A8E6-4818-B696-2519414A3C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93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6ECD-AC8B-4928-9CC2-1B661F130A38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F0CA-A8E6-4818-B696-2519414A3C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93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56ECD-AC8B-4928-9CC2-1B661F130A38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1F0CA-A8E6-4818-B696-2519414A3C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42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2.jpe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relax.dviger.com/public/user_files/blog/users/45/00%D1%80%D0%B0%D0%B4%D1%83%D0%B3%D0%B0%20(8).png" TargetMode="External"/><Relationship Id="rId2" Type="http://schemas.openxmlformats.org/officeDocument/2006/relationships/hyperlink" Target="http://us.123rf.com/400wm/400/400/clairev/clairev1003/clairev100300026/6579459-big-tree-with-blue-bird-in-nest--color-illustration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5740" y="332656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kern="0" dirty="0">
                <a:solidFill>
                  <a:srgbClr val="FF0000"/>
                </a:solidFill>
              </a:rPr>
              <a:t>Государственное бюджетное общеобразовательное учреждение средняя общеобразовательная школа № 538</a:t>
            </a:r>
          </a:p>
          <a:p>
            <a:pPr algn="ctr">
              <a:defRPr/>
            </a:pPr>
            <a:r>
              <a:rPr lang="ru-RU" kern="0" dirty="0">
                <a:solidFill>
                  <a:srgbClr val="FF0000"/>
                </a:solidFill>
              </a:rPr>
              <a:t> Кировского района </a:t>
            </a:r>
            <a:r>
              <a:rPr lang="ru-RU" kern="0" dirty="0" smtClean="0">
                <a:solidFill>
                  <a:srgbClr val="FF0000"/>
                </a:solidFill>
              </a:rPr>
              <a:t>Санкт-Петербурга</a:t>
            </a:r>
            <a:endParaRPr lang="ru-RU" kern="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916832"/>
            <a:ext cx="799288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4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n-ea"/>
                <a:cs typeface="+mn-cs"/>
              </a:rPr>
              <a:t>Методическая </a:t>
            </a:r>
          </a:p>
          <a:p>
            <a:pPr algn="ctr">
              <a:defRPr/>
            </a:pPr>
            <a:r>
              <a:rPr lang="ru-RU" sz="4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n-ea"/>
                <a:cs typeface="+mn-cs"/>
              </a:rPr>
              <a:t>разработка урока </a:t>
            </a:r>
          </a:p>
          <a:p>
            <a:pPr algn="ctr">
              <a:defRPr/>
            </a:pPr>
            <a:r>
              <a:rPr lang="ru-RU" sz="4400" b="1" i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 английскому </a:t>
            </a:r>
            <a:r>
              <a:rPr lang="ru-RU" sz="44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n-ea"/>
                <a:cs typeface="+mn-cs"/>
              </a:rPr>
              <a:t>языку</a:t>
            </a:r>
            <a:endParaRPr lang="ru-RU" sz="4400" b="1" i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+mn-ea"/>
              <a:cs typeface="+mn-cs"/>
            </a:endParaRPr>
          </a:p>
          <a:p>
            <a:pPr algn="ctr">
              <a:defRPr/>
            </a:pPr>
            <a:r>
              <a:rPr lang="ru-RU" sz="44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n-ea"/>
                <a:cs typeface="+mn-cs"/>
              </a:rPr>
              <a:t>«</a:t>
            </a:r>
            <a:r>
              <a:rPr lang="en-US" sz="44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n-ea"/>
                <a:cs typeface="+mn-cs"/>
              </a:rPr>
              <a:t>Can Rabbits Fly?</a:t>
            </a:r>
            <a:r>
              <a:rPr lang="ru-RU" sz="4400" b="1" i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n-ea"/>
                <a:cs typeface="+mn-cs"/>
              </a:rPr>
              <a:t>»</a:t>
            </a:r>
            <a:endParaRPr lang="ru-RU" sz="4400" b="1" i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48272" y="5422450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b="1" kern="0" dirty="0">
                <a:solidFill>
                  <a:srgbClr val="FF0000"/>
                </a:solidFill>
                <a:latin typeface="Georgia" pitchFamily="18" charset="0"/>
              </a:rPr>
              <a:t>Автор-составитель:  </a:t>
            </a:r>
            <a:r>
              <a:rPr lang="ru-RU" b="1" kern="0" dirty="0" err="1" smtClean="0">
                <a:solidFill>
                  <a:srgbClr val="FF0000"/>
                </a:solidFill>
                <a:latin typeface="Georgia" pitchFamily="18" charset="0"/>
              </a:rPr>
              <a:t>Левинца</a:t>
            </a:r>
            <a:r>
              <a:rPr lang="ru-RU" b="1" kern="0" dirty="0" smtClean="0">
                <a:solidFill>
                  <a:srgbClr val="FF0000"/>
                </a:solidFill>
                <a:latin typeface="Georgia" pitchFamily="18" charset="0"/>
              </a:rPr>
              <a:t> Татьяна Михайловна, </a:t>
            </a:r>
            <a:r>
              <a:rPr lang="ru-RU" b="1" kern="0" dirty="0">
                <a:solidFill>
                  <a:srgbClr val="FF0000"/>
                </a:solidFill>
                <a:latin typeface="Georgia" pitchFamily="18" charset="0"/>
              </a:rPr>
              <a:t>учитель </a:t>
            </a:r>
            <a:r>
              <a:rPr lang="ru-RU" b="1" kern="0" dirty="0" smtClean="0">
                <a:solidFill>
                  <a:srgbClr val="FF0000"/>
                </a:solidFill>
                <a:latin typeface="Georgia" pitchFamily="18" charset="0"/>
              </a:rPr>
              <a:t>английского языка</a:t>
            </a:r>
            <a:endParaRPr lang="ru-RU" b="1" kern="0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61280" y="6242050"/>
            <a:ext cx="6624638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kern="0" dirty="0">
                <a:solidFill>
                  <a:srgbClr val="FF0000"/>
                </a:solidFill>
              </a:rPr>
              <a:t>Санкт-Петербург</a:t>
            </a:r>
          </a:p>
          <a:p>
            <a:pPr algn="ctr">
              <a:defRPr/>
            </a:pPr>
            <a:r>
              <a:rPr lang="ru-RU" sz="1600" kern="0" dirty="0" smtClean="0">
                <a:solidFill>
                  <a:srgbClr val="FF0000"/>
                </a:solidFill>
              </a:rPr>
              <a:t>2013 </a:t>
            </a:r>
            <a:r>
              <a:rPr lang="ru-RU" sz="1600" kern="0" dirty="0">
                <a:solidFill>
                  <a:srgbClr val="FF0000"/>
                </a:solidFill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203171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7200" b="1" dirty="0" err="1"/>
              <a:t>rainbow</a:t>
            </a:r>
            <a:endParaRPr lang="ru-RU" sz="7200" b="1" dirty="0"/>
          </a:p>
          <a:p>
            <a:r>
              <a:rPr lang="ru-RU" sz="7200" dirty="0"/>
              <a:t>[’</a:t>
            </a:r>
            <a:r>
              <a:rPr lang="ru-RU" sz="7200" dirty="0" err="1"/>
              <a:t>reɪnbəʋ</a:t>
            </a:r>
            <a:r>
              <a:rPr lang="ru-RU" sz="7200" dirty="0" smtClean="0"/>
              <a:t>]</a:t>
            </a:r>
            <a:endParaRPr lang="en-US" sz="7200" dirty="0" smtClean="0"/>
          </a:p>
          <a:p>
            <a:pPr marL="0" indent="0">
              <a:buNone/>
            </a:pPr>
            <a:r>
              <a:rPr lang="ru-RU" sz="7200" dirty="0"/>
              <a:t> </a:t>
            </a:r>
            <a:r>
              <a:rPr lang="ru-RU" sz="7200" dirty="0" smtClean="0"/>
              <a:t>радуга</a:t>
            </a:r>
            <a:endParaRPr lang="ru-RU" sz="72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Запиши новые слова.</a:t>
            </a:r>
            <a:endParaRPr lang="ru-RU" sz="6600" b="1" dirty="0"/>
          </a:p>
        </p:txBody>
      </p:sp>
      <p:pic>
        <p:nvPicPr>
          <p:cNvPr id="6147" name="Picture 3" descr="F:\Уроки POWERPOINT\00радуга (8)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484" y="2420888"/>
            <a:ext cx="4563516" cy="316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52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7200" b="1" dirty="0" smtClean="0"/>
              <a:t>Глаголы движения</a:t>
            </a:r>
            <a:endParaRPr lang="ru-RU" sz="7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6000" dirty="0" smtClean="0"/>
              <a:t>RUN </a:t>
            </a:r>
          </a:p>
          <a:p>
            <a:pPr marL="0" indent="0">
              <a:buNone/>
            </a:pPr>
            <a:r>
              <a:rPr lang="en-US" sz="6000" dirty="0" smtClean="0"/>
              <a:t>FLY </a:t>
            </a:r>
          </a:p>
          <a:p>
            <a:pPr marL="0" indent="0">
              <a:buNone/>
            </a:pPr>
            <a:r>
              <a:rPr lang="en-US" sz="6000" dirty="0" smtClean="0"/>
              <a:t>SWIM 		</a:t>
            </a:r>
          </a:p>
          <a:p>
            <a:pPr marL="0" indent="0">
              <a:buNone/>
            </a:pPr>
            <a:r>
              <a:rPr lang="en-US" sz="6000" dirty="0" smtClean="0"/>
              <a:t>CLIMB </a:t>
            </a:r>
          </a:p>
          <a:p>
            <a:pPr marL="0" indent="0">
              <a:buNone/>
            </a:pPr>
            <a:r>
              <a:rPr lang="en-US" sz="6000" dirty="0" smtClean="0"/>
              <a:t>JUMP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2" descr="F:\Уроки POWERPOINT\ca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78423"/>
            <a:ext cx="4032448" cy="5177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63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8945955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670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32859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6600" b="1" dirty="0" smtClean="0"/>
              <a:t>Разыграйте диалоги.</a:t>
            </a:r>
            <a:endParaRPr lang="ru-RU" sz="6600" b="1" dirty="0"/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717032"/>
            <a:ext cx="2960061" cy="28672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/>
          <p:nvPr/>
        </p:nvPicPr>
        <p:blipFill>
          <a:blip r:embed="rId3" cstate="print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85133"/>
            <a:ext cx="3956685" cy="1137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1494"/>
            <a:ext cx="5940425" cy="124714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1828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548"/>
            <a:ext cx="4608512" cy="6722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92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43" name="Picture 3" descr="C:\Users\Admin\Pictures\Scan-130414-00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40"/>
            <a:ext cx="9144000" cy="68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97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dmin\Pictures\Scan-130414-00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09" y="0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69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4" y="219998"/>
            <a:ext cx="88994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Прочитай вопросы и ответь на них.</a:t>
            </a:r>
            <a:endParaRPr lang="ru-RU" sz="4000" b="1" dirty="0">
              <a:solidFill>
                <a:srgbClr val="7030A0"/>
              </a:solidFill>
            </a:endParaRPr>
          </a:p>
        </p:txBody>
      </p:sp>
      <p:pic>
        <p:nvPicPr>
          <p:cNvPr id="12292" name="Picture 4" descr="C:\Users\Admin\Pictures\12456457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8680638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5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/>
              <a:t>Источники:</a:t>
            </a:r>
            <a:endParaRPr lang="ru-RU" sz="7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i="1" dirty="0"/>
              <a:t>Ю. А. Комарова, И. В. Ларионова, Ж. </a:t>
            </a:r>
            <a:r>
              <a:rPr lang="ru-RU" i="1" dirty="0" err="1" smtClean="0"/>
              <a:t>Перретт</a:t>
            </a:r>
            <a:r>
              <a:rPr lang="ru-RU" i="1" dirty="0" smtClean="0"/>
              <a:t> Английский язык 2 класс учебник для общеобразовательных учреждений.</a:t>
            </a:r>
          </a:p>
          <a:p>
            <a:r>
              <a:rPr lang="en-US" dirty="0" smtClean="0">
                <a:hlinkClick r:id="rId2"/>
              </a:rPr>
              <a:t>http://us.123rf.com/400wm/400/400/clairev/clairev1003/clairev100300026/6579459-big-tree-with-blue-bird-in-nest--color-illustration.jpg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http://relax.dviger.com/public/user_files/blog/users/45/00%D1%80%D0%B0%D0%B4%D1%83%D0%B3%D0%B0%20(8).png</a:t>
            </a:r>
            <a:endParaRPr lang="ru-RU" dirty="0" smtClean="0"/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2857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  <a:softEdge rad="838200"/>
          </a:effectLst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7200" b="1" dirty="0">
                <a:solidFill>
                  <a:srgbClr val="C00000"/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</a:rPr>
              <a:t>Thanks for the lesson.</a:t>
            </a:r>
            <a:endParaRPr lang="en-US" sz="7200" b="1" dirty="0">
              <a:solidFill>
                <a:srgbClr val="C00000"/>
              </a:solidFill>
              <a:effectLst>
                <a:outerShdw blurRad="76200" dist="50800" dir="5400000" algn="tl">
                  <a:srgbClr val="000000">
                    <a:alpha val="65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9600" b="1" dirty="0">
                <a:solidFill>
                  <a:srgbClr val="C00000"/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</a:rPr>
              <a:t>THE END</a:t>
            </a:r>
            <a:endParaRPr lang="ru-RU" sz="9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72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/>
              <a:t>Ты научишься: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/>
          <a:lstStyle/>
          <a:p>
            <a:pPr>
              <a:spcBef>
                <a:spcPts val="3000"/>
              </a:spcBef>
              <a:spcAft>
                <a:spcPts val="1800"/>
              </a:spcAft>
              <a:buBlip>
                <a:blip r:embed="rId2"/>
              </a:buBlip>
            </a:pPr>
            <a:r>
              <a:rPr lang="ru-RU" b="1" dirty="0" smtClean="0"/>
              <a:t>Спрашивать о том, что люди или животные умеют делать;</a:t>
            </a:r>
          </a:p>
          <a:p>
            <a:pPr>
              <a:spcBef>
                <a:spcPts val="3000"/>
              </a:spcBef>
              <a:spcAft>
                <a:spcPts val="1800"/>
              </a:spcAft>
              <a:buBlip>
                <a:blip r:embed="rId2"/>
              </a:buBlip>
            </a:pPr>
            <a:r>
              <a:rPr lang="ru-RU" b="1" dirty="0" smtClean="0"/>
              <a:t>Описывать животных и их места обитания;</a:t>
            </a:r>
          </a:p>
          <a:p>
            <a:pPr>
              <a:spcBef>
                <a:spcPts val="3000"/>
              </a:spcBef>
              <a:spcAft>
                <a:spcPts val="1800"/>
              </a:spcAft>
              <a:buBlip>
                <a:blip r:embed="rId2"/>
              </a:buBlip>
            </a:pPr>
            <a:r>
              <a:rPr lang="ru-RU" b="1" dirty="0" smtClean="0"/>
              <a:t>Приглашать друзей делать что-то вместе.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9532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/>
              <a:t>Фонетическая зарядка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 err="1"/>
              <a:t>i</a:t>
            </a:r>
            <a:r>
              <a:rPr lang="en-US" sz="7200" b="1" dirty="0" err="1" smtClean="0"/>
              <a:t>r</a:t>
            </a:r>
            <a:r>
              <a:rPr lang="en-US" sz="7200" b="1" dirty="0" smtClean="0"/>
              <a:t>				B</a:t>
            </a:r>
            <a:r>
              <a:rPr lang="en-US" sz="7200" b="1" dirty="0" smtClean="0">
                <a:solidFill>
                  <a:srgbClr val="FF0000"/>
                </a:solidFill>
              </a:rPr>
              <a:t>ir</a:t>
            </a:r>
            <a:r>
              <a:rPr lang="en-US" sz="7200" b="1" dirty="0" smtClean="0"/>
              <a:t>d</a:t>
            </a:r>
          </a:p>
          <a:p>
            <a:pPr marL="0" indent="0" algn="ctr">
              <a:buNone/>
            </a:pPr>
            <a:r>
              <a:rPr lang="en-US" sz="7200" b="1" dirty="0" smtClean="0"/>
              <a:t>[3:]</a:t>
            </a:r>
          </a:p>
          <a:p>
            <a:pPr marL="0" indent="0" algn="ctr">
              <a:buNone/>
            </a:pPr>
            <a:r>
              <a:rPr lang="en-US" sz="7200" b="1" dirty="0" smtClean="0"/>
              <a:t>or				w</a:t>
            </a:r>
            <a:r>
              <a:rPr lang="en-US" sz="7200" b="1" dirty="0" smtClean="0">
                <a:solidFill>
                  <a:srgbClr val="FF0000"/>
                </a:solidFill>
              </a:rPr>
              <a:t>or</a:t>
            </a:r>
            <a:r>
              <a:rPr lang="en-US" sz="7200" b="1" dirty="0" smtClean="0"/>
              <a:t>d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197835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722" y="269776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Прочитай и повтори.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7200" b="1" dirty="0" smtClean="0"/>
              <a:t>				</a:t>
            </a:r>
            <a:r>
              <a:rPr lang="ru-RU" sz="2800" b="1" dirty="0" smtClean="0"/>
              <a:t>	</a:t>
            </a:r>
            <a:r>
              <a:rPr lang="en-US" sz="7200" b="1" dirty="0" smtClean="0"/>
              <a:t>b</a:t>
            </a:r>
            <a:r>
              <a:rPr lang="en-US" sz="7200" b="1" dirty="0" smtClean="0">
                <a:solidFill>
                  <a:srgbClr val="FF0000"/>
                </a:solidFill>
              </a:rPr>
              <a:t>ir</a:t>
            </a:r>
            <a:r>
              <a:rPr lang="en-US" sz="7200" b="1" dirty="0" smtClean="0"/>
              <a:t>d</a:t>
            </a:r>
            <a:endParaRPr lang="en-US" sz="7200" b="1" dirty="0"/>
          </a:p>
          <a:p>
            <a:pPr marL="0" indent="0">
              <a:buNone/>
            </a:pPr>
            <a:r>
              <a:rPr lang="en-US" sz="7200" b="1" dirty="0" smtClean="0"/>
              <a:t>					</a:t>
            </a:r>
          </a:p>
          <a:p>
            <a:pPr marL="0" indent="0">
              <a:buNone/>
            </a:pPr>
            <a:r>
              <a:rPr lang="en-US" sz="7200" b="1" dirty="0"/>
              <a:t>	</a:t>
            </a:r>
            <a:r>
              <a:rPr lang="en-US" sz="7200" b="1" dirty="0" smtClean="0"/>
              <a:t>				w</a:t>
            </a:r>
            <a:r>
              <a:rPr lang="en-US" sz="7200" b="1" dirty="0" smtClean="0">
                <a:solidFill>
                  <a:srgbClr val="FF0000"/>
                </a:solidFill>
              </a:rPr>
              <a:t>or</a:t>
            </a:r>
            <a:r>
              <a:rPr lang="en-US" sz="7200" b="1" dirty="0" smtClean="0"/>
              <a:t>d</a:t>
            </a:r>
            <a:endParaRPr lang="ru-RU" sz="7200" b="1" dirty="0"/>
          </a:p>
          <a:p>
            <a:pPr marL="0" indent="0">
              <a:buNone/>
            </a:pPr>
            <a:r>
              <a:rPr lang="ru-RU" sz="7200" b="1" dirty="0" smtClean="0"/>
              <a:t>					</a:t>
            </a:r>
          </a:p>
          <a:p>
            <a:pPr marL="0" indent="0">
              <a:buNone/>
            </a:pPr>
            <a:endParaRPr lang="ru-RU" sz="7200" b="1" dirty="0"/>
          </a:p>
          <a:p>
            <a:pPr marL="0" indent="0">
              <a:buNone/>
            </a:pPr>
            <a:endParaRPr lang="ru-RU" sz="7200" b="1" dirty="0" smtClean="0"/>
          </a:p>
          <a:p>
            <a:pPr marL="0" indent="0">
              <a:buNone/>
            </a:pPr>
            <a:endParaRPr lang="ru-RU" sz="7200" b="1" dirty="0"/>
          </a:p>
          <a:p>
            <a:pPr marL="0" indent="0">
              <a:buNone/>
            </a:pPr>
            <a:endParaRPr lang="ru-RU" sz="7200" b="1" dirty="0" smtClean="0"/>
          </a:p>
          <a:p>
            <a:pPr marL="0" indent="0">
              <a:buNone/>
            </a:pPr>
            <a:endParaRPr lang="ru-RU" sz="7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F7F9"/>
              </a:clrFrom>
              <a:clrTo>
                <a:srgbClr val="EFF7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3240360" cy="4632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840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449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					</a:t>
            </a:r>
            <a:r>
              <a:rPr lang="en-US" sz="7200" b="1" dirty="0" smtClean="0"/>
              <a:t>g</a:t>
            </a:r>
            <a:r>
              <a:rPr lang="en-US" sz="7200" b="1" dirty="0" smtClean="0">
                <a:solidFill>
                  <a:srgbClr val="FF0000"/>
                </a:solidFill>
              </a:rPr>
              <a:t>ir</a:t>
            </a:r>
            <a:r>
              <a:rPr lang="en-US" sz="7200" b="1" dirty="0" smtClean="0"/>
              <a:t>l					</a:t>
            </a:r>
          </a:p>
          <a:p>
            <a:pPr marL="0" indent="0">
              <a:buNone/>
            </a:pPr>
            <a:r>
              <a:rPr lang="en-US" sz="7200" b="1" dirty="0" smtClean="0"/>
              <a:t>					w</a:t>
            </a:r>
            <a:r>
              <a:rPr lang="en-US" sz="7200" b="1" dirty="0" smtClean="0">
                <a:solidFill>
                  <a:srgbClr val="FF0000"/>
                </a:solidFill>
              </a:rPr>
              <a:t>or</a:t>
            </a:r>
            <a:r>
              <a:rPr lang="en-US" sz="7200" b="1" dirty="0" smtClean="0"/>
              <a:t>m</a:t>
            </a:r>
            <a:endParaRPr lang="ru-RU" sz="7200" b="1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Прочитай и повтори.</a:t>
            </a:r>
            <a:endParaRPr lang="ru-RU" sz="66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62191"/>
            <a:ext cx="3427784" cy="5162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785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579296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				</a:t>
            </a:r>
            <a:r>
              <a:rPr lang="en-US" sz="7200" b="1" dirty="0" smtClean="0"/>
              <a:t>b</a:t>
            </a:r>
            <a:r>
              <a:rPr lang="en-US" sz="7200" b="1" dirty="0" smtClean="0">
                <a:solidFill>
                  <a:srgbClr val="FF0000"/>
                </a:solidFill>
              </a:rPr>
              <a:t>ir</a:t>
            </a:r>
            <a:r>
              <a:rPr lang="en-US" sz="7200" b="1" dirty="0" smtClean="0"/>
              <a:t>thday					</a:t>
            </a:r>
          </a:p>
          <a:p>
            <a:pPr marL="0" indent="0">
              <a:buNone/>
            </a:pPr>
            <a:r>
              <a:rPr lang="en-US" sz="7200" b="1" dirty="0" smtClean="0"/>
              <a:t>				homew</a:t>
            </a:r>
            <a:r>
              <a:rPr lang="en-US" sz="7200" b="1" dirty="0" smtClean="0">
                <a:solidFill>
                  <a:srgbClr val="FF0000"/>
                </a:solidFill>
              </a:rPr>
              <a:t>or</a:t>
            </a:r>
            <a:r>
              <a:rPr lang="en-US" sz="7200" b="1" dirty="0" smtClean="0"/>
              <a:t>k</a:t>
            </a:r>
            <a:endParaRPr lang="ru-RU" sz="7200" b="1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Прочитай и повтори.</a:t>
            </a:r>
            <a:endParaRPr lang="ru-RU" sz="66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3384376" cy="5216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729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Прочитай и повтори.</a:t>
            </a:r>
            <a:endParaRPr lang="ru-RU" sz="6600" b="1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579296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b="1" dirty="0" smtClean="0"/>
              <a:t>A b</a:t>
            </a:r>
            <a:r>
              <a:rPr lang="en-US" sz="7200" b="1" dirty="0" smtClean="0">
                <a:solidFill>
                  <a:srgbClr val="FF0000"/>
                </a:solidFill>
              </a:rPr>
              <a:t>ir</a:t>
            </a:r>
            <a:r>
              <a:rPr lang="en-US" sz="7200" b="1" dirty="0" smtClean="0"/>
              <a:t>d and a w</a:t>
            </a:r>
            <a:r>
              <a:rPr lang="en-US" sz="7200" b="1" dirty="0" smtClean="0">
                <a:solidFill>
                  <a:srgbClr val="FF0000"/>
                </a:solidFill>
              </a:rPr>
              <a:t>or</a:t>
            </a:r>
            <a:r>
              <a:rPr lang="en-US" sz="7200" b="1" dirty="0" smtClean="0"/>
              <a:t>m.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7200" b="1" dirty="0" smtClean="0"/>
              <a:t>A g</a:t>
            </a:r>
            <a:r>
              <a:rPr lang="en-US" sz="7200" b="1" dirty="0" smtClean="0">
                <a:solidFill>
                  <a:srgbClr val="FF0000"/>
                </a:solidFill>
              </a:rPr>
              <a:t>ir</a:t>
            </a:r>
            <a:r>
              <a:rPr lang="en-US" sz="7200" b="1" dirty="0" smtClean="0"/>
              <a:t>l`s b</a:t>
            </a:r>
            <a:r>
              <a:rPr lang="en-US" sz="7200" b="1" dirty="0" smtClean="0">
                <a:solidFill>
                  <a:srgbClr val="FF0000"/>
                </a:solidFill>
              </a:rPr>
              <a:t>ir</a:t>
            </a:r>
            <a:r>
              <a:rPr lang="en-US" sz="7200" b="1" dirty="0" smtClean="0"/>
              <a:t>thday.</a:t>
            </a:r>
            <a:endParaRPr lang="ru-RU" sz="7200" b="1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159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 smtClean="0"/>
              <a:t>Magic	</a:t>
            </a:r>
            <a:r>
              <a:rPr lang="ru-RU" sz="6000" b="1" dirty="0" smtClean="0"/>
              <a:t>[</a:t>
            </a:r>
            <a:r>
              <a:rPr lang="ru-RU" sz="6000" b="1" dirty="0"/>
              <a:t>’</a:t>
            </a:r>
            <a:r>
              <a:rPr lang="ru-RU" sz="6000" b="1" dirty="0" err="1"/>
              <a:t>mædʒɪk</a:t>
            </a:r>
            <a:r>
              <a:rPr lang="ru-RU" sz="6000" b="1" dirty="0" smtClean="0"/>
              <a:t>]</a:t>
            </a:r>
            <a:endParaRPr lang="en-US" sz="6000" b="1" dirty="0" smtClean="0"/>
          </a:p>
          <a:p>
            <a:r>
              <a:rPr lang="ru-RU" sz="6000" b="1" dirty="0" smtClean="0"/>
              <a:t>волшебный</a:t>
            </a:r>
            <a:endParaRPr lang="ru-RU" sz="6000" b="1" dirty="0"/>
          </a:p>
          <a:p>
            <a:r>
              <a:rPr lang="ru-RU" sz="6000" b="1" dirty="0"/>
              <a:t>магический</a:t>
            </a:r>
          </a:p>
          <a:p>
            <a:r>
              <a:rPr lang="ru-RU" sz="6000" b="1" dirty="0"/>
              <a:t>феерический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Запиши новые слова.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291112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b="1" dirty="0" smtClean="0"/>
              <a:t>Tree </a:t>
            </a:r>
            <a:r>
              <a:rPr lang="ru-RU" sz="7200" b="1" dirty="0" smtClean="0"/>
              <a:t>[</a:t>
            </a:r>
            <a:r>
              <a:rPr lang="ru-RU" sz="7200" b="1" dirty="0" err="1" smtClean="0"/>
              <a:t>tri</a:t>
            </a:r>
            <a:r>
              <a:rPr lang="ru-RU" sz="7200" b="1" dirty="0"/>
              <a:t>:] </a:t>
            </a:r>
            <a:endParaRPr lang="en-US" sz="7200" b="1" dirty="0" smtClean="0"/>
          </a:p>
          <a:p>
            <a:r>
              <a:rPr lang="ru-RU" sz="7200" b="1" dirty="0" smtClean="0"/>
              <a:t>дерево</a:t>
            </a:r>
            <a:endParaRPr lang="ru-RU" sz="7200" b="1" dirty="0"/>
          </a:p>
          <a:p>
            <a:pPr marL="0" indent="0">
              <a:buNone/>
            </a:pPr>
            <a:r>
              <a:rPr lang="en-US" sz="7200" b="1" dirty="0" smtClean="0"/>
              <a:t>	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pic>
        <p:nvPicPr>
          <p:cNvPr id="5122" name="Picture 2" descr="F:\Уроки POWERPOINT\tre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72816"/>
            <a:ext cx="403244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Запиши новые слова.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305217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173</Words>
  <Application>Microsoft Office PowerPoint</Application>
  <PresentationFormat>Экран (4:3)</PresentationFormat>
  <Paragraphs>66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Ты научишься:</vt:lpstr>
      <vt:lpstr>Фонетическая зарядка</vt:lpstr>
      <vt:lpstr>Прочитай и повтори.</vt:lpstr>
      <vt:lpstr>Прочитай и повтори.</vt:lpstr>
      <vt:lpstr>Прочитай и повтори.</vt:lpstr>
      <vt:lpstr>Прочитай и повтори.</vt:lpstr>
      <vt:lpstr>Запиши новые слова.</vt:lpstr>
      <vt:lpstr>Запиши новые слова.</vt:lpstr>
      <vt:lpstr>Запиши новые слова.</vt:lpstr>
      <vt:lpstr>Глаголы движения</vt:lpstr>
      <vt:lpstr>Презентация PowerPoint</vt:lpstr>
      <vt:lpstr>Разыграйте диалоги.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22</cp:revision>
  <dcterms:created xsi:type="dcterms:W3CDTF">2013-04-14T10:49:56Z</dcterms:created>
  <dcterms:modified xsi:type="dcterms:W3CDTF">2013-04-17T15:53:25Z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889923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D5.0.8</vt:lpwstr>
  </property>
</Properties>
</file>