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552D-9283-4B43-A9E4-1116E92D827B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874-F425-4C42-89A0-B394CCEA6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552D-9283-4B43-A9E4-1116E92D827B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874-F425-4C42-89A0-B394CCEA6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552D-9283-4B43-A9E4-1116E92D827B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874-F425-4C42-89A0-B394CCEA6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552D-9283-4B43-A9E4-1116E92D827B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874-F425-4C42-89A0-B394CCEA6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552D-9283-4B43-A9E4-1116E92D827B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874-F425-4C42-89A0-B394CCEA6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552D-9283-4B43-A9E4-1116E92D827B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874-F425-4C42-89A0-B394CCEA6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552D-9283-4B43-A9E4-1116E92D827B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874-F425-4C42-89A0-B394CCEA6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552D-9283-4B43-A9E4-1116E92D827B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874-F425-4C42-89A0-B394CCEA6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552D-9283-4B43-A9E4-1116E92D827B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874-F425-4C42-89A0-B394CCEA6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552D-9283-4B43-A9E4-1116E92D827B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874-F425-4C42-89A0-B394CCEA6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552D-9283-4B43-A9E4-1116E92D827B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874-F425-4C42-89A0-B394CCEA6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E552D-9283-4B43-A9E4-1116E92D827B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49874-F425-4C42-89A0-B394CCEA6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ата\картинки\рамки\Lt_tr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Понятия «истина»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«ложь»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класс </a:t>
            </a:r>
          </a:p>
          <a:p>
            <a:r>
              <a:rPr lang="ru-RU" dirty="0" smtClean="0"/>
              <a:t>12 урок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457200" y="214313"/>
            <a:ext cx="8286750" cy="1081087"/>
            <a:chOff x="457200" y="214313"/>
            <a:chExt cx="8286750" cy="1314450"/>
          </a:xfrm>
        </p:grpSpPr>
        <p:sp>
          <p:nvSpPr>
            <p:cNvPr id="20" name="Заголовок 1"/>
            <p:cNvSpPr txBox="1">
              <a:spLocks/>
            </p:cNvSpPr>
            <p:nvPr/>
          </p:nvSpPr>
          <p:spPr bwMode="auto">
            <a:xfrm>
              <a:off x="457200" y="274638"/>
              <a:ext cx="8229600" cy="939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normAutofit fontScale="97500"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eaLnBrk="0" hangingPunct="0">
                <a:defRPr/>
              </a:pPr>
              <a:r>
                <a:rPr lang="ru-RU" sz="44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j-lt"/>
                  <a:ea typeface="+mj-ea"/>
                  <a:cs typeface="+mj-cs"/>
                </a:rPr>
                <a:t>Повторение </a:t>
              </a:r>
            </a:p>
          </p:txBody>
        </p:sp>
        <p:pic>
          <p:nvPicPr>
            <p:cNvPr id="3077" name="Picture 2" descr="D:\Ната\картинки\картинки\av-6854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29500" y="214313"/>
              <a:ext cx="1314450" cy="1314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" name="Содержимое 25"/>
          <p:cNvSpPr>
            <a:spLocks noGrp="1"/>
          </p:cNvSpPr>
          <p:nvPr>
            <p:ph idx="1"/>
          </p:nvPr>
        </p:nvSpPr>
        <p:spPr>
          <a:xfrm>
            <a:off x="228600" y="1428736"/>
            <a:ext cx="8701088" cy="4697427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ru-RU" dirty="0" smtClean="0"/>
              <a:t>Какие отношения между понятиями бывают?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dirty="0" smtClean="0"/>
              <a:t>Приведите пример двух понятий, которые находятся в отношении «равнозначности».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dirty="0" smtClean="0"/>
              <a:t>Приведите пример пересекающихся понятий.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dirty="0" smtClean="0"/>
              <a:t>Назовите понятия, которые находятся в отношении «подчинения» друг к другу.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dirty="0" smtClean="0"/>
              <a:t>Приведите пример несовместимых понятий.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85720" y="1428736"/>
            <a:ext cx="4357718" cy="51435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576235" y="1589471"/>
            <a:ext cx="1379944" cy="1285884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358349" y="3036091"/>
            <a:ext cx="2251488" cy="1285884"/>
            <a:chOff x="2112" y="1968"/>
            <a:chExt cx="1488" cy="768"/>
          </a:xfrm>
        </p:grpSpPr>
        <p:sp>
          <p:nvSpPr>
            <p:cNvPr id="19" name="Oval 11"/>
            <p:cNvSpPr>
              <a:spLocks noChangeArrowheads="1"/>
            </p:cNvSpPr>
            <p:nvPr/>
          </p:nvSpPr>
          <p:spPr bwMode="auto">
            <a:xfrm>
              <a:off x="2688" y="1968"/>
              <a:ext cx="912" cy="76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Oval 12"/>
            <p:cNvSpPr>
              <a:spLocks noChangeArrowheads="1"/>
            </p:cNvSpPr>
            <p:nvPr/>
          </p:nvSpPr>
          <p:spPr bwMode="auto">
            <a:xfrm>
              <a:off x="2112" y="1968"/>
              <a:ext cx="912" cy="76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19"/>
          <p:cNvGrpSpPr>
            <a:grpSpLocks/>
          </p:cNvGrpSpPr>
          <p:nvPr/>
        </p:nvGrpSpPr>
        <p:grpSpPr bwMode="auto">
          <a:xfrm>
            <a:off x="576235" y="4402343"/>
            <a:ext cx="1815716" cy="1928826"/>
            <a:chOff x="144" y="1056"/>
            <a:chExt cx="1200" cy="1152"/>
          </a:xfrm>
        </p:grpSpPr>
        <p:grpSp>
          <p:nvGrpSpPr>
            <p:cNvPr id="13" name="Group 18"/>
            <p:cNvGrpSpPr>
              <a:grpSpLocks/>
            </p:cNvGrpSpPr>
            <p:nvPr/>
          </p:nvGrpSpPr>
          <p:grpSpPr bwMode="auto">
            <a:xfrm>
              <a:off x="144" y="1056"/>
              <a:ext cx="1200" cy="1152"/>
              <a:chOff x="144" y="1056"/>
              <a:chExt cx="1200" cy="1152"/>
            </a:xfrm>
          </p:grpSpPr>
          <p:grpSp>
            <p:nvGrpSpPr>
              <p:cNvPr id="15" name="Group 17"/>
              <p:cNvGrpSpPr>
                <a:grpSpLocks/>
              </p:cNvGrpSpPr>
              <p:nvPr/>
            </p:nvGrpSpPr>
            <p:grpSpPr bwMode="auto">
              <a:xfrm>
                <a:off x="144" y="1056"/>
                <a:ext cx="1200" cy="1152"/>
                <a:chOff x="144" y="1056"/>
                <a:chExt cx="1200" cy="1152"/>
              </a:xfrm>
            </p:grpSpPr>
            <p:sp>
              <p:nvSpPr>
                <p:cNvPr id="17" name="Oval 13"/>
                <p:cNvSpPr>
                  <a:spLocks noChangeArrowheads="1"/>
                </p:cNvSpPr>
                <p:nvPr/>
              </p:nvSpPr>
              <p:spPr bwMode="auto">
                <a:xfrm>
                  <a:off x="144" y="1056"/>
                  <a:ext cx="1200" cy="1152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Oval 16"/>
                <p:cNvSpPr>
                  <a:spLocks noChangeArrowheads="1"/>
                </p:cNvSpPr>
                <p:nvPr/>
              </p:nvSpPr>
              <p:spPr bwMode="auto">
                <a:xfrm>
                  <a:off x="192" y="1296"/>
                  <a:ext cx="1008" cy="912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6" name="Oval 15"/>
              <p:cNvSpPr>
                <a:spLocks noChangeArrowheads="1"/>
              </p:cNvSpPr>
              <p:nvPr/>
            </p:nvSpPr>
            <p:spPr bwMode="auto">
              <a:xfrm>
                <a:off x="240" y="1536"/>
                <a:ext cx="720" cy="624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288" y="1680"/>
              <a:ext cx="480" cy="480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2028807" y="1830575"/>
            <a:ext cx="2614631" cy="707886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 u="sng" dirty="0">
                <a:hlinkClick r:id="" action="ppaction://noaction"/>
              </a:rPr>
              <a:t>Отношение равнозначности</a:t>
            </a:r>
            <a:endParaRPr lang="ru-RU" sz="2000" i="1" u="sng" dirty="0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2682465" y="3277194"/>
            <a:ext cx="1960973" cy="707886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 u="sng" dirty="0">
                <a:hlinkClick r:id="" action="ppaction://noaction"/>
              </a:rPr>
              <a:t>Отношение пересечения</a:t>
            </a:r>
            <a:endParaRPr lang="ru-RU" sz="2000" i="1" u="sng" dirty="0"/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464579" y="4964917"/>
            <a:ext cx="2033602" cy="707886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 u="sng" dirty="0">
                <a:hlinkClick r:id="" action="ppaction://noaction"/>
              </a:rPr>
              <a:t>Отношение подчинения</a:t>
            </a:r>
            <a:endParaRPr lang="ru-RU" sz="2000" i="1" u="sng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1428736"/>
            <a:ext cx="4342816" cy="513398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3" name="Группа 24"/>
          <p:cNvGrpSpPr/>
          <p:nvPr/>
        </p:nvGrpSpPr>
        <p:grpSpPr>
          <a:xfrm>
            <a:off x="4562109" y="1928802"/>
            <a:ext cx="2180508" cy="1071570"/>
            <a:chOff x="1295400" y="2209800"/>
            <a:chExt cx="3200400" cy="1295400"/>
          </a:xfrm>
          <a:solidFill>
            <a:srgbClr val="92D050"/>
          </a:solidFill>
        </p:grpSpPr>
        <p:sp>
          <p:nvSpPr>
            <p:cNvPr id="36" name="Овал 5"/>
            <p:cNvSpPr/>
            <p:nvPr/>
          </p:nvSpPr>
          <p:spPr>
            <a:xfrm>
              <a:off x="1295400" y="2209800"/>
              <a:ext cx="1524000" cy="12954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971800" y="2209800"/>
              <a:ext cx="1524000" cy="1295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24" name="Группа 12"/>
          <p:cNvGrpSpPr/>
          <p:nvPr/>
        </p:nvGrpSpPr>
        <p:grpSpPr>
          <a:xfrm>
            <a:off x="4630249" y="3143248"/>
            <a:ext cx="1567240" cy="1428760"/>
            <a:chOff x="3200400" y="4495800"/>
            <a:chExt cx="1524000" cy="1295400"/>
          </a:xfrm>
          <a:solidFill>
            <a:srgbClr val="92D050"/>
          </a:solidFill>
        </p:grpSpPr>
        <p:sp>
          <p:nvSpPr>
            <p:cNvPr id="33" name="Овал 32"/>
            <p:cNvSpPr/>
            <p:nvPr/>
          </p:nvSpPr>
          <p:spPr>
            <a:xfrm>
              <a:off x="3200400" y="4495800"/>
              <a:ext cx="1524000" cy="12954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3086894" y="5142706"/>
              <a:ext cx="1143000" cy="1588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3696494" y="5142706"/>
              <a:ext cx="1143000" cy="1588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25" name="Группа 20"/>
          <p:cNvGrpSpPr/>
          <p:nvPr/>
        </p:nvGrpSpPr>
        <p:grpSpPr>
          <a:xfrm>
            <a:off x="4630249" y="4857760"/>
            <a:ext cx="1703522" cy="1428760"/>
            <a:chOff x="4495800" y="3886200"/>
            <a:chExt cx="2286000" cy="2133600"/>
          </a:xfrm>
          <a:solidFill>
            <a:srgbClr val="92D050"/>
          </a:solidFill>
        </p:grpSpPr>
        <p:sp>
          <p:nvSpPr>
            <p:cNvPr id="29" name="Овал 28"/>
            <p:cNvSpPr/>
            <p:nvPr/>
          </p:nvSpPr>
          <p:spPr>
            <a:xfrm>
              <a:off x="4495800" y="3886200"/>
              <a:ext cx="2286000" cy="21336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4382294" y="4914106"/>
              <a:ext cx="2057400" cy="1588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572000" y="4724400"/>
              <a:ext cx="762000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ru-RU" dirty="0"/>
                <a:t>«к»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86400" y="4724400"/>
              <a:ext cx="1219200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ru-RU" dirty="0"/>
                <a:t>«не к»</a:t>
              </a:r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742616" y="2071678"/>
            <a:ext cx="1972788" cy="101566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  <a:hlinkClick r:id="" action="ppaction://noaction"/>
              </a:rPr>
              <a:t>Отношения</a:t>
            </a:r>
          </a:p>
          <a:p>
            <a:r>
              <a:rPr lang="ru-RU" sz="2000" i="1" dirty="0" smtClean="0">
                <a:solidFill>
                  <a:srgbClr val="C00000"/>
                </a:solidFill>
                <a:hlinkClick r:id="" action="ppaction://noaction"/>
              </a:rPr>
              <a:t>Несовместимости</a:t>
            </a:r>
            <a:endParaRPr lang="ru-RU" sz="2000" i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265630" y="3500438"/>
            <a:ext cx="2453071" cy="101566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i="1" dirty="0">
                <a:solidFill>
                  <a:srgbClr val="C00000"/>
                </a:solidFill>
                <a:hlinkClick r:id="" action="ppaction://noaction"/>
              </a:rPr>
              <a:t>Отношения </a:t>
            </a:r>
            <a:r>
              <a:rPr lang="ru-RU" sz="2000" i="1" dirty="0" err="1" smtClean="0">
                <a:solidFill>
                  <a:srgbClr val="C00000"/>
                </a:solidFill>
                <a:hlinkClick r:id="" action="ppaction://noaction"/>
              </a:rPr>
              <a:t>противоположнос</a:t>
            </a:r>
            <a:endParaRPr lang="ru-RU" sz="2000" i="1" dirty="0" smtClean="0">
              <a:solidFill>
                <a:srgbClr val="C00000"/>
              </a:solidFill>
              <a:hlinkClick r:id="" action="ppaction://noaction"/>
            </a:endParaRPr>
          </a:p>
          <a:p>
            <a:r>
              <a:rPr lang="ru-RU" sz="2000" i="1" dirty="0" err="1" smtClean="0">
                <a:solidFill>
                  <a:srgbClr val="C00000"/>
                </a:solidFill>
                <a:hlinkClick r:id="" action="ppaction://noaction"/>
              </a:rPr>
              <a:t>ти</a:t>
            </a:r>
            <a:endParaRPr lang="ru-RU" sz="2000" i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01912" y="5214950"/>
            <a:ext cx="1753501" cy="101566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i="1" dirty="0">
                <a:solidFill>
                  <a:srgbClr val="C00000"/>
                </a:solidFill>
                <a:hlinkClick r:id="" action="ppaction://noaction"/>
              </a:rPr>
              <a:t>Отношения </a:t>
            </a:r>
            <a:r>
              <a:rPr lang="ru-RU" sz="2000" i="1" dirty="0" err="1" smtClean="0">
                <a:solidFill>
                  <a:srgbClr val="C00000"/>
                </a:solidFill>
                <a:hlinkClick r:id="" action="ppaction://noaction"/>
              </a:rPr>
              <a:t>противоре</a:t>
            </a:r>
            <a:endParaRPr lang="ru-RU" sz="2000" i="1" dirty="0" smtClean="0">
              <a:solidFill>
                <a:srgbClr val="C00000"/>
              </a:solidFill>
              <a:hlinkClick r:id="" action="ppaction://noaction"/>
            </a:endParaRPr>
          </a:p>
          <a:p>
            <a:r>
              <a:rPr lang="ru-RU" sz="2000" i="1" dirty="0" smtClean="0">
                <a:solidFill>
                  <a:srgbClr val="C00000"/>
                </a:solidFill>
                <a:hlinkClick r:id="" action="ppaction://noaction"/>
              </a:rPr>
              <a:t>чия</a:t>
            </a:r>
            <a:endParaRPr lang="ru-RU" sz="2000" i="1" dirty="0">
              <a:solidFill>
                <a:srgbClr val="C0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00100" y="142852"/>
            <a:ext cx="7358114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Отношения между понятиями</a:t>
            </a:r>
            <a:endParaRPr lang="ru-RU" sz="2800" b="1" i="1" dirty="0"/>
          </a:p>
        </p:txBody>
      </p:sp>
      <p:sp>
        <p:nvSpPr>
          <p:cNvPr id="41" name="Стрелка вниз 40"/>
          <p:cNvSpPr/>
          <p:nvPr/>
        </p:nvSpPr>
        <p:spPr>
          <a:xfrm>
            <a:off x="1928794" y="642918"/>
            <a:ext cx="428628" cy="785818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6215074" y="642918"/>
            <a:ext cx="428628" cy="785818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Понятия «истина» и «ложь»</a:t>
            </a:r>
            <a:endParaRPr lang="ru-RU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Что такое понятие?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Можно ли назвать понятием эти высказывания?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	Без труда не вытащишь и рыбку из пруда.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	Марина собирала яблоки, растущие на берёзе.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Почему?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Чем они отличаются?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6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6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Какие отношения между этими понятиями?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Без труда не вытащишь и рыбку из пруда </a:t>
            </a:r>
            <a:r>
              <a:rPr lang="ru-RU" b="1" i="1" dirty="0" smtClean="0"/>
              <a:t>–  это истинное понятие.</a:t>
            </a:r>
          </a:p>
          <a:p>
            <a:pPr>
              <a:buNone/>
            </a:pPr>
            <a:r>
              <a:rPr lang="ru-RU" b="1" i="1" dirty="0" smtClean="0"/>
              <a:t>Понятие -</a:t>
            </a:r>
            <a:r>
              <a:rPr lang="ru-RU" b="1" i="1" dirty="0" smtClean="0">
                <a:solidFill>
                  <a:srgbClr val="C00000"/>
                </a:solidFill>
              </a:rPr>
              <a:t> Марина собирала яблоки, растущие на берёзе </a:t>
            </a:r>
            <a:r>
              <a:rPr lang="ru-RU" b="1" i="1" dirty="0" smtClean="0"/>
              <a:t>– ложное.</a:t>
            </a:r>
          </a:p>
          <a:p>
            <a:pPr>
              <a:buNone/>
            </a:pPr>
            <a:r>
              <a:rPr lang="ru-RU" b="1" i="1" dirty="0" smtClean="0"/>
              <a:t>		</a:t>
            </a:r>
            <a:r>
              <a:rPr lang="ru-RU" i="1" dirty="0" smtClean="0"/>
              <a:t>Истинное понятие не всегда можно определить, его надо доказывать. Для этого люди наблюдают, исследуют – то есть работают с информацией.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60007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i="1" dirty="0" smtClean="0"/>
              <a:t>Иногда в результате исследования или течения времени истинное понятие становится ложным.</a:t>
            </a:r>
          </a:p>
          <a:p>
            <a:pPr>
              <a:buNone/>
            </a:pPr>
            <a:r>
              <a:rPr lang="ru-RU" b="1" dirty="0" smtClean="0"/>
              <a:t>Например:</a:t>
            </a:r>
          </a:p>
          <a:p>
            <a:pPr>
              <a:buNone/>
            </a:pPr>
            <a:r>
              <a:rPr lang="ru-RU" i="1" dirty="0" smtClean="0"/>
              <a:t>Люди не всегда </a:t>
            </a:r>
          </a:p>
          <a:p>
            <a:pPr>
              <a:buNone/>
            </a:pPr>
            <a:r>
              <a:rPr lang="ru-RU" i="1" dirty="0" smtClean="0"/>
              <a:t>считали что </a:t>
            </a:r>
          </a:p>
          <a:p>
            <a:pPr>
              <a:buNone/>
            </a:pPr>
            <a:r>
              <a:rPr lang="ru-RU" i="1" dirty="0" smtClean="0"/>
              <a:t>Земля  имеет</a:t>
            </a:r>
          </a:p>
          <a:p>
            <a:pPr>
              <a:buNone/>
            </a:pPr>
            <a:r>
              <a:rPr lang="ru-RU" i="1" dirty="0" smtClean="0"/>
              <a:t>форму шара.</a:t>
            </a:r>
            <a:endParaRPr lang="ru-RU" i="1" dirty="0"/>
          </a:p>
        </p:txBody>
      </p:sp>
      <p:pic>
        <p:nvPicPr>
          <p:cNvPr id="4" name="Рисунок 3" descr="гифки-песочница-земля-представления-древних-354122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14810" y="2071678"/>
            <a:ext cx="4572032" cy="44767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kit_thum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2071678"/>
            <a:ext cx="4643470" cy="4430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D:\Ната\картинки\Космос\земл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2000240"/>
            <a:ext cx="4794266" cy="4585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160"/>
                            </p:stCondLst>
                            <p:childTnLst>
                              <p:par>
                                <p:cTn id="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68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68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68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smtClean="0">
                <a:solidFill>
                  <a:srgbClr val="008000"/>
                </a:solidFill>
              </a:rPr>
              <a:t>Главное, что нужно запомнить: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ru-RU" i="1" dirty="0" smtClean="0"/>
              <a:t>Истину люди добывают, когда наблюдают, размышляют, исследуют, сравнивают.</a:t>
            </a:r>
          </a:p>
          <a:p>
            <a:pPr>
              <a:buBlip>
                <a:blip r:embed="rId2"/>
              </a:buBlip>
            </a:pPr>
            <a:r>
              <a:rPr lang="ru-RU" i="1" dirty="0" smtClean="0"/>
              <a:t>Истинное понятие соответствует действительности, а ложное не соответствует.</a:t>
            </a:r>
          </a:p>
          <a:p>
            <a:pPr>
              <a:buBlip>
                <a:blip r:embed="rId2"/>
              </a:buBlip>
            </a:pPr>
            <a:r>
              <a:rPr lang="ru-RU" i="1" dirty="0" smtClean="0"/>
              <a:t>Случается, что истинное высказывание становится ложным, когда люди узнают новые факты.</a:t>
            </a: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Компьютерный практикум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Программная поддержка: </a:t>
            </a:r>
            <a:r>
              <a:rPr lang="ru-RU" dirty="0" smtClean="0"/>
              <a:t>	</a:t>
            </a:r>
          </a:p>
          <a:p>
            <a:pPr>
              <a:buNone/>
            </a:pPr>
            <a:r>
              <a:rPr lang="ru-RU" i="1" dirty="0" smtClean="0"/>
              <a:t>1 </a:t>
            </a:r>
            <a:r>
              <a:rPr lang="ru-RU" i="1" dirty="0" err="1" smtClean="0"/>
              <a:t>кл</a:t>
            </a:r>
            <a:r>
              <a:rPr lang="ru-RU" i="1" dirty="0" smtClean="0"/>
              <a:t>. - Элементы логики. </a:t>
            </a:r>
          </a:p>
          <a:p>
            <a:pPr>
              <a:buNone/>
            </a:pPr>
            <a:r>
              <a:rPr lang="ru-RU" i="1" dirty="0" smtClean="0"/>
              <a:t>		Суждения истинное и ложное.</a:t>
            </a:r>
          </a:p>
          <a:p>
            <a:pPr>
              <a:buNone/>
            </a:pPr>
            <a:r>
              <a:rPr lang="ru-RU" i="1" dirty="0" smtClean="0"/>
              <a:t>2 </a:t>
            </a:r>
            <a:r>
              <a:rPr lang="ru-RU" i="1" dirty="0" err="1" smtClean="0"/>
              <a:t>кл</a:t>
            </a:r>
            <a:r>
              <a:rPr lang="ru-RU" i="1" dirty="0" smtClean="0"/>
              <a:t>. -  Отношения между понятиями.</a:t>
            </a:r>
          </a:p>
          <a:p>
            <a:pPr>
              <a:buNone/>
            </a:pPr>
            <a:r>
              <a:rPr lang="ru-RU" i="1" dirty="0" smtClean="0"/>
              <a:t>3 </a:t>
            </a:r>
            <a:r>
              <a:rPr lang="ru-RU" i="1" dirty="0" err="1" smtClean="0"/>
              <a:t>кл</a:t>
            </a:r>
            <a:r>
              <a:rPr lang="ru-RU" i="1" dirty="0" smtClean="0"/>
              <a:t>. - Элементы логики. </a:t>
            </a:r>
          </a:p>
          <a:p>
            <a:pPr>
              <a:buNone/>
            </a:pPr>
            <a:r>
              <a:rPr lang="ru-RU" i="1" dirty="0" smtClean="0"/>
              <a:t>		Слова – кванты.</a:t>
            </a:r>
          </a:p>
          <a:p>
            <a:pPr>
              <a:buNone/>
            </a:pPr>
            <a:r>
              <a:rPr lang="ru-RU" i="1" dirty="0" smtClean="0"/>
              <a:t>4 </a:t>
            </a:r>
            <a:r>
              <a:rPr lang="ru-RU" i="1" dirty="0" err="1" smtClean="0"/>
              <a:t>кл</a:t>
            </a:r>
            <a:r>
              <a:rPr lang="ru-RU" i="1" dirty="0" smtClean="0"/>
              <a:t>. - Суждения и логические операции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174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Понятия «истина» и «ложь»</vt:lpstr>
      <vt:lpstr>Слайд 2</vt:lpstr>
      <vt:lpstr>Слайд 3</vt:lpstr>
      <vt:lpstr>Понятия «истина» и «ложь»</vt:lpstr>
      <vt:lpstr>Слайд 5</vt:lpstr>
      <vt:lpstr>Слайд 6</vt:lpstr>
      <vt:lpstr>Главное, что нужно запомнить:</vt:lpstr>
      <vt:lpstr>Компьютерный практикум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Понятия «истина» и «ложь»</dc:title>
  <dc:creator>nata</dc:creator>
  <cp:lastModifiedBy>Nata</cp:lastModifiedBy>
  <cp:revision>14</cp:revision>
  <dcterms:created xsi:type="dcterms:W3CDTF">2010-11-29T16:29:52Z</dcterms:created>
  <dcterms:modified xsi:type="dcterms:W3CDTF">2013-01-22T13:31:02Z</dcterms:modified>
</cp:coreProperties>
</file>