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1" r:id="rId2"/>
    <p:sldMasterId id="2147483723" r:id="rId3"/>
  </p:sldMasterIdLst>
  <p:sldIdLst>
    <p:sldId id="258" r:id="rId4"/>
    <p:sldId id="259" r:id="rId5"/>
    <p:sldId id="26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0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A2344-CC4B-46A8-B648-929D0C7343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31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68E7-DA33-4943-A068-796DE30582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4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8749-1494-4CDC-99F5-5E93969F6E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12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A5DA-B8AD-4605-9C2A-99CAC782D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42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2048-374D-44D2-9358-9C29F7B8D7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87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DF65-E954-45B4-914D-03A4E6C545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68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A6D0-816C-40A2-8E33-5CD728511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94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3CDA-0DAD-4954-8164-3BB4300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52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7651" name="Группа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7652" name="Прямоуг.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3" name="Прямоуг.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54" name="Группа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7655" name="Прямоуг.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6" name="Прямоуг.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57" name="Прямоуг.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srgbClr val="000000"/>
                </a:solidFill>
              </a:endParaRPr>
            </a:p>
          </p:txBody>
        </p:sp>
        <p:sp>
          <p:nvSpPr>
            <p:cNvPr id="27658" name="Прямоуг.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srgbClr val="000000"/>
                </a:solidFill>
              </a:endParaRPr>
            </a:p>
          </p:txBody>
        </p:sp>
        <p:sp>
          <p:nvSpPr>
            <p:cNvPr id="27659" name="Прямоуг.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660" name="Прямоуг.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1" name="Прямоуг.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662" name="Прямоуг.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B32F5-FAD5-47B2-8CA1-02656A26A59E}" type="datetimeFigureOut">
              <a:rPr lang="ru-RU">
                <a:solidFill>
                  <a:srgbClr val="1C1C1C"/>
                </a:solidFill>
              </a:rPr>
              <a:pPr/>
              <a:t>16.09.2013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27663" name="Прямоуг.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7664" name="Прямоуг.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622A25-11ED-418E-88A1-CBC69EBAC1D6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54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E3CD1-313E-41E4-BCD5-7F18E013305D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8AAA0-1254-44A8-BE34-B5A72FC725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11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EFB21-6E09-43EB-B150-5CA40485F96B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99124-2445-482A-AD70-4FB0AB3B6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35DA-272C-4026-8E04-F1B45978E8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07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E9B99-351A-4516-A73A-2123A9BF8EBD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D9E61-CE75-4F2F-91FC-E1DABCB659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567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D9637-524C-41E0-AEFB-FB723F28C8DF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CA88C-25D6-4055-B80A-62A0AB7F12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81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2A63A-97F0-4775-B689-A6DFCDB6EA6D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24F05-BA8B-43BB-A50C-08804CC6C0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89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B0769-C1C7-411D-A97D-D3A994149D5A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5A75-46F4-42C3-90EE-B6A4D72C17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299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7C1F0-4197-48D3-A3E4-510F6EA4CDEC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7AA3C-62D5-4CD8-B8A9-7BF47A6BD9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3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D938E-5928-4D63-8BBB-60B13FD979D1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8BF5-B835-4699-AB1F-6CD5C8C345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051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A4DAA3-FA38-4D97-9EF7-1B199E2EEA5F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FA485-FBA4-4162-8F34-CF458B36B3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09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21D46-DF53-426C-9F67-F5237485F670}" type="datetimeFigureOut">
              <a:rPr lang="ru-RU">
                <a:solidFill>
                  <a:srgbClr val="000000"/>
                </a:solidFill>
              </a:rPr>
              <a:pPr/>
              <a:t>16.09.2013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5F33F-C540-4884-81FF-E3CEE32B56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07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A2344-CC4B-46A8-B648-929D0C7343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02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35DA-272C-4026-8E04-F1B45978E8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3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F4DE-BB2C-40FB-8893-73EECA91A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010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F4DE-BB2C-40FB-8893-73EECA91A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045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ABCA-3650-46B0-8871-655B9E8EDC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36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01B6-AC81-4DF7-95CE-214242DA1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270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858B7-246B-4203-82A5-262BA0479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559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E602-7095-4AD7-A683-ECBBD17A2A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456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F964-CDB0-40EE-85D3-3DCA4645D3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3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2FC6-8942-4420-8A36-BD6876F4C8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178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68E7-DA33-4943-A068-796DE30582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81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8749-1494-4CDC-99F5-5E93969F6E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146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A5DA-B8AD-4605-9C2A-99CAC782D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66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ABCA-3650-46B0-8871-655B9E8EDC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187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2048-374D-44D2-9358-9C29F7B8D7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66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DF65-E954-45B4-914D-03A4E6C545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643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A6D0-816C-40A2-8E33-5CD728511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904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3CDA-0DAD-4954-8164-3BB4300BA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43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01B6-AC81-4DF7-95CE-214242DA1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2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858B7-246B-4203-82A5-262BA0479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0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E602-7095-4AD7-A683-ECBBD17A2A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F964-CDB0-40EE-85D3-3DCA4645D3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4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2FC6-8942-4420-8A36-BD6876F4C8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5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C4D79-00FF-4070-B9D0-788B634BFA87}" type="slidenum">
              <a:rPr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40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.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27" name="Прямоуг.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28" name="Прямоуг.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29" name="Прямоуг.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30" name="Прямоуг.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31" name="Прямоуг.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32" name="Прямоуг.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000000"/>
              </a:solidFill>
            </a:endParaRPr>
          </a:p>
        </p:txBody>
      </p:sp>
      <p:sp>
        <p:nvSpPr>
          <p:cNvPr id="26633" name="Прямоуг.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4" name="Прямоуг.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Прямоуг.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10316-3912-4155-A0BE-38E6CBAA1E82}" type="datetimeFigureOut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06.09.2013</a:t>
            </a:fld>
            <a:endParaRPr smtClean="0">
              <a:solidFill>
                <a:srgbClr val="000000"/>
              </a:solidFill>
            </a:endParaRPr>
          </a:p>
        </p:txBody>
      </p:sp>
      <p:sp>
        <p:nvSpPr>
          <p:cNvPr id="26636" name="Прямоуг.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26637" name="Прямоуг.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B4C92-ECB6-4BF2-A2B7-6CD5AE370E4C}" type="slidenum">
              <a:rPr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0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C4D79-00FF-4070-B9D0-788B634BFA87}" type="slidenum">
              <a:rPr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016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6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96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p=2&amp;text=%D1%81%D0%BF%D0%BE%D1%80%D1%82%D0%B8%D0%B2%D0%BD%D1%8B%D0%B5%20%D0%BA%D0%B0%D1%80%D1%82%D0%B8%D0%BD%D0%BA%D0%B8%20%D0%B4%D0%BB%D1%8F%20%D0%B4%D0%B5%D1%82%D0%B5%D0%B9&amp;img_url=http://cdn5.fotosearch.com/bthumb/UNN/UNN827/u12438151.jpg&amp;pos=79&amp;uinfo=sw-1349-sh-673-fw-1124-fh-467-pd-1&amp;rpt=sim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cs513.vk.me/g17210533/a_d815d64a.jpg&amp;uinfo=sw-1349-sh-673-fw-1124-fh-467-pd-1&amp;p=9&amp;text=%D1%81%D0%BF%D0%BE%D1%80%D1%82%D0%B8%D0%B2%D0%BD%D1%8B%D0%B5%20%D0%BA%D0%B0%D1%80%D1%82%D0%B8%D0%BD%D0%BA%D0%B8%20%D0%B4%D0%BB%D1%8F%20%D1%88%D0%BA%D0%BE%D0%BB%D1%8B&amp;noreask=1&amp;pos=287&amp;rpt=simage&amp;lr=39" TargetMode="External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images.yandex.ru/yandsearch?p=4&amp;text=%D1%81%D0%BF%D0%BE%D1%80%D1%82%D0%B8%D0%B2%D0%BD%D1%8B%D0%B5%20%D0%B0%D0%BD%D0%B8%D0%BC%D0%B0%D1%86%D0%B8%D0%B8&amp;img_url=http://s2.rimg.info/bb95166f23afa9f3680584c6f1ec578b.gif&amp;pos=129&amp;uinfo=sw-1349-sh-673-fw-1124-fh-467-pd-1&amp;rpt=simag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images.yandex.ru/yandsearch?text=%D1%81%D0%BF%D0%BE%D1%80%D1%82%D0%B8%D0%B2%D0%BD%D1%8B%D0%B5%20%D0%BA%D0%B0%D1%80%D1%82%D0%B8%D0%BD%D0%BA%D0%B8%20%D0%B4%D0%BB%D1%8F%20%D0%B4%D0%B5%D1%82%D0%B5%D0%B9&amp;img_url=http://167.uralschool.ru/images/Ob02b6f76db8f9deb56def4e89b95d81d.jpg&amp;pos=15&amp;uinfo=sw-1349-sh-673-fw-1124-fh-467-pd-1&amp;rpt=simage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source=wiz&amp;img_url=http://kuponi.com.ua/images/tvoykupon/tvoykupon211.jpg&amp;uinfo=sw-1349-sh-673-fw-1124-fh-467-pd-1&amp;p=14&amp;text=%D1%81%D0%BF%D0%BE%D1%80%D1%82%D0%B8%D0%B2%D0%BD%D1%8B%D0%B5%20%D0%BA%D0%B0%D1%80%D1%82%D0%B8%D0%BD%D0%BA%D0%B8%20%D0%B4%D0%BB%D1%8F%20%D1%88%D0%BA%D0%BE%D0%BB%D1%8B&amp;noreask=1&amp;pos=444&amp;rpt=simage&amp;lr=3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images.yandex.ru/yandsearch?text=%D1%81%D0%BF%D0%BE%D1%80%D1%82%D0%B8%D0%B2%D0%BD%D1%8B%D0%B5%20%D0%BA%D0%B0%D1%80%D1%82%D0%B8%D0%BD%D0%BA%D0%B8%20%D0%B4%D0%BB%D1%8F%20%D0%B4%D0%B5%D1%82%D0%B5%D0%B9&amp;img_url=http://www.the-parenting-magazine.com/wp-content/uploads/2009/07/educational-games-for-kids.jpg&amp;pos=9&amp;uinfo=sw-1349-sh-673-fw-1124-fh-467-pd-1&amp;rpt=simage" TargetMode="External"/><Relationship Id="rId7" Type="http://schemas.openxmlformats.org/officeDocument/2006/relationships/hyperlink" Target="http://images.yandex.ru/yandsearch?p=2&amp;text=%D1%81%D0%BF%D0%BE%D1%80%D1%82%D0%B8%D0%B2%D0%BD%D1%8B%D0%B5%20%D0%BA%D0%B0%D1%80%D1%82%D0%B8%D0%BD%D0%BA%D0%B8%20%D0%B4%D0%BB%D1%8F%20%D0%B4%D0%B5%D1%82%D0%B5%D0%B9&amp;img_url=http://koltush.vsv.lokos.net/images/skakalka.jpg&amp;pos=75&amp;uinfo=sw-1349-sh-673-fw-1124-fh-467-pd-1&amp;rpt=simage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jpeg"/><Relationship Id="rId5" Type="http://schemas.openxmlformats.org/officeDocument/2006/relationships/hyperlink" Target="http://images.yandex.ru/yandsearch?text=%D1%81%D0%BF%D0%BE%D1%80%D1%82%D0%B8%D0%B2%D0%BD%D1%8B%D0%B5%20%D0%BA%D0%B0%D1%80%D1%82%D0%B8%D0%BD%D0%BA%D0%B8%20%D0%B4%D0%BB%D1%8F%20%D0%B4%D0%B5%D1%82%D0%B5%D0%B9&amp;img_url=http://i.sunhome.ru/foto/250/deti_sporta.jpg&amp;pos=23&amp;uinfo=sw-1349-sh-673-fw-1124-fh-467-pd-1&amp;rpt=simage" TargetMode="Externa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F%D0%BE%D1%80%D1%82%D0%B8%D0%B2%D0%BD%D1%8B%D0%B5%20%D0%BA%D0%B0%D1%80%D1%82%D0%B8%D0%BD%D0%BA%D0%B8%20%D0%B4%D0%BB%D1%8F%20%D0%B4%D0%B5%D1%82%D0%B5%D0%B9&amp;img_url=http://img1.liveinternet.ru/images/attach/c/4/80/74/80074507_4663906_1a7196ba11af.jpg&amp;pos=13&amp;uinfo=sw-1349-sh-673-fw-1124-fh-467-pd-1&amp;rpt=simage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900igr.net/datai/istorija/Pervye-ljudi/0006-004-Oni-eli-dikie-jagody-i-frukty-i-jajtsa-ptits.jpg&amp;uinfo=sw-1349-sh-673-fw-1124-fh-467-pd-1&amp;p=1&amp;text=%D0%BE%D1%85%D0%BE%D1%82%D0%B0%20%D0%BF%D0%B5%D1%80%D0%B2%D0%BE%D0%B1%D1%8B%D1%82%D0%BD%D1%8B%D1%85%20%D0%BB%D1%8E%D0%B4%D0%B5%D0%B9&amp;noreask=1&amp;pos=52&amp;rpt=simage&amp;lr=39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img_url=http://900igr.net/datas/istorija/Drevnejshie-ljudi/0013-013-Okhota-na-mamonta.jpg&amp;uinfo=sw-1349-sh-673-fw-1124-fh-467-pd-1&amp;p=2&amp;text=%D0%BE%D1%85%D0%BE%D1%82%D0%B0%20%D0%BF%D0%B5%D1%80%D0%B2%D0%BE%D0%B1%D1%8B%D1%82%D0%BD%D1%8B%D1%85%20%D0%BB%D1%8E%D0%B4%D0%B5%D0%B9&amp;noreask=1&amp;pos=77&amp;rpt=simage&amp;lr=39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images.yandex.ru/yandsearch?source=wiz&amp;text=%D0%BE%D1%85%D0%BE%D1%82%D0%B0%20%D0%BF%D0%B5%D1%80%D0%B2%D0%BE%D0%B1%D1%8B%D1%82%D0%BD%D1%8B%D1%85%20%D0%BB%D1%8E%D0%B4%D0%B5%D0%B9&amp;noreask=1&amp;img_url=http://news.forenet.info/edit/data/upimages/cu_ohota_koster.jpg&amp;pos=9&amp;rpt=simage&amp;lr=39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text=%D0%BE%D1%85%D0%BE%D1%82%D0%B0%20%D0%BF%D0%B5%D1%80%D0%B2%D0%BE%D0%B1%D1%8B%D1%82%D0%BD%D1%8B%D1%85%20%D0%BB%D1%8E%D0%B4%D0%B5%D0%B9&amp;noreask=1&amp;img_url=http://www.stihi.ru/pics/2012/03/17/7634.jpg&amp;pos=22&amp;rpt=simage&amp;lr=39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1%D0%B5%D0%B3%20%D0%B2%20%D0%B4%D1%80%D0%B5%D0%B2%D0%BD%D0%B5%D0%B9%20%D0%B3%D1%80%D0%B5%D1%86%D0%B8%D0%B8&amp;img_url=http://900igr.net/datai/fizkultura/Olimpijskie-igry-v-Drevnej-Gretsii/0002-002-Tema-Istorija-razvitija-Olimpijskikh-igr-v-drevnosti.jpg&amp;pos=14&amp;uinfo=sw-1349-sh-673-fw-1124-fh-467-pd-1&amp;rpt=simage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images.yandex.ru/yandsearch?text=%D1%81%D0%BF%D0%BE%D1%80%D1%82%20%D0%B2%20%D0%B4%D1%80%D0%B5%D0%B2%D0%BD%D0%B5%D0%B9%20%D0%B3%D1%80%D0%B5%D1%86%D0%B8%D0%B8&amp;img_url=http://900igr.net/datai/fizkultura/Olimpijskie-igry-v-Gretsii/0008-006-Pjatibore-pentatlon-glavnoe-sostjazanie-Olimpijskikh-igr-kotoroe.png&amp;pos=17&amp;type=photo&amp;uinfo=sw-1349-sh-673-fw-1124-fh-467-pd-1&amp;rpt=simage" TargetMode="External"/><Relationship Id="rId2" Type="http://schemas.openxmlformats.org/officeDocument/2006/relationships/hyperlink" Target="http://images.yandex.ru/yandsearch?p=1&amp;text=%D0%BE%D0%B1%D1%83%D1%87%D0%B5%D0%BD%D0%B8%D0%B5%20%20%D0%BC%D0%B0%D0%BB%D1%8C%D1%87%D0%B8%D0%BA%D0%BE%D0%B2%20%D0%B2%20%D0%B4%D1%80%D0%B5%D0%B2%D0%BD%D0%B5%D0%B9%20%D0%B3%D1%80%D0%B5%D1%86%D0%B8%D0%B8&amp;img_url=http://the300spartans.ru/wp-content/uploads/2012/10/%D1%83%D1%87%D0%B8%D1%82%D0%B5%D0%BB%D1%8C.jpg&amp;pos=36&amp;uinfo=sw-1349-sh-673-fw-1124-fh-467-pd-1&amp;rpt=simag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images.yandex.ru/yandsearch?p=9&amp;text=%D0%BE%D0%B1%D1%83%D1%87%D0%B5%D0%BD%D0%B8%D0%B5%20%20%D0%BC%D0%B0%D0%BB%D1%8C%D1%87%D0%B8%D0%BA%D0%BE%D0%B2%20%D0%B2%20%D0%B4%D1%80%D0%B5%D0%B2%D0%BD%D0%B5%D0%B9%20%D0%B3%D1%80%D0%B5%D1%86%D0%B8%D0%B8&amp;img_url=http://static.newsland.com/news_images/285/285944.jpg&amp;pos=293&amp;uinfo=sw-1349-sh-673-fw-1124-fh-467-pd-1&amp;rpt=simage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images.yandex.ru/yandsearch?text=%D0%BC%D0%B5%D1%82%D0%B0%D0%BD%D0%B8%D0%B5%20%D0%B4%D0%B8%D1%81%D0%BA%D0%B0%20%D0%B2%20%D0%B4%D1%80%D0%B5%D0%B2%D0%BD%D0%B5%D0%B9%20%D0%B3%D1%80%D0%B5%D1%86%D0%B8%D0%B8&amp;img_url=http://www.planetaskazok.ru/images/stories/myph_greek/boghi_i_geroi_gerakl/38.jpg&amp;pos=1&amp;uinfo=sw-1349-sh-673-fw-1124-fh-467-pd-1&amp;rpt=simage" TargetMode="External"/><Relationship Id="rId4" Type="http://schemas.openxmlformats.org/officeDocument/2006/relationships/hyperlink" Target="http://images.yandex.ru/yandsearch?text=%D0%BE%D0%B1%D1%83%D1%87%D0%B5%D0%BD%D0%B8%D0%B5%20%20%D0%BC%D0%B0%D0%BB%D1%8C%D1%87%D0%B8%D0%BA%D0%BE%D0%B2%20%D0%B2%20%D0%B4%D1%80%D0%B5%D0%B2%D0%BD%D0%B5%D0%B9%20%D0%B3%D1%80%D0%B5%D1%86%D0%B8%D0%B8&amp;img_url=http://wiki.ru/upload/iblock/8d1/8d1f617879bc0f98ff9ec39009ca3f13.jpg&amp;pos=20&amp;uinfo=sw-1349-sh-673-fw-1124-fh-467-pd-1&amp;rpt=simage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ages.yandex.ru/yandsearch?p=4&amp;text=%D1%81%D0%BF%D0%BE%D1%80%D1%82%20%D0%B2%20%D0%B4%D1%80%D0%B5%D0%B2%D0%BD%D0%B5%D0%B9%20%D0%B3%D1%80%D0%B5%D1%86%D0%B8%D0%B8&amp;img_url=http://melissaperez2.edublogs.org/files/2013/02/download-23n0ow0.jpg&amp;pos=138&amp;uinfo=sw-1349-sh-673-fw-1124-fh-467-pd-1&amp;type=photo&amp;rpt=simag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1%84%D0%B8%D0%B7%D0%BA%D1%83%D0%BB%D1%8C%D1%82%D1%83%D1%80%D0%B0%20%D0%B2%20%D0%B4%D1%80%D0%B5%D0%B2%D0%BD%D0%B5%D0%B9%20%D0%B3%D1%80%D0%B5%D1%86%D0%B8%D0%B8&amp;img_url=http://cs421530.userapi.com/v421530706/2951/_mID473hORQ.jpg&amp;pos=132&amp;uinfo=sw-1349-sh-673-fw-1124-fh-467-pd-1&amp;rpt=simage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text=%D1%84%D0%B8%D0%B7%D0%BA%D1%83%D0%BB%D1%8C%D1%82%D1%83%D1%80%D0%B0%20%D0%B2%20%D0%B4%D1%80%D0%B5%D0%B2%D0%BD%D0%B5%D0%B9%20%D0%B3%D1%80%D0%B5%D1%86%D0%B8%D0%B8&amp;img_url=http://900igr.net/datai/fizkultura/Olimpijskie-igry-v-Gretsii/0008-006-Pjatibore-pentatlon-glavnoe-sostjazanie-Olimpijskikh-igr-kotoroe.png&amp;pos=5&amp;rpt=simag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images.yandex.ru/yandsearch?p=1&amp;text=%D1%84%D0%B8%D0%B7%D0%BA%D1%83%D0%BB%D1%8C%D1%82%D1%83%D1%80%D0%B0%20%D0%B2%20%D0%B4%D1%80%D0%B5%D0%B2%D0%BD%D0%B5%D0%B9%20%D0%B3%D1%80%D0%B5%D1%86%D0%B8%D0%B8&amp;img_url=http://olymp2008.rambler.ru/images/staticdocument/2008/08/04/1217851530_91353.jpg&amp;pos=52&amp;uinfo=sw-1349-sh-673-fw-1124-fh-467-pd-1&amp;rpt=simage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images.yandex.ru/yandsearch?text=%D1%84%D0%B8%D0%B7%D0%BA%D1%83%D0%BB%D1%8C%D1%82%D1%83%D1%80%D0%B0%20%D0%B2%20%D0%B4%D1%80%D0%B5%D0%B2%D0%BD%D0%B5%D0%B9%20%D0%B3%D1%80%D0%B5%D1%86%D0%B8%D0%B8&amp;img_url=http://pages.uoregon.edu/klio/im/Sport/Laufen%20-%20Spurt.JPG&amp;pos=14&amp;uinfo=sw-1349-sh-673-fw-1124-fh-467-pd-1&amp;rpt=simage" TargetMode="External"/><Relationship Id="rId4" Type="http://schemas.openxmlformats.org/officeDocument/2006/relationships/hyperlink" Target="http://images.yandex.ru/yandsearch?p=3&amp;text=%D1%84%D0%B8%D0%B7%D0%BA%D1%83%D0%BB%D1%8C%D1%82%D1%83%D1%80%D0%B0%20%D0%B2%20%D0%B4%D1%80%D0%B5%D0%B2%D0%BD%D0%B5%D0%B9%20%D0%B3%D1%80%D0%B5%D1%86%D0%B8%D0%B8&amp;img_url=http://gorod.tomsk.ru/uploads/47343/1295083643/Olympics_11.jpg&amp;pos=99&amp;uinfo=sw-1349-sh-673-fw-1124-fh-467-pd-1&amp;rpt=simage" TargetMode="Externa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hyperlink" Target="http://images.yandex.ru/yandsearch?text=%D1%84%D1%83%D1%82%D0%B1%D0%BE%D0%BB&amp;img_url=http://blogs.sportbox.ru/uploads/images/00/09/25/2011/11/02/93ad1b146e.jpg&amp;pos=19&amp;uinfo=sw-1349-sh-673-fw-1124-fh-467-pd-1&amp;rpt=simage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11" Type="http://schemas.openxmlformats.org/officeDocument/2006/relationships/hyperlink" Target="http://images.yandex.ru/yandsearch?text=%D0%B2%D0%BE%D0%BB%D0%B5%D0%B9%D0%B1%D0%BE%D0%BB&amp;img_url=http://www.sd23.bc.ca/DistrictInfo/athletics/fallsport/Volleyball/Documents/Mini-Volleyball.jpg&amp;pos=20&amp;uinfo=sw-1349-sh-673-fw-1124-fh-467-pd-1&amp;rpt=simage" TargetMode="External"/><Relationship Id="rId5" Type="http://schemas.openxmlformats.org/officeDocument/2006/relationships/hyperlink" Target="http://images.yandex.ru/yandsearch?text=%D0%B1%D0%B0%D1%81%D0%BA%D0%B5%D1%82%D0%B1%D0%BE%D0%BB&amp;img_url=http://www.calend.ru/img/content_events/i3/3738.jpg&amp;pos=1&amp;uinfo=sw-1349-sh-673-fw-1124-fh-467-pd-1&amp;rpt=simage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images.yandex.ru/yandsearch?text=%D0%B3%D0%B8%D0%BC%D0%BD%D0%B0%D1%81%D1%82%D0%B8%D0%BA%D0%B0%20%D0%B2%20%D1%88%D0%BA%D0%BE%D0%BB%D0%B5&amp;img_url=http://sport.zouo.ru/assets/images/masterclass/5.JPG&amp;pos=8&amp;uinfo=sw-1349-sh-673-fw-1124-fh-467-pd-1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www.schoolotzyv.ru/images/stories/news/fizkultura.jpg&amp;uinfo=sw-1349-sh-673-fw-1124-fh-467-pd-1&amp;p=15&amp;text=%D1%81%D0%BF%D0%BE%D1%80%D1%82%D0%B8%D0%B2%D0%BD%D1%8B%D0%B5%20%D0%BA%D0%B0%D1%80%D1%82%D0%B8%D0%BD%D0%BA%D0%B8%20%D0%B4%D0%BB%D1%8F%20%D1%88%D0%BA%D0%BE%D0%BB%D1%8B&amp;noreask=1&amp;pos=458&amp;rpt=simage&amp;lr=39" TargetMode="Externa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251700" cy="1219200"/>
          </a:xfrm>
        </p:spPr>
        <p:txBody>
          <a:bodyPr/>
          <a:lstStyle/>
          <a:p>
            <a:pPr eaLnBrk="1" hangingPunct="1"/>
            <a:r>
              <a:rPr lang="ru-RU" b="1" dirty="0" smtClean="0"/>
              <a:t>Что такое физкультура?</a:t>
            </a: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 smtClean="0">
              <a:solidFill>
                <a:srgbClr val="FF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153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Тренировка и игра!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такое физкультура?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Это ФИЗ-,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и -</a:t>
            </a:r>
            <a:r>
              <a:rPr lang="ru-RU" b="1" dirty="0" smtClean="0">
                <a:solidFill>
                  <a:srgbClr val="00B050"/>
                </a:solidFill>
              </a:rPr>
              <a:t>КУЛЬ</a:t>
            </a:r>
            <a:r>
              <a:rPr lang="ru-RU" b="1" dirty="0" smtClean="0">
                <a:solidFill>
                  <a:schemeClr val="bg2"/>
                </a:solidFill>
              </a:rPr>
              <a:t>-</a:t>
            </a:r>
            <a:r>
              <a:rPr lang="ru-RU" b="1" dirty="0" smtClean="0">
                <a:solidFill>
                  <a:srgbClr val="FF330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      и -</a:t>
            </a:r>
            <a:r>
              <a:rPr lang="ru-RU" b="1" dirty="0" smtClean="0"/>
              <a:t>ТУ-</a:t>
            </a:r>
            <a:r>
              <a:rPr lang="ru-RU" b="1" dirty="0" smtClean="0">
                <a:solidFill>
                  <a:srgbClr val="FF330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               и -</a:t>
            </a:r>
            <a:r>
              <a:rPr lang="ru-RU" b="1" dirty="0" smtClean="0">
                <a:solidFill>
                  <a:srgbClr val="7030A0"/>
                </a:solidFill>
              </a:rPr>
              <a:t>РА</a:t>
            </a:r>
            <a:r>
              <a:rPr lang="ru-RU" b="1" dirty="0" smtClean="0">
                <a:solidFill>
                  <a:srgbClr val="FF33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11268" name="Picture 4" descr="j033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1928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2c-child-room-sport-activ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2042160" cy="1468617"/>
          </a:xfrm>
          <a:prstGeom prst="rect">
            <a:avLst/>
          </a:prstGeom>
        </p:spPr>
      </p:pic>
      <p:pic>
        <p:nvPicPr>
          <p:cNvPr id="6" name="Рисунок 5" descr="veseliy-s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410200"/>
            <a:ext cx="2633663" cy="1233683"/>
          </a:xfrm>
          <a:prstGeom prst="rect">
            <a:avLst/>
          </a:prstGeom>
        </p:spPr>
      </p:pic>
      <p:pic>
        <p:nvPicPr>
          <p:cNvPr id="7" name="Рисунок 6" descr="0001-001-Sportivnye-de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724400"/>
            <a:ext cx="2133600" cy="1600200"/>
          </a:xfrm>
          <a:prstGeom prst="rect">
            <a:avLst/>
          </a:prstGeom>
        </p:spPr>
      </p:pic>
      <p:pic>
        <p:nvPicPr>
          <p:cNvPr id="8" name="Рисунок 7" descr="32077144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895600"/>
            <a:ext cx="2133600" cy="1873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791200" cy="52578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4.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Начиная занятие, необходимо  сделать разминку, чтобы подготовить организм и предохранить его от получения травмы.</a:t>
            </a:r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648200"/>
            <a:ext cx="1955800" cy="20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SC08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3860800" cy="2895600"/>
          </a:xfrm>
          <a:prstGeom prst="rect">
            <a:avLst/>
          </a:prstGeom>
        </p:spPr>
      </p:pic>
      <p:pic>
        <p:nvPicPr>
          <p:cNvPr id="5124" name="Picture 4" descr="http://im3-tub-ru.yandex.net/i?id=466023258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2955925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35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j0318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0"/>
            <a:ext cx="3108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24209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3399FF"/>
                </a:solidFill>
              </a:rPr>
              <a:t>   </a:t>
            </a:r>
            <a:endParaRPr lang="ru-RU" i="1" dirty="0" smtClean="0">
              <a:solidFill>
                <a:schemeClr val="folHlink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2819400"/>
            <a:ext cx="5486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Чтоб здоровым быть сполна</a:t>
            </a:r>
            <a:br>
              <a:rPr lang="ru-RU" sz="3600" dirty="0" smtClean="0"/>
            </a:br>
            <a:r>
              <a:rPr lang="ru-RU" sz="3600" dirty="0" smtClean="0"/>
              <a:t>Физкультура всем нужна.</a:t>
            </a:r>
            <a:br>
              <a:rPr lang="ru-RU" sz="3600" dirty="0" smtClean="0"/>
            </a:br>
            <a:r>
              <a:rPr lang="ru-RU" sz="3600" dirty="0" smtClean="0"/>
              <a:t>Для начала по порядку -</a:t>
            </a:r>
            <a:br>
              <a:rPr lang="ru-RU" sz="3600" dirty="0" smtClean="0"/>
            </a:br>
            <a:r>
              <a:rPr lang="ru-RU" sz="3600" dirty="0" smtClean="0"/>
              <a:t>Утром сделаем зарядку!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im2-tub-ru.yandex.net/i?id=222503394-5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7457"/>
            <a:ext cx="2209800" cy="236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06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67000"/>
            <a:ext cx="8077200" cy="3886200"/>
          </a:xfrm>
        </p:spPr>
        <p:txBody>
          <a:bodyPr/>
          <a:lstStyle/>
          <a:p>
            <a:r>
              <a:rPr lang="ru-RU" sz="2800" dirty="0" smtClean="0"/>
              <a:t>Чтоб успешно развиваться</a:t>
            </a:r>
            <a:br>
              <a:rPr lang="ru-RU" sz="2800" dirty="0" smtClean="0"/>
            </a:br>
            <a:r>
              <a:rPr lang="ru-RU" sz="2800" dirty="0" smtClean="0"/>
              <a:t>Нужно спортом заниматься</a:t>
            </a:r>
            <a:br>
              <a:rPr lang="ru-RU" sz="2800" dirty="0" smtClean="0"/>
            </a:br>
            <a:r>
              <a:rPr lang="ru-RU" sz="2800" dirty="0" smtClean="0"/>
              <a:t>От занятий физкультурой</a:t>
            </a:r>
            <a:br>
              <a:rPr lang="ru-RU" sz="2800" dirty="0" smtClean="0"/>
            </a:br>
            <a:r>
              <a:rPr lang="ru-RU" sz="2800" dirty="0" smtClean="0"/>
              <a:t>Будет стройная фигура</a:t>
            </a:r>
          </a:p>
          <a:p>
            <a:r>
              <a:rPr lang="ru-RU" sz="2800" dirty="0" smtClean="0"/>
              <a:t>Будем вместе мы играть</a:t>
            </a:r>
            <a:br>
              <a:rPr lang="ru-RU" sz="2800" dirty="0" smtClean="0"/>
            </a:br>
            <a:r>
              <a:rPr lang="ru-RU" sz="2800" dirty="0" smtClean="0"/>
              <a:t>Бегать, прыгать и скакать</a:t>
            </a:r>
            <a:br>
              <a:rPr lang="ru-RU" sz="2800" dirty="0" smtClean="0"/>
            </a:br>
            <a:r>
              <a:rPr lang="ru-RU" sz="2800" dirty="0" smtClean="0"/>
              <a:t>Чтобы было веселее</a:t>
            </a:r>
            <a:br>
              <a:rPr lang="ru-RU" sz="2800" dirty="0" smtClean="0"/>
            </a:br>
            <a:r>
              <a:rPr lang="ru-RU" sz="2800" dirty="0" smtClean="0"/>
              <a:t>Мяч возьмем мы поскорее.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2466" name="Picture 2" descr="http://im0-tub-ru.yandex.net/i?id=137223993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9" y="609600"/>
            <a:ext cx="1959425" cy="1143000"/>
          </a:xfrm>
          <a:prstGeom prst="rect">
            <a:avLst/>
          </a:prstGeom>
          <a:noFill/>
        </p:spPr>
      </p:pic>
      <p:pic>
        <p:nvPicPr>
          <p:cNvPr id="3074" name="Picture 2" descr="http://im6-tub-ru.yandex.net/i?id=209848616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2950210" cy="2190750"/>
          </a:xfrm>
          <a:prstGeom prst="rect">
            <a:avLst/>
          </a:prstGeom>
          <a:noFill/>
        </p:spPr>
      </p:pic>
      <p:pic>
        <p:nvPicPr>
          <p:cNvPr id="3076" name="Picture 4" descr="http://im2-tub-ru.yandex.net/i?id=56112391-4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6195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8382000" cy="3657600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 руки мы возьмём скакалку</a:t>
            </a:r>
            <a:br>
              <a:rPr lang="ru-RU" sz="2800" dirty="0" smtClean="0"/>
            </a:br>
            <a:r>
              <a:rPr lang="ru-RU" sz="2800" dirty="0" smtClean="0"/>
              <a:t>Обруч, кубик или палку.</a:t>
            </a:r>
            <a:br>
              <a:rPr lang="ru-RU" sz="2800" dirty="0" smtClean="0"/>
            </a:br>
            <a:r>
              <a:rPr lang="ru-RU" sz="2800" dirty="0" smtClean="0"/>
              <a:t>Все движения разучим</a:t>
            </a:r>
            <a:br>
              <a:rPr lang="ru-RU" sz="2800" dirty="0" smtClean="0"/>
            </a:br>
            <a:r>
              <a:rPr lang="ru-RU" sz="2800" dirty="0" smtClean="0"/>
              <a:t>Станем крепче мы и лучше. </a:t>
            </a:r>
          </a:p>
          <a:p>
            <a:pPr>
              <a:buNone/>
            </a:pPr>
            <a:r>
              <a:rPr lang="ru-RU" sz="2800" dirty="0" smtClean="0"/>
              <a:t>Обруч, кубики помогут</a:t>
            </a:r>
            <a:br>
              <a:rPr lang="ru-RU" sz="2800" dirty="0" smtClean="0"/>
            </a:br>
            <a:r>
              <a:rPr lang="ru-RU" sz="2800" dirty="0" smtClean="0"/>
              <a:t>Гибкость нам развить немного</a:t>
            </a:r>
            <a:br>
              <a:rPr lang="ru-RU" sz="2800" dirty="0" smtClean="0"/>
            </a:br>
            <a:r>
              <a:rPr lang="ru-RU" sz="2800" dirty="0" smtClean="0"/>
              <a:t>Будем чаще наклоняться</a:t>
            </a:r>
            <a:br>
              <a:rPr lang="ru-RU" sz="2800" dirty="0" smtClean="0"/>
            </a:br>
            <a:r>
              <a:rPr lang="ru-RU" sz="2800" dirty="0" smtClean="0"/>
              <a:t>Приседать и нагибаться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26280"/>
            <a:ext cx="2743200" cy="2011680"/>
          </a:xfrm>
          <a:prstGeom prst="rect">
            <a:avLst/>
          </a:prstGeom>
        </p:spPr>
      </p:pic>
      <p:pic>
        <p:nvPicPr>
          <p:cNvPr id="2050" name="Picture 2" descr="http://im7-tub-ru.yandex.net/i?id=81579885-4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1905000" cy="1428750"/>
          </a:xfrm>
          <a:prstGeom prst="rect">
            <a:avLst/>
          </a:prstGeom>
          <a:noFill/>
        </p:spPr>
      </p:pic>
      <p:pic>
        <p:nvPicPr>
          <p:cNvPr id="2052" name="Picture 4" descr="http://im2-tub-ru.yandex.net/i?id=178603528-0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990600"/>
            <a:ext cx="1612900" cy="2419350"/>
          </a:xfrm>
          <a:prstGeom prst="rect">
            <a:avLst/>
          </a:prstGeom>
          <a:noFill/>
        </p:spPr>
      </p:pic>
      <p:pic>
        <p:nvPicPr>
          <p:cNvPr id="2054" name="Picture 6" descr="http://im5-tub-ru.yandex.net/i?id=65889483-4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914400"/>
            <a:ext cx="1657350" cy="2260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r>
              <a:rPr lang="ru-RU" sz="2800" dirty="0" smtClean="0"/>
              <a:t>Спорт для жизни очень важен.</a:t>
            </a:r>
            <a:br>
              <a:rPr lang="ru-RU" sz="2800" dirty="0" smtClean="0"/>
            </a:br>
            <a:r>
              <a:rPr lang="ru-RU" sz="2800" dirty="0" smtClean="0"/>
              <a:t>Он здоровье всем дает.</a:t>
            </a:r>
            <a:br>
              <a:rPr lang="ru-RU" sz="2800" dirty="0" smtClean="0"/>
            </a:br>
            <a:r>
              <a:rPr lang="ru-RU" sz="2800" dirty="0" smtClean="0"/>
              <a:t>На уроке физкультуры</a:t>
            </a:r>
            <a:br>
              <a:rPr lang="ru-RU" sz="2800" dirty="0" smtClean="0"/>
            </a:br>
            <a:r>
              <a:rPr lang="ru-RU" sz="2800" dirty="0" smtClean="0"/>
              <a:t>Узнаем мы про него.</a:t>
            </a:r>
            <a:br>
              <a:rPr lang="ru-RU" sz="2800" dirty="0" smtClean="0"/>
            </a:br>
            <a:r>
              <a:rPr lang="ru-RU" sz="2800" dirty="0" smtClean="0"/>
              <a:t>Мы играем в баскетбол,</a:t>
            </a:r>
            <a:br>
              <a:rPr lang="ru-RU" sz="2800" dirty="0" smtClean="0"/>
            </a:br>
            <a:r>
              <a:rPr lang="ru-RU" sz="2800" dirty="0" smtClean="0"/>
              <a:t>И футбол, и волейбол.</a:t>
            </a:r>
            <a:br>
              <a:rPr lang="ru-RU" sz="2800" dirty="0" smtClean="0"/>
            </a:br>
            <a:r>
              <a:rPr lang="ru-RU" sz="2800" dirty="0" smtClean="0"/>
              <a:t>Мы зарядку делаем,</a:t>
            </a:r>
            <a:br>
              <a:rPr lang="ru-RU" sz="2800" dirty="0" smtClean="0"/>
            </a:br>
            <a:r>
              <a:rPr lang="ru-RU" sz="2800" dirty="0" smtClean="0"/>
              <a:t>Приседаем, бегаем.</a:t>
            </a:r>
            <a:br>
              <a:rPr lang="ru-RU" sz="2800" dirty="0" smtClean="0"/>
            </a:br>
            <a:r>
              <a:rPr lang="ru-RU" sz="2800" dirty="0" smtClean="0"/>
              <a:t>Очень важен спорт для всех.</a:t>
            </a:r>
            <a:br>
              <a:rPr lang="ru-RU" sz="2800" dirty="0" smtClean="0"/>
            </a:br>
            <a:r>
              <a:rPr lang="ru-RU" sz="2800" dirty="0" smtClean="0"/>
              <a:t>Он – здоровье и успех.</a:t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/>
          </a:p>
        </p:txBody>
      </p:sp>
      <p:pic>
        <p:nvPicPr>
          <p:cNvPr id="8" name="Рисунок 7" descr="socc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495800"/>
            <a:ext cx="3276600" cy="2184400"/>
          </a:xfrm>
          <a:prstGeom prst="rect">
            <a:avLst/>
          </a:prstGeom>
        </p:spPr>
      </p:pic>
      <p:pic>
        <p:nvPicPr>
          <p:cNvPr id="1026" name="Picture 2" descr="http://im4-tub-ru.yandex.net/i?id=134027800-6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8382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45719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>
              <a:solidFill>
                <a:srgbClr val="703DFF"/>
              </a:solidFill>
            </a:endParaRPr>
          </a:p>
          <a:p>
            <a:pPr lvl="4" eaLnBrk="1" hangingPunct="1">
              <a:lnSpc>
                <a:spcPct val="80000"/>
              </a:lnSpc>
              <a:buNone/>
            </a:pPr>
            <a:r>
              <a:rPr lang="ru-RU" sz="2800" b="1" dirty="0" smtClean="0"/>
              <a:t>Как появилась физкультура ?</a:t>
            </a:r>
            <a:endParaRPr lang="ru-RU" sz="2800" b="1" dirty="0"/>
          </a:p>
          <a:p>
            <a:pPr lvl="4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/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>
              <a:latin typeface="+mj-lt"/>
            </a:endParaRPr>
          </a:p>
          <a:p>
            <a:pPr lvl="4" eaLnBrk="1" hangingPunct="1">
              <a:lnSpc>
                <a:spcPct val="80000"/>
              </a:lnSpc>
              <a:buNone/>
            </a:pPr>
            <a:endParaRPr lang="ru-RU" sz="2800" dirty="0" smtClean="0">
              <a:latin typeface="+mj-lt"/>
            </a:endParaRPr>
          </a:p>
          <a:p>
            <a:pPr lvl="4" eaLnBrk="1" hangingPunct="1">
              <a:lnSpc>
                <a:spcPct val="80000"/>
              </a:lnSpc>
              <a:buNone/>
            </a:pPr>
            <a:endParaRPr lang="ru-RU" sz="2400" dirty="0" smtClean="0">
              <a:latin typeface="+mj-lt"/>
            </a:endParaRPr>
          </a:p>
          <a:p>
            <a:pPr lvl="4" algn="r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+mj-lt"/>
              </a:rPr>
              <a:t>Первобытный </a:t>
            </a:r>
            <a:r>
              <a:rPr lang="ru-RU" sz="2400" dirty="0">
                <a:latin typeface="+mj-lt"/>
              </a:rPr>
              <a:t>человек собирал    плоды деревьев, охотился на  диких   зверей.        </a:t>
            </a:r>
          </a:p>
          <a:p>
            <a:pPr lvl="0" eaLnBrk="1" hangingPunct="1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Для этого ему приходилось быстро </a:t>
            </a:r>
            <a:r>
              <a:rPr lang="ru-RU" sz="2400" dirty="0" err="1" smtClean="0">
                <a:latin typeface="+mj-lt"/>
              </a:rPr>
              <a:t>бегать.Первобытные</a:t>
            </a:r>
            <a:r>
              <a:rPr lang="ru-RU" sz="2400" dirty="0" smtClean="0">
                <a:latin typeface="+mj-lt"/>
              </a:rPr>
              <a:t> люди </a:t>
            </a:r>
            <a:r>
              <a:rPr lang="ru-RU" sz="2400" dirty="0">
                <a:latin typeface="+mj-lt"/>
              </a:rPr>
              <a:t>начали тренировать свои мышцы, своё тело.  </a:t>
            </a:r>
          </a:p>
          <a:p>
            <a:pPr lvl="0" eaLnBrk="1" hangingPunct="1">
              <a:lnSpc>
                <a:spcPct val="80000"/>
              </a:lnSpc>
              <a:buNone/>
            </a:pPr>
            <a:endParaRPr lang="ru-RU" sz="2800" dirty="0">
              <a:solidFill>
                <a:srgbClr val="703DFF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http://im5-tub-ru.yandex.net/i?id=329198832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4974">
            <a:off x="457200" y="2895600"/>
            <a:ext cx="2743200" cy="2305050"/>
          </a:xfrm>
          <a:prstGeom prst="rect">
            <a:avLst/>
          </a:prstGeom>
          <a:noFill/>
        </p:spPr>
      </p:pic>
      <p:pic>
        <p:nvPicPr>
          <p:cNvPr id="10244" name="Picture 4" descr="http://im3-tub-ru.yandex.net/i?id=140380854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19400"/>
            <a:ext cx="3581400" cy="2498651"/>
          </a:xfrm>
          <a:prstGeom prst="rect">
            <a:avLst/>
          </a:prstGeom>
          <a:noFill/>
        </p:spPr>
      </p:pic>
      <p:pic>
        <p:nvPicPr>
          <p:cNvPr id="10248" name="Picture 8" descr="http://im0-tub-ru.yandex.net/i?id=155340687-0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0130">
            <a:off x="380999" y="838200"/>
            <a:ext cx="2927639" cy="1752600"/>
          </a:xfrm>
          <a:prstGeom prst="rect">
            <a:avLst/>
          </a:prstGeom>
          <a:noFill/>
        </p:spPr>
      </p:pic>
      <p:pic>
        <p:nvPicPr>
          <p:cNvPr id="10250" name="Picture 10" descr="http://im8-tub-ru.yandex.net/i?id=166199654-2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914400"/>
            <a:ext cx="40931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2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r>
              <a:rPr lang="ru-RU" sz="2800" b="1" dirty="0" smtClean="0"/>
              <a:t>Физическая культура в Древней Греции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dirty="0" smtClean="0">
              <a:solidFill>
                <a:srgbClr val="703DFF"/>
              </a:solidFill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lvl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lvl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lvl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lvl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lvl="0" eaLnBrk="1" hangingPunct="1">
              <a:lnSpc>
                <a:spcPct val="80000"/>
              </a:lnSpc>
              <a:buNone/>
            </a:pPr>
            <a:r>
              <a:rPr lang="ru-RU" sz="2400" dirty="0" smtClean="0"/>
              <a:t>4 тысячи лет назад физкультура развивалась в Греции. Каждый мальчик пока учился в школе тренировался в беге, прыжках, борьбе.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m3-tub-ru.yandex.net/i?id=19855991-1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2769616" cy="2209800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142983760-2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40379"/>
            <a:ext cx="1719072" cy="1674421"/>
          </a:xfrm>
          <a:prstGeom prst="rect">
            <a:avLst/>
          </a:prstGeom>
          <a:noFill/>
        </p:spPr>
      </p:pic>
      <p:pic>
        <p:nvPicPr>
          <p:cNvPr id="1030" name="Picture 6" descr="http://im4-tub-ru.yandex.net/i?id=124841290-1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343400"/>
            <a:ext cx="2038350" cy="1428750"/>
          </a:xfrm>
          <a:prstGeom prst="rect">
            <a:avLst/>
          </a:prstGeom>
          <a:noFill/>
        </p:spPr>
      </p:pic>
      <p:pic>
        <p:nvPicPr>
          <p:cNvPr id="1032" name="Picture 8" descr="http://im2-tub-ru.yandex.net/i?id=140412825-3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685800"/>
            <a:ext cx="1514475" cy="1788750"/>
          </a:xfrm>
          <a:prstGeom prst="rect">
            <a:avLst/>
          </a:prstGeom>
          <a:noFill/>
        </p:spPr>
      </p:pic>
      <p:pic>
        <p:nvPicPr>
          <p:cNvPr id="1034" name="Picture 10" descr="http://im0-tub-ru.yandex.net/i?id=396116016-0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4419600"/>
            <a:ext cx="2857500" cy="1181101"/>
          </a:xfrm>
          <a:prstGeom prst="rect">
            <a:avLst/>
          </a:prstGeom>
          <a:noFill/>
        </p:spPr>
      </p:pic>
      <p:pic>
        <p:nvPicPr>
          <p:cNvPr id="1036" name="Picture 12" descr="http://im6-tub-ru.yandex.net/i?id=57819457-32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762000"/>
            <a:ext cx="1933575" cy="1428750"/>
          </a:xfrm>
          <a:prstGeom prst="rect">
            <a:avLst/>
          </a:prstGeom>
          <a:noFill/>
        </p:spPr>
      </p:pic>
      <p:pic>
        <p:nvPicPr>
          <p:cNvPr id="1038" name="Picture 14" descr="http://im4-tub-ru.yandex.net/i?id=114513885-29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2667000"/>
            <a:ext cx="1590675" cy="1668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 lvl="0" eaLnBrk="1" hangingPunct="1"/>
            <a:endParaRPr lang="ru-RU" sz="2400" dirty="0" smtClean="0">
              <a:solidFill>
                <a:srgbClr val="3399FF"/>
              </a:solidFill>
            </a:endParaRPr>
          </a:p>
          <a:p>
            <a:pPr lvl="0" eaLnBrk="1" hangingPunct="1"/>
            <a:endParaRPr lang="ru-RU" sz="2400" dirty="0">
              <a:solidFill>
                <a:srgbClr val="3399FF"/>
              </a:solidFill>
            </a:endParaRPr>
          </a:p>
          <a:p>
            <a:pPr lvl="0" eaLnBrk="1" hangingPunct="1"/>
            <a:endParaRPr lang="ru-RU" sz="2400" dirty="0" smtClean="0"/>
          </a:p>
          <a:p>
            <a:pPr lvl="0" eaLnBrk="1" hangingPunct="1"/>
            <a:endParaRPr lang="ru-RU" sz="2400" dirty="0" smtClean="0"/>
          </a:p>
          <a:p>
            <a:pPr lvl="0" eaLnBrk="1" hangingPunct="1"/>
            <a:endParaRPr lang="ru-RU" sz="2400" dirty="0" smtClean="0"/>
          </a:p>
          <a:p>
            <a:pPr lvl="0" eaLnBrk="1" hangingPunct="1"/>
            <a:endParaRPr lang="ru-RU" sz="2400" dirty="0" smtClean="0"/>
          </a:p>
          <a:p>
            <a:pPr lvl="0" eaLnBrk="1" hangingPunct="1"/>
            <a:endParaRPr lang="ru-RU" sz="2400" dirty="0" smtClean="0"/>
          </a:p>
          <a:p>
            <a:pPr lvl="0" eaLnBrk="1" hangingPunct="1"/>
            <a:endParaRPr lang="ru-RU" sz="2400" dirty="0" smtClean="0"/>
          </a:p>
          <a:p>
            <a:pPr lvl="0" eaLnBrk="1" hangingPunct="1">
              <a:buNone/>
            </a:pPr>
            <a:endParaRPr lang="ru-RU" sz="1800" dirty="0" smtClean="0">
              <a:latin typeface="+mj-lt"/>
            </a:endParaRPr>
          </a:p>
          <a:p>
            <a:pPr lvl="0" eaLnBrk="1" hangingPunct="1">
              <a:buNone/>
            </a:pPr>
            <a:endParaRPr lang="ru-RU" sz="1800" dirty="0" smtClean="0">
              <a:latin typeface="+mj-lt"/>
            </a:endParaRPr>
          </a:p>
          <a:p>
            <a:pPr lvl="0" eaLnBrk="1" hangingPunct="1">
              <a:buNone/>
            </a:pPr>
            <a:endParaRPr lang="ru-RU" sz="1800" dirty="0" smtClean="0">
              <a:latin typeface="+mj-lt"/>
            </a:endParaRPr>
          </a:p>
          <a:p>
            <a:pPr lvl="0" eaLnBrk="1" hangingPunct="1">
              <a:buNone/>
            </a:pPr>
            <a:endParaRPr lang="ru-RU" sz="1800" dirty="0" smtClean="0">
              <a:latin typeface="+mj-lt"/>
            </a:endParaRPr>
          </a:p>
          <a:p>
            <a:pPr lvl="0" eaLnBrk="1" hangingPunct="1">
              <a:buNone/>
            </a:pPr>
            <a:r>
              <a:rPr lang="ru-RU" sz="1800" dirty="0" smtClean="0">
                <a:latin typeface="+mj-lt"/>
              </a:rPr>
              <a:t>Во </a:t>
            </a:r>
            <a:r>
              <a:rPr lang="ru-RU" sz="1800" dirty="0">
                <a:latin typeface="+mj-lt"/>
              </a:rPr>
              <a:t>время археологических раскопок древних </a:t>
            </a:r>
            <a:r>
              <a:rPr lang="ru-RU" sz="1800" dirty="0" smtClean="0">
                <a:latin typeface="+mj-lt"/>
              </a:rPr>
              <a:t>городов учёные </a:t>
            </a:r>
            <a:r>
              <a:rPr lang="ru-RU" sz="1800" dirty="0">
                <a:latin typeface="+mj-lt"/>
              </a:rPr>
              <a:t>находят много предметов, которые рассказывают о том, что люди начали заниматься физической культурой ещё в глубокой древности.</a:t>
            </a:r>
          </a:p>
          <a:p>
            <a:pPr lvl="0" eaLnBrk="1" hangingPunct="1">
              <a:buNone/>
            </a:pPr>
            <a:r>
              <a:rPr lang="ru-RU" sz="1800" dirty="0">
                <a:latin typeface="+mj-lt"/>
              </a:rPr>
              <a:t>Две с половиной тысячи лет назад на громадной скале в Элладе были высечены слова: «Если хочешь быть сильным- бегай, если хочешь быть красивым- бегай, хочешь быть умным –бегай».</a:t>
            </a:r>
          </a:p>
        </p:txBody>
      </p:sp>
      <p:pic>
        <p:nvPicPr>
          <p:cNvPr id="8196" name="Picture 4" descr="http://im6-tub-ru.yandex.net/i?id=57819457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371852" cy="1752600"/>
          </a:xfrm>
          <a:prstGeom prst="rect">
            <a:avLst/>
          </a:prstGeom>
          <a:noFill/>
        </p:spPr>
      </p:pic>
      <p:pic>
        <p:nvPicPr>
          <p:cNvPr id="8200" name="Picture 8" descr="http://im5-tub-ru.yandex.net/i?id=199670468-2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399" y="3276600"/>
            <a:ext cx="3778509" cy="1524000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59336277-4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57200"/>
            <a:ext cx="1704975" cy="2390152"/>
          </a:xfrm>
          <a:prstGeom prst="rect">
            <a:avLst/>
          </a:prstGeom>
          <a:noFill/>
        </p:spPr>
      </p:pic>
      <p:pic>
        <p:nvPicPr>
          <p:cNvPr id="8206" name="Picture 14" descr="http://im7-tub-ru.yandex.net/i?id=288681349-0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33400"/>
            <a:ext cx="2929509" cy="1885950"/>
          </a:xfrm>
          <a:prstGeom prst="rect">
            <a:avLst/>
          </a:prstGeom>
          <a:noFill/>
        </p:spPr>
      </p:pic>
      <p:pic>
        <p:nvPicPr>
          <p:cNvPr id="8208" name="Picture 16" descr="http://im4-tub-ru.yandex.net/i?id=92085656-1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1"/>
            <a:ext cx="2085975" cy="2224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02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dirty="0" smtClean="0"/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Для чего нужна физкультура?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9933FF"/>
                </a:solidFill>
              </a:rPr>
              <a:t>Занимаясь этим делом,</a:t>
            </a:r>
            <a:br>
              <a:rPr lang="ru-RU" dirty="0" smtClean="0">
                <a:solidFill>
                  <a:srgbClr val="9933FF"/>
                </a:solidFill>
              </a:rPr>
            </a:br>
            <a:r>
              <a:rPr lang="ru-RU" dirty="0" smtClean="0">
                <a:solidFill>
                  <a:srgbClr val="9933FF"/>
                </a:solidFill>
              </a:rPr>
              <a:t>Станешь ловким, сильным, смелым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9933FF"/>
                </a:solidFill>
              </a:rPr>
              <a:t>Плюс хорошая фигура.</a:t>
            </a:r>
            <a:br>
              <a:rPr lang="ru-RU" dirty="0" smtClean="0">
                <a:solidFill>
                  <a:srgbClr val="9933FF"/>
                </a:solidFill>
              </a:rPr>
            </a:br>
            <a:r>
              <a:rPr lang="ru-RU" dirty="0" smtClean="0">
                <a:solidFill>
                  <a:srgbClr val="9933FF"/>
                </a:solidFill>
              </a:rPr>
              <a:t>Вот что значит </a:t>
            </a:r>
            <a:r>
              <a:rPr lang="ru-RU" dirty="0" err="1" smtClean="0">
                <a:solidFill>
                  <a:srgbClr val="9933FF"/>
                </a:solidFill>
              </a:rPr>
              <a:t>физ-куль-ту-ра</a:t>
            </a:r>
            <a:r>
              <a:rPr lang="ru-RU" dirty="0" smtClean="0">
                <a:solidFill>
                  <a:srgbClr val="9933FF"/>
                </a:solidFill>
              </a:rPr>
              <a:t>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0484" name="Picture 4" descr="j0213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7462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artoon_tenn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30" y="152400"/>
            <a:ext cx="1303020" cy="1828800"/>
          </a:xfrm>
          <a:prstGeom prst="rect">
            <a:avLst/>
          </a:prstGeom>
        </p:spPr>
      </p:pic>
      <p:pic>
        <p:nvPicPr>
          <p:cNvPr id="7" name="Рисунок 6" descr="70306699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815369"/>
            <a:ext cx="1371600" cy="1756881"/>
          </a:xfrm>
          <a:prstGeom prst="rect">
            <a:avLst/>
          </a:prstGeom>
        </p:spPr>
      </p:pic>
      <p:pic>
        <p:nvPicPr>
          <p:cNvPr id="8" name="Рисунок 7" descr="1957612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8266" y="5334000"/>
            <a:ext cx="1816660" cy="1352550"/>
          </a:xfrm>
          <a:prstGeom prst="rect">
            <a:avLst/>
          </a:prstGeom>
        </p:spPr>
      </p:pic>
      <p:pic>
        <p:nvPicPr>
          <p:cNvPr id="10" name="Рисунок 9" descr="DSC07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26720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9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1331913" y="188913"/>
            <a:ext cx="7581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sz="3200" b="1" dirty="0" smtClean="0">
                <a:solidFill>
                  <a:srgbClr val="333399"/>
                </a:solidFill>
                <a:latin typeface="Arial" charset="0"/>
              </a:rPr>
              <a:t>На уроках физкультуры мы изучаем различные виды спорта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 flipV="1">
            <a:off x="1619250" y="3429000"/>
            <a:ext cx="1800225" cy="1368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 flipV="1">
            <a:off x="1476375" y="2708275"/>
            <a:ext cx="1727200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V="1">
            <a:off x="3492500" y="3500438"/>
            <a:ext cx="503238" cy="10080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 flipH="1">
            <a:off x="5580063" y="2852738"/>
            <a:ext cx="1295400" cy="142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 flipV="1">
            <a:off x="5580063" y="3429000"/>
            <a:ext cx="1079500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3348038" y="2349500"/>
            <a:ext cx="2160587" cy="1009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smtClean="0">
                <a:solidFill>
                  <a:srgbClr val="333399"/>
                </a:solidFill>
                <a:latin typeface="Arial" charset="0"/>
              </a:rPr>
              <a:t>Техника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smtClean="0">
                <a:solidFill>
                  <a:srgbClr val="333399"/>
                </a:solidFill>
                <a:latin typeface="Arial" charset="0"/>
              </a:rPr>
              <a:t>безопасности</a:t>
            </a: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H="1" flipV="1">
            <a:off x="4932363" y="3500438"/>
            <a:ext cx="1368425" cy="1873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sp>
        <p:nvSpPr>
          <p:cNvPr id="2" name="Line 34"/>
          <p:cNvSpPr>
            <a:spLocks noChangeShapeType="1"/>
          </p:cNvSpPr>
          <p:nvPr/>
        </p:nvSpPr>
        <p:spPr bwMode="auto">
          <a:xfrm flipH="1" flipV="1">
            <a:off x="4500563" y="3500438"/>
            <a:ext cx="358775" cy="1223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000000"/>
              </a:solidFill>
            </a:endParaRPr>
          </a:p>
        </p:txBody>
      </p:sp>
      <p:pic>
        <p:nvPicPr>
          <p:cNvPr id="22" name="Рисунок 21" descr="london-2012-ljogkaja-atletika-veronika-kjempbell-braun_13445065481032197573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438400" cy="1828800"/>
          </a:xfrm>
          <a:prstGeom prst="rect">
            <a:avLst/>
          </a:prstGeom>
        </p:spPr>
      </p:pic>
      <p:pic>
        <p:nvPicPr>
          <p:cNvPr id="23" name="Рисунок 22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371600"/>
            <a:ext cx="2333625" cy="1708150"/>
          </a:xfrm>
          <a:prstGeom prst="rect">
            <a:avLst/>
          </a:prstGeom>
        </p:spPr>
      </p:pic>
      <p:pic>
        <p:nvPicPr>
          <p:cNvPr id="24" name="Рисунок 2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2049517" cy="1371600"/>
          </a:xfrm>
          <a:prstGeom prst="rect">
            <a:avLst/>
          </a:prstGeom>
        </p:spPr>
      </p:pic>
      <p:pic>
        <p:nvPicPr>
          <p:cNvPr id="6146" name="Picture 2" descr="http://im5-tub-ru.yandex.net/i?id=166369329-7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257800"/>
            <a:ext cx="1905000" cy="1428750"/>
          </a:xfrm>
          <a:prstGeom prst="rect">
            <a:avLst/>
          </a:prstGeom>
          <a:noFill/>
        </p:spPr>
      </p:pic>
      <p:pic>
        <p:nvPicPr>
          <p:cNvPr id="6148" name="Picture 4" descr="http://im2-tub-ru.yandex.net/i?id=219489260-6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00400"/>
            <a:ext cx="1219200" cy="1828800"/>
          </a:xfrm>
          <a:prstGeom prst="rect">
            <a:avLst/>
          </a:prstGeom>
          <a:noFill/>
        </p:spPr>
      </p:pic>
      <p:pic>
        <p:nvPicPr>
          <p:cNvPr id="6150" name="Picture 6" descr="http://im2-tub-ru.yandex.net/i?id=103868678-3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4724400"/>
            <a:ext cx="1371600" cy="1865290"/>
          </a:xfrm>
          <a:prstGeom prst="rect">
            <a:avLst/>
          </a:prstGeom>
          <a:noFill/>
        </p:spPr>
      </p:pic>
      <p:pic>
        <p:nvPicPr>
          <p:cNvPr id="6152" name="Picture 8" descr="http://im0-tub-ru.yandex.net/i?id=142712388-0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800600"/>
            <a:ext cx="1438275" cy="1812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03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6324600" cy="525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1.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Внимательно слушать инструкции учителя. Делать только то, что задано, не выдумывать никаких своих упражнений. Начинать и заканчивать выполнение  задания по команде учителя. Во время объяснения материала, не играть, не отвлекаться самому и не отвлекать товарищей. </a:t>
            </a:r>
            <a:endParaRPr lang="ru-RU" sz="2400" u="sng" dirty="0">
              <a:solidFill>
                <a:srgbClr val="000000"/>
              </a:solidFill>
              <a:latin typeface="Tahoma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419600"/>
            <a:ext cx="2149475" cy="22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06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733800" cy="2800350"/>
          </a:xfrm>
          <a:prstGeom prst="rect">
            <a:avLst/>
          </a:prstGeom>
        </p:spPr>
      </p:pic>
      <p:pic>
        <p:nvPicPr>
          <p:cNvPr id="9" name="Рисунок 8" descr="images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00200"/>
            <a:ext cx="2682993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8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324600" cy="525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2.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Урок начинается с построения. Зайдя в зал, не разбегаться, не виснуть на турниках, не валяться на матах, соблюдать порядок и дисциплину. Выйти к месту построения  за направляющим, построиться для начала урока и ознакомления с задачами и планами учителя.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800" u="sng" dirty="0">
              <a:solidFill>
                <a:srgbClr val="000000"/>
              </a:solidFill>
              <a:latin typeface="Tahoma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28052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SC08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0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Техника безопасности на уроках физкультуры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324600" cy="5257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2400" u="sng" dirty="0" smtClean="0">
              <a:solidFill>
                <a:srgbClr val="000000"/>
              </a:solidFill>
              <a:latin typeface="Tahoma"/>
            </a:endParaRPr>
          </a:p>
          <a:p>
            <a:pPr lvl="0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2400" u="sng" dirty="0" smtClean="0">
                <a:solidFill>
                  <a:srgbClr val="000000"/>
                </a:solidFill>
                <a:latin typeface="Tahoma"/>
              </a:rPr>
              <a:t>Правило </a:t>
            </a:r>
            <a:r>
              <a:rPr lang="ru-RU" sz="2400" u="sng" dirty="0">
                <a:solidFill>
                  <a:srgbClr val="000000"/>
                </a:solidFill>
                <a:latin typeface="Tahoma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Tahoma"/>
              </a:rPr>
              <a:t> Для урока физкультуры необходима спортивная </a:t>
            </a:r>
            <a:r>
              <a:rPr lang="ru-RU" sz="2400" dirty="0" smtClean="0">
                <a:solidFill>
                  <a:srgbClr val="000000"/>
                </a:solidFill>
                <a:latin typeface="Tahoma"/>
              </a:rPr>
              <a:t>форма. </a:t>
            </a:r>
            <a:endParaRPr lang="ru-RU" sz="2400" dirty="0" smtClean="0"/>
          </a:p>
        </p:txBody>
      </p:sp>
      <p:pic>
        <p:nvPicPr>
          <p:cNvPr id="7172" name="Picture 4" descr="j0415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16375"/>
            <a:ext cx="2717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im4-tub-ru.yandex.net/i?id=268997777-6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786" y="1614408"/>
            <a:ext cx="4293614" cy="272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3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316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1_Пастель</vt:lpstr>
      <vt:lpstr>Палитра</vt:lpstr>
      <vt:lpstr>2_Пастель</vt:lpstr>
      <vt:lpstr>Что такое физкультура? </vt:lpstr>
      <vt:lpstr>Слайд 2</vt:lpstr>
      <vt:lpstr>Физическая культура в Древней Греции</vt:lpstr>
      <vt:lpstr>Слайд 4</vt:lpstr>
      <vt:lpstr> Для чего нужна физкультура?</vt:lpstr>
      <vt:lpstr>Слайд 6</vt:lpstr>
      <vt:lpstr>Техника безопасности на уроках физкультуры</vt:lpstr>
      <vt:lpstr>Техника безопасности на уроках физкультуры</vt:lpstr>
      <vt:lpstr>Техника безопасности на уроках физкультуры</vt:lpstr>
      <vt:lpstr>Техника безопасности на уроках физкультуры</vt:lpstr>
      <vt:lpstr>   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физическая культура?</dc:title>
  <dc:creator/>
  <cp:lastModifiedBy>Няка</cp:lastModifiedBy>
  <cp:revision>29</cp:revision>
  <dcterms:created xsi:type="dcterms:W3CDTF">2006-08-16T00:00:00Z</dcterms:created>
  <dcterms:modified xsi:type="dcterms:W3CDTF">2013-09-16T19:41:01Z</dcterms:modified>
</cp:coreProperties>
</file>