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ms-powerpoint.presentation.macroEnabled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sldIdLst>
    <p:sldId id="256" r:id="rId2"/>
    <p:sldId id="257" r:id="rId3"/>
    <p:sldId id="258" r:id="rId4"/>
    <p:sldId id="259" r:id="rId5"/>
    <p:sldId id="289" r:id="rId6"/>
    <p:sldId id="265" r:id="rId7"/>
    <p:sldId id="261" r:id="rId8"/>
    <p:sldId id="268" r:id="rId9"/>
    <p:sldId id="262" r:id="rId10"/>
    <p:sldId id="266" r:id="rId11"/>
    <p:sldId id="267" r:id="rId12"/>
    <p:sldId id="269" r:id="rId13"/>
    <p:sldId id="270" r:id="rId14"/>
    <p:sldId id="263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99641D48-4A42-4ECC-B3C5-58E28C50CCA5}">
          <p14:sldIdLst>
            <p14:sldId id="256"/>
            <p14:sldId id="257"/>
            <p14:sldId id="258"/>
            <p14:sldId id="259"/>
            <p14:sldId id="260"/>
            <p14:sldId id="261"/>
            <p14:sldId id="262"/>
            <p14:sldId id="265"/>
            <p14:sldId id="266"/>
            <p14:sldId id="268"/>
            <p14:sldId id="267"/>
            <p14:sldId id="269"/>
            <p14:sldId id="270"/>
            <p14:sldId id="263"/>
            <p14:sldId id="264"/>
            <p14:sldId id="271"/>
            <p14:sldId id="272"/>
            <p14:sldId id="273"/>
            <p14:sldId id="274"/>
            <p14:sldId id="280"/>
            <p14:sldId id="275"/>
            <p14:sldId id="276"/>
            <p14:sldId id="277"/>
            <p14:sldId id="278"/>
            <p14:sldId id="279"/>
            <p14:sldId id="281"/>
            <p14:sldId id="282"/>
            <p14:sldId id="283"/>
            <p14:sldId id="284"/>
            <p14:sldId id="285"/>
            <p14:sldId id="286"/>
            <p14:sldId id="287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FE86D46-128C-403F-9105-95EAB4CD58D9}" type="datetimeFigureOut">
              <a:rPr lang="ru-RU" smtClean="0"/>
              <a:pPr/>
              <a:t>24.11.2014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760BA9BC-68F4-485F-AFFA-9D13555511D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72;&#1090;&#1103;\&#1079;&#1074;&#1077;&#1079;&#1076;&#1072;.3gp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72;&#1090;&#1103;\&#1082;&#1086;&#1085;&#1077;&#1094;.3gp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72;&#1090;&#1103;\&#1079;&#1072;&#1076;&#1077;&#1088;&#1078;&#1082;&#1072;%20&#1076;&#1099;&#1093;&#1072;&#1085;&#1080;&#1103;.3g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72;&#1090;&#1103;\1.3gp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72;&#1090;&#1103;\&#1087;&#1086;&#1087;&#1083;&#1072;&#1074;&#1086;&#1082;.3gp" TargetMode="Externa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G:\&#1082;&#1072;&#1090;&#1103;\2.3gp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sharpenSoften amount="43000"/>
                    </a14:imgEffect>
                    <a14:imgEffect>
                      <a14:brightnessContrast bright="150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928662" y="428604"/>
            <a:ext cx="7175351" cy="179316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ГБОУ СОШ №1652</a:t>
            </a:r>
            <a:br>
              <a:rPr lang="ru-RU" dirty="0" smtClean="0"/>
            </a:br>
            <a:r>
              <a:rPr lang="ru-RU" sz="3200" dirty="0" smtClean="0"/>
              <a:t>г. Москвы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928662" y="2428868"/>
            <a:ext cx="771530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Занятие по плаванию </a:t>
            </a:r>
          </a:p>
          <a:p>
            <a:pPr algn="ctr"/>
            <a:r>
              <a:rPr lang="ru-RU" sz="3600" dirty="0" smtClean="0"/>
              <a:t>в начальной школе </a:t>
            </a:r>
          </a:p>
          <a:p>
            <a:pPr algn="ctr"/>
            <a:r>
              <a:rPr lang="ru-RU" sz="3600" dirty="0" smtClean="0"/>
              <a:t>в соответствии с ФГОС</a:t>
            </a:r>
            <a:endParaRPr lang="ru-RU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1643042" y="5500702"/>
            <a:ext cx="728667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2800" dirty="0" smtClean="0"/>
              <a:t>Учитель физической культуры </a:t>
            </a:r>
          </a:p>
          <a:p>
            <a:pPr algn="r"/>
            <a:r>
              <a:rPr lang="ru-RU" sz="2800" dirty="0" smtClean="0"/>
              <a:t>Колесникова Екатерина Владимировна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xmlns="" val="731924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2915816" y="548680"/>
            <a:ext cx="664373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Дыхательные упражнения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«Звезда» на груди в группах. 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Лечь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на грудь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разведя в стороны руки и ноги</a:t>
            </a:r>
          </a:p>
        </p:txBody>
      </p:sp>
      <p:pic>
        <p:nvPicPr>
          <p:cNvPr id="12291" name="Picture 3" descr="F:\все для урока фгос\Фото025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1357298"/>
            <a:ext cx="3286148" cy="2464611"/>
          </a:xfrm>
          <a:prstGeom prst="roundRect">
            <a:avLst/>
          </a:prstGeom>
          <a:noFill/>
        </p:spPr>
      </p:pic>
      <p:pic>
        <p:nvPicPr>
          <p:cNvPr id="12292" name="Picture 4" descr="F:\все для урока фгос\Фото027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857496"/>
            <a:ext cx="4214842" cy="3161132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934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звезда.3gp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220676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 fullScrn="1"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1907704" y="332656"/>
            <a:ext cx="5572164" cy="9848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Игра с мячом 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Третий лишний»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конец.3gp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043608" y="1571612"/>
            <a:ext cx="7048517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16896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Rectangle 1"/>
          <p:cNvSpPr>
            <a:spLocks noChangeArrowheads="1"/>
          </p:cNvSpPr>
          <p:nvPr/>
        </p:nvSpPr>
        <p:spPr bwMode="auto">
          <a:xfrm>
            <a:off x="1714480" y="285728"/>
            <a:ext cx="571500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Дыхательные упражнения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«Лежание» на воде с вытянутыми руками. Задержка дыхания под водой. </a:t>
            </a:r>
          </a:p>
        </p:txBody>
      </p:sp>
      <p:pic>
        <p:nvPicPr>
          <p:cNvPr id="5" name="задержка дыхания.3gp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571612"/>
            <a:ext cx="7048517" cy="5286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37330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571472" y="928670"/>
          <a:ext cx="8072495" cy="4416552"/>
        </p:xfrm>
        <a:graphic>
          <a:graphicData uri="http://schemas.openxmlformats.org/drawingml/2006/table">
            <a:tbl>
              <a:tblPr/>
              <a:tblGrid>
                <a:gridCol w="1159864"/>
                <a:gridCol w="2120782"/>
                <a:gridCol w="1963955"/>
                <a:gridCol w="743687"/>
                <a:gridCol w="2084207"/>
              </a:tblGrid>
              <a:tr h="1247406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3.Заключительная часть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Рефлексия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Предлагает определить уровень своих достижений.</a:t>
                      </a:r>
                      <a:endParaRPr lang="ru-RU" sz="16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Домашнее задание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Анализируют свою деятельность (оценивают свои достижения, чувства и эмоции, возникшие в ходе и по окончании работы)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Определять собственные ощущения при освоении учебной задачи на уроке.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8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800">
                          <a:latin typeface="Times New Roman"/>
                          <a:ea typeface="Calibri"/>
                          <a:cs typeface="Times New Roman"/>
                        </a:rPr>
                        <a:t>5 мин.</a:t>
                      </a:r>
                      <a:endParaRPr lang="ru-RU" sz="16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8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Дать самооценку собственной деятельности (Л)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Применять полученные знания в организации и проведения досуга (Р)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800" dirty="0">
                          <a:latin typeface="Times New Roman"/>
                          <a:ea typeface="Calibri"/>
                          <a:cs typeface="Times New Roman"/>
                        </a:rPr>
                        <a:t>Осознавать надобность домашнего задания (Л)</a:t>
                      </a:r>
                      <a:endParaRPr lang="ru-RU" sz="16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06792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3000" b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539552" y="3284984"/>
            <a:ext cx="8054280" cy="1143000"/>
          </a:xfrm>
        </p:spPr>
        <p:txBody>
          <a:bodyPr/>
          <a:lstStyle/>
          <a:p>
            <a:pPr algn="ctr">
              <a:buNone/>
            </a:pPr>
            <a:r>
              <a:rPr lang="ru-RU" sz="7200" dirty="0" smtClean="0"/>
              <a:t>Спасибо за внимание</a:t>
            </a:r>
            <a:endParaRPr lang="ru-RU" sz="7200" dirty="0"/>
          </a:p>
        </p:txBody>
      </p:sp>
    </p:spTree>
    <p:extLst>
      <p:ext uri="{BB962C8B-B14F-4D97-AF65-F5344CB8AC3E}">
        <p14:creationId xmlns:p14="http://schemas.microsoft.com/office/powerpoint/2010/main" xmlns="" val="411478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85720" y="214290"/>
            <a:ext cx="8572560" cy="6494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Технологическая карта урока по физической культуре </a:t>
            </a:r>
            <a:r>
              <a:rPr lang="en-US" sz="105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 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соответствии с ФГОС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Тема урока: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Подготовительные упражнения при обучении плаванием «кролем на груди», «кролем на спине»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Тип урока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«открытия» нового знания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Цель урока: 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освоить подготовительные упражнения плаванием «кролем на груди», «кролем на спине»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Планируемые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Предметные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Обучать подготовительным упражнениям плавание «кролем на груди», «кролем на спине»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Совершенствовать положение ног плавание «кролем на груди», «кролем на спине»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3.Укреплять здоровье обучающихся посредством развития физических качеств, координационных и силовых способностей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Метапредметные</a:t>
            </a: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результаты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Формировать умение общаться со сверстниками коллективных действий в игре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2.Развивать внимание, скоростно-силовые качества и координацию движений, коммуникативные  навыки обучающихся; умение планировать, контролировать и давать  оценку своим двигательным действиям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Развивать умение осознанно и произвольно строить речевые высказывания в устной форме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Личностные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(воспитательные):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1. Формировать стойкий познавательный интерес к занятиям физическими упражнениями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 Формировать умения чётко и организованно работать в группе, воспитание чувства товарищества и взаимопомощи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 проведения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бассейн «Коралл»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Время урока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45 минут</a:t>
            </a:r>
            <a:endParaRPr kumimoji="0" lang="ru-RU" sz="105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Инвентарь и оборудование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: плавательные доски, мячи, свисток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964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85720" y="500042"/>
          <a:ext cx="8429684" cy="5468112"/>
        </p:xfrm>
        <a:graphic>
          <a:graphicData uri="http://schemas.openxmlformats.org/drawingml/2006/table">
            <a:tbl>
              <a:tblPr/>
              <a:tblGrid>
                <a:gridCol w="1214446"/>
                <a:gridCol w="3096308"/>
                <a:gridCol w="1688156"/>
                <a:gridCol w="639251"/>
                <a:gridCol w="1791523"/>
              </a:tblGrid>
              <a:tr h="31352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Этап урока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Деятельность учителя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Деятельность ученика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  <a:tab pos="131953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  <a:tab pos="131953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Дозировка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Формируемые УУД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917174">
                <a:tc>
                  <a:txBody>
                    <a:bodyPr/>
                    <a:lstStyle/>
                    <a:p>
                      <a:pPr marL="457200" algn="l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 smtClean="0">
                          <a:latin typeface="Times New Roman"/>
                          <a:ea typeface="Calibri"/>
                          <a:cs typeface="Times New Roman"/>
                        </a:rPr>
                        <a:t>1.Вводная </a:t>
                      </a: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часть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Построение учащихся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Проверка готовности учащихся к уроку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Мотивация учащихся на изучение данной темы, внутренняя готовность, психологическая организация внимания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Сообщение темы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cs typeface="Times New Roman"/>
                        </a:rPr>
                        <a:t>Помогать обучающимся сформулировать цели и задачи на урок</a:t>
                      </a:r>
                      <a:endParaRPr lang="ru-RU" sz="1200" dirty="0">
                        <a:latin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Вспомогательные упражнения на суше при изучении способа плавания «кроль на груди», «кроль на спине»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Times New Roman"/>
                          <a:cs typeface="Times New Roman"/>
                        </a:rPr>
                        <a:t>Обратить внимание на технику безопасности и правильность выполнения упражнений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ru-RU" sz="1200" dirty="0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Приветствие</a:t>
                      </a:r>
                      <a:endParaRPr lang="ru-RU" sz="1200" dirty="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Создание ситуации для самоопределения обучающихся и принятия ими цели урока. 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Соотношение команд учителя с двигательными действиями учеников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>
                          <a:latin typeface="Times New Roman"/>
                          <a:ea typeface="Calibri"/>
                          <a:cs typeface="Times New Roman"/>
                        </a:rPr>
                        <a:t>10 мин.</a:t>
                      </a:r>
                      <a:endParaRPr lang="ru-RU" sz="120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endParaRPr lang="ru-RU" sz="1200" dirty="0">
                        <a:latin typeface="Times New Roman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Проявлять дисциплинированность и внимание (Л)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Самоопределиться к задачам урока и принять цель занятия (Л)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Определять собственную деятельность по достижению цели (Р)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Владение навыками выполнения разнообразных физических упражнений (</a:t>
                      </a:r>
                      <a:r>
                        <a:rPr lang="ru-RU" sz="1200" i="1" dirty="0">
                          <a:latin typeface="Times New Roman"/>
                          <a:ea typeface="Calibri"/>
                          <a:cs typeface="Times New Roman"/>
                        </a:rPr>
                        <a:t>Л)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Распознавать и называть двигательное действие (П)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Выполнять упражнения по укреплению осанки (Р)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895350" algn="l"/>
                        </a:tabLst>
                      </a:pPr>
                      <a:r>
                        <a:rPr lang="ru-RU" sz="1200" dirty="0">
                          <a:latin typeface="Times New Roman"/>
                          <a:ea typeface="Calibri"/>
                          <a:cs typeface="Times New Roman"/>
                        </a:rPr>
                        <a:t>Бережное отношение к своему здоровью (Л)</a:t>
                      </a:r>
                      <a:endParaRPr lang="ru-RU" sz="12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45196" marR="4519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388708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F:\все для урока фгос\первы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4214842" cy="3321305"/>
          </a:xfrm>
          <a:prstGeom prst="roundRect">
            <a:avLst/>
          </a:prstGeom>
          <a:noFill/>
        </p:spPr>
      </p:pic>
      <p:pic>
        <p:nvPicPr>
          <p:cNvPr id="6" name="Picture 3" descr="F:\все для урока фгос\второй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071810"/>
            <a:ext cx="4654734" cy="3312000"/>
          </a:xfrm>
          <a:prstGeom prst="roundRect">
            <a:avLst/>
          </a:prstGeom>
          <a:noFill/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3985216" y="357166"/>
            <a:ext cx="5158784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Вспомогательные упражнения на суше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при изучении способа плавания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«кроль на груди»,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«кроль на спине»</a:t>
            </a:r>
          </a:p>
        </p:txBody>
      </p:sp>
    </p:spTree>
    <p:extLst>
      <p:ext uri="{BB962C8B-B14F-4D97-AF65-F5344CB8AC3E}">
        <p14:creationId xmlns:p14="http://schemas.microsoft.com/office/powerpoint/2010/main" xmlns="" val="11628425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F:\все для урока фгос\третий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2928934"/>
            <a:ext cx="4416000" cy="3312000"/>
          </a:xfrm>
          <a:prstGeom prst="roundRect">
            <a:avLst/>
          </a:prstGeom>
          <a:noFill/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714348" y="285728"/>
            <a:ext cx="7715272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Вход в воду спиной в бассейн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Дыхательные упражнения: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Выдох в воду, стоя на дне бассейна.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Лицо опущено в воду, ноги на ширине плеч,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руки свободно опущены вниз.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4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Вдох – произвольный.</a:t>
            </a:r>
          </a:p>
        </p:txBody>
      </p:sp>
      <p:pic>
        <p:nvPicPr>
          <p:cNvPr id="34819" name="Picture 3" descr="F:\бассейн\бессейн\Фото027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46" y="2857496"/>
            <a:ext cx="2553908" cy="3405210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F:\бассейн\бессейн\Фото024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071546"/>
            <a:ext cx="4143404" cy="3107553"/>
          </a:xfrm>
          <a:prstGeom prst="round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4151352" y="620688"/>
            <a:ext cx="4992648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Объяснить технику изучаемых приемов и действий, 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добиться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их самостоятельному освоению, 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выявить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и устранить типичные ошибки.</a:t>
            </a:r>
            <a:endParaRPr lang="ru-RU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6" name="Picture 2" descr="F:\все для урока фгос\Фото029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3000372"/>
            <a:ext cx="4286280" cy="3214710"/>
          </a:xfrm>
          <a:prstGeom prst="round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071286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1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1259632" y="1997580"/>
            <a:ext cx="6480561" cy="4860420"/>
          </a:xfrm>
          <a:prstGeom prst="rect">
            <a:avLst/>
          </a:prstGeom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7158" y="214290"/>
            <a:ext cx="8429684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Работа ног «кролем на груди» в скольжении с опорой на доску 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(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с задержкой дыхания).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Ноги в коленях не сгибать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,</a:t>
            </a:r>
            <a:endParaRPr lang="en-US" sz="2000" b="1" dirty="0" smtClean="0">
              <a:gradFill>
                <a:gsLst>
                  <a:gs pos="0">
                    <a:schemeClr val="tx1"/>
                  </a:gs>
                  <a:gs pos="40000">
                    <a:schemeClr val="tx1">
                      <a:lumMod val="75000"/>
                      <a:lumOff val="25000"/>
                    </a:schemeClr>
                  </a:gs>
                  <a:gs pos="100000">
                    <a:schemeClr val="tx2">
                      <a:alpha val="65000"/>
                    </a:schemeClr>
                  </a:gs>
                </a:gsLst>
                <a:lin ang="5400000" scaled="0"/>
              </a:gradFill>
              <a:effectLst>
                <a:reflection blurRad="6350" stA="55000" endA="300" endPos="45500" dir="5400000" sy="-100000" algn="bl" rotWithShape="0"/>
              </a:effectLst>
              <a:latin typeface="+mj-lt"/>
              <a:ea typeface="+mj-ea"/>
              <a:cs typeface="+mj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</a:t>
            </a: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носки оттянуты и повёрнуты немного внутрь. 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Вдох выполняется во время подъёма головы вперёд</a:t>
            </a:r>
          </a:p>
        </p:txBody>
      </p:sp>
    </p:spTree>
    <p:extLst>
      <p:ext uri="{BB962C8B-B14F-4D97-AF65-F5344CB8AC3E}">
        <p14:creationId xmlns:p14="http://schemas.microsoft.com/office/powerpoint/2010/main" xmlns="" val="41481983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214282" y="214290"/>
            <a:ext cx="8572560" cy="1631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Дыхательные упражнения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«Поплавок» играющие сделав глубокий вдох, приседают на дно и, обхватив колени руками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(голова опущена, колени прижаты к груди, подбородок прижат к груди) всплывают на поверхность</a:t>
            </a:r>
          </a:p>
        </p:txBody>
      </p:sp>
      <p:pic>
        <p:nvPicPr>
          <p:cNvPr id="10" name="поплавок.3gp">
            <a:hlinkClick r:id="" action="ppaction://media"/>
          </p:cNvPr>
          <p:cNvPicPr>
            <a:picLocks noGrp="1" noRot="1" noChangeAspect="1"/>
          </p:cNvPicPr>
          <p:nvPr>
            <p:ph sz="quarter" idx="13"/>
            <a:vide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1331640" y="2032420"/>
            <a:ext cx="6434108" cy="48255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0419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2.3gp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 cstate="print"/>
          <a:stretch>
            <a:fillRect/>
          </a:stretch>
        </p:blipFill>
        <p:spPr>
          <a:xfrm>
            <a:off x="899592" y="1500174"/>
            <a:ext cx="7143768" cy="5357826"/>
          </a:xfrm>
          <a:prstGeom prst="rect">
            <a:avLst/>
          </a:prstGeom>
        </p:spPr>
      </p:pic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1785918" y="357166"/>
            <a:ext cx="542925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Работа ног «кролем на спине»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895350" algn="l"/>
              </a:tabLst>
            </a:pPr>
            <a:r>
              <a:rPr lang="ru-RU" sz="2000" b="1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rPr>
              <a:t> в скольжении с опорой на доску</a:t>
            </a:r>
          </a:p>
        </p:txBody>
      </p:sp>
    </p:spTree>
    <p:extLst>
      <p:ext uri="{BB962C8B-B14F-4D97-AF65-F5344CB8AC3E}">
        <p14:creationId xmlns:p14="http://schemas.microsoft.com/office/powerpoint/2010/main" xmlns="" val="20163040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video>
          </p:childTnLst>
        </p:cTn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444</TotalTime>
  <Words>654</Words>
  <Application>Microsoft Office PowerPoint</Application>
  <PresentationFormat>Экран (4:3)</PresentationFormat>
  <Paragraphs>105</Paragraphs>
  <Slides>15</Slides>
  <Notes>0</Notes>
  <HiddenSlides>0</HiddenSlides>
  <MMClips>6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ГБОУ СОШ №1652 г. Москвы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Спасибо за внимание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Плавание</dc:title>
  <dc:creator>Masha</dc:creator>
  <cp:lastModifiedBy>Катерина</cp:lastModifiedBy>
  <cp:revision>37</cp:revision>
  <dcterms:created xsi:type="dcterms:W3CDTF">2014-02-24T13:48:26Z</dcterms:created>
  <dcterms:modified xsi:type="dcterms:W3CDTF">2014-11-24T07:02:07Z</dcterms:modified>
</cp:coreProperties>
</file>