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4" r:id="rId2"/>
    <p:sldId id="278" r:id="rId3"/>
    <p:sldId id="279" r:id="rId4"/>
    <p:sldId id="281" r:id="rId5"/>
    <p:sldId id="282" r:id="rId6"/>
    <p:sldId id="280" r:id="rId7"/>
    <p:sldId id="283" r:id="rId8"/>
    <p:sldId id="284" r:id="rId9"/>
    <p:sldId id="285" r:id="rId10"/>
    <p:sldId id="286" r:id="rId11"/>
    <p:sldId id="287" r:id="rId12"/>
    <p:sldId id="288"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289" r:id="rId27"/>
    <p:sldId id="303"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00"/>
    <a:srgbClr val="FF00FF"/>
    <a:srgbClr val="990099"/>
    <a:srgbClr val="000099"/>
    <a:srgbClr val="009900"/>
    <a:srgbClr val="00FFFF"/>
    <a:srgbClr val="105C24"/>
    <a:srgbClr val="602A0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11.02.2015</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pPr/>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11.02.2015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11.02.2015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pPr/>
              <a:t>11.02.2015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11.02.2015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B4C71EC6-210F-42DE-9C53-41977AD35B3D}" type="datetimeFigureOut">
              <a:rPr lang="ru-RU" smtClean="0"/>
              <a:pPr/>
              <a:t>11.02.2015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pPr/>
              <a:t>11.02.2015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11.02.2015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11.02.2015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11.02.2015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11.02.2015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pPr/>
              <a:t>11.02.2015</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pPr/>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hyperlink" Target="http://www.d12101.edu35.ru/fizkulturnaya-stranichka/529-igry-s-myachom-svoeobraznaya-kompleksnaya-gimnastik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09600"/>
            <a:ext cx="7772400" cy="4835623"/>
          </a:xfrm>
        </p:spPr>
        <p:txBody>
          <a:bodyPr/>
          <a:lstStyle/>
          <a:p>
            <a:r>
              <a:rPr lang="ru-RU" dirty="0" smtClean="0">
                <a:solidFill>
                  <a:srgbClr val="00B050"/>
                </a:solidFill>
              </a:rPr>
              <a:t/>
            </a:r>
            <a:br>
              <a:rPr lang="ru-RU" dirty="0" smtClean="0">
                <a:solidFill>
                  <a:srgbClr val="00B050"/>
                </a:solidFill>
              </a:rPr>
            </a:br>
            <a:r>
              <a:rPr lang="ru-RU" dirty="0" smtClean="0">
                <a:solidFill>
                  <a:srgbClr val="00B050"/>
                </a:solidFill>
              </a:rPr>
              <a:t/>
            </a:r>
            <a:br>
              <a:rPr lang="ru-RU" dirty="0" smtClean="0">
                <a:solidFill>
                  <a:srgbClr val="00B050"/>
                </a:solidFill>
              </a:rPr>
            </a:br>
            <a:r>
              <a:rPr lang="ru-RU" dirty="0" smtClean="0">
                <a:solidFill>
                  <a:srgbClr val="00B050"/>
                </a:solidFill>
              </a:rPr>
              <a:t/>
            </a:r>
            <a:br>
              <a:rPr lang="ru-RU" dirty="0" smtClean="0">
                <a:solidFill>
                  <a:srgbClr val="00B050"/>
                </a:solidFill>
              </a:rPr>
            </a:br>
            <a:r>
              <a:rPr lang="ru-RU" dirty="0" smtClean="0">
                <a:solidFill>
                  <a:srgbClr val="00B050"/>
                </a:solidFill>
              </a:rPr>
              <a:t/>
            </a:r>
            <a:br>
              <a:rPr lang="ru-RU" dirty="0" smtClean="0">
                <a:solidFill>
                  <a:srgbClr val="00B050"/>
                </a:solidFill>
              </a:rPr>
            </a:br>
            <a:r>
              <a:rPr lang="ru-RU" sz="4000" dirty="0" smtClean="0">
                <a:solidFill>
                  <a:srgbClr val="00B050"/>
                </a:solidFill>
              </a:rPr>
              <a:t>Школа мяча</a:t>
            </a:r>
            <a:endParaRPr lang="ru-RU" sz="4000" dirty="0">
              <a:solidFill>
                <a:srgbClr val="00B050"/>
              </a:solidFill>
            </a:endParaRPr>
          </a:p>
        </p:txBody>
      </p:sp>
      <p:sp>
        <p:nvSpPr>
          <p:cNvPr id="3" name="Подзаголовок 2"/>
          <p:cNvSpPr>
            <a:spLocks noGrp="1"/>
          </p:cNvSpPr>
          <p:nvPr>
            <p:ph type="subTitle" idx="1"/>
          </p:nvPr>
        </p:nvSpPr>
        <p:spPr/>
        <p:txBody>
          <a:bodyPr>
            <a:normAutofit/>
          </a:bodyPr>
          <a:lstStyle/>
          <a:p>
            <a:endParaRPr lang="ru-RU" sz="2000" dirty="0" smtClean="0">
              <a:solidFill>
                <a:srgbClr val="FF3300"/>
              </a:solidFill>
            </a:endParaRPr>
          </a:p>
          <a:p>
            <a:endParaRPr lang="ru-RU" sz="2000" dirty="0" smtClean="0">
              <a:solidFill>
                <a:srgbClr val="FF3300"/>
              </a:solidFill>
            </a:endParaRPr>
          </a:p>
          <a:p>
            <a:r>
              <a:rPr lang="ru-RU" sz="2000" dirty="0" smtClean="0">
                <a:solidFill>
                  <a:srgbClr val="FF3300"/>
                </a:solidFill>
              </a:rPr>
              <a:t>Иванова З.И учитель высшей категории</a:t>
            </a:r>
            <a:endParaRPr lang="ru-RU" sz="2000" dirty="0">
              <a:solidFill>
                <a:srgbClr val="FF3300"/>
              </a:solidFill>
            </a:endParaRPr>
          </a:p>
        </p:txBody>
      </p:sp>
      <p:pic>
        <p:nvPicPr>
          <p:cNvPr id="1026" name="Picture 2" descr="http://img11.nnm.me/d/5/6/2/3/d56230f164a7aee328fc4e36becb3965_full.jpg"/>
          <p:cNvPicPr>
            <a:picLocks noChangeAspect="1" noChangeArrowheads="1"/>
          </p:cNvPicPr>
          <p:nvPr/>
        </p:nvPicPr>
        <p:blipFill>
          <a:blip r:embed="rId2" cstate="print"/>
          <a:srcRect/>
          <a:stretch>
            <a:fillRect/>
          </a:stretch>
        </p:blipFill>
        <p:spPr bwMode="auto">
          <a:xfrm>
            <a:off x="1043608" y="188640"/>
            <a:ext cx="7272808" cy="468052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827584" y="615794"/>
            <a:ext cx="792088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 стену, перепрыгнуть через него.</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 стену, присесть и поймать мяч.</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 стену из-под ноги правой (левой) рукой.</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 стену из-за спины.</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 стену из-за головы.</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 колено и поймать мяч двумя руками.</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 колено и поймать мяч правой (левой) рукой.</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 коленом о стену и поймать его двумя руками.</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 коленом о стену и поймать его правой (левой)рукой.</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Один ребенок бросает мяч в стену, а другой ловит его.</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То же самое, но с ударом мяча об пол.</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Стоя спиной к стене, бросить мяч между ногами так, чтобы он ударился об пол и о стену, и поймать его после отскока от стены.</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3568" y="767860"/>
            <a:ext cx="8280920"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Перебрасывание мяча</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Перебрасывание мяча друг другу снизу.</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Перебрасывание мяча друг другу двумя руками от груди (баскетбольный бросок).</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Перебрасывание мяча друг другу из-за головы.</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Перебрасывание мяча друг другу с ударом об пол.</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Перебрасывание мяча друг другу из-под колена.</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Перебрасывание мяча друг другу с хлопками перед ловлей.</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Дети перебрасывают мяч, стоя в шеренгах (расстояние между детьми около 2-2,5 метров), указанными выше способами.</a:t>
            </a:r>
            <a:endParaRPr kumimoji="0" lang="ru-RU"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Перебрасывание мяча через веревку или сетку</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Перебрасывание мяча через сетку снизу.</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836712"/>
            <a:ext cx="7560840" cy="4708981"/>
          </a:xfrm>
          <a:prstGeom prst="rect">
            <a:avLst/>
          </a:prstGeom>
        </p:spPr>
        <p:txBody>
          <a:bodyPr wrap="square">
            <a:spAutoFit/>
          </a:bodyPr>
          <a:lstStyle/>
          <a:p>
            <a:pPr lvl="0" eaLnBrk="0" fontAlgn="base" hangingPunct="0">
              <a:spcBef>
                <a:spcPct val="0"/>
              </a:spcBef>
              <a:spcAft>
                <a:spcPct val="0"/>
              </a:spcAft>
            </a:pPr>
            <a:r>
              <a:rPr lang="ru-RU" sz="2000" dirty="0" smtClean="0">
                <a:solidFill>
                  <a:srgbClr val="000000"/>
                </a:solidFill>
                <a:latin typeface="Calibri"/>
                <a:ea typeface="Times New Roman" pitchFamily="18" charset="0"/>
                <a:cs typeface="Times New Roman" pitchFamily="18" charset="0"/>
              </a:rPr>
              <a:t>•</a:t>
            </a:r>
            <a:r>
              <a:rPr lang="ru-RU" sz="2000" dirty="0" smtClean="0">
                <a:solidFill>
                  <a:srgbClr val="000000"/>
                </a:solidFill>
                <a:latin typeface="Trebuchet MS" pitchFamily="34" charset="0"/>
                <a:ea typeface="Times New Roman" pitchFamily="18" charset="0"/>
                <a:cs typeface="Times New Roman" pitchFamily="18" charset="0"/>
              </a:rPr>
              <a:t> Перебрасывание мяча через сетку из-за головы.</a:t>
            </a:r>
            <a:br>
              <a:rPr lang="ru-RU" sz="2000" dirty="0" smtClean="0">
                <a:solidFill>
                  <a:srgbClr val="000000"/>
                </a:solidFill>
                <a:latin typeface="Trebuchet MS" pitchFamily="34" charset="0"/>
                <a:ea typeface="Times New Roman" pitchFamily="18" charset="0"/>
                <a:cs typeface="Times New Roman" pitchFamily="18" charset="0"/>
              </a:rPr>
            </a:br>
            <a:r>
              <a:rPr lang="ru-RU" sz="2000" dirty="0" smtClean="0">
                <a:solidFill>
                  <a:srgbClr val="000000"/>
                </a:solidFill>
                <a:latin typeface="Calibri"/>
                <a:ea typeface="Times New Roman" pitchFamily="18" charset="0"/>
                <a:cs typeface="Times New Roman" pitchFamily="18" charset="0"/>
              </a:rPr>
              <a:t>•</a:t>
            </a:r>
            <a:r>
              <a:rPr lang="ru-RU" sz="2000" dirty="0" smtClean="0">
                <a:solidFill>
                  <a:srgbClr val="000000"/>
                </a:solidFill>
                <a:latin typeface="Trebuchet MS" pitchFamily="34" charset="0"/>
                <a:ea typeface="Times New Roman" pitchFamily="18" charset="0"/>
                <a:cs typeface="Times New Roman" pitchFamily="18" charset="0"/>
              </a:rPr>
              <a:t> Перебрасывание мяча через сетку, при этом тот, кто ловит мяч, дает ему ударится об пол.</a:t>
            </a:r>
            <a:br>
              <a:rPr lang="ru-RU" sz="2000" dirty="0" smtClean="0">
                <a:solidFill>
                  <a:srgbClr val="000000"/>
                </a:solidFill>
                <a:latin typeface="Trebuchet MS" pitchFamily="34" charset="0"/>
                <a:ea typeface="Times New Roman" pitchFamily="18" charset="0"/>
                <a:cs typeface="Times New Roman" pitchFamily="18" charset="0"/>
              </a:rPr>
            </a:br>
            <a:r>
              <a:rPr lang="ru-RU" sz="2000" dirty="0" smtClean="0">
                <a:solidFill>
                  <a:srgbClr val="000000"/>
                </a:solidFill>
                <a:latin typeface="Calibri"/>
                <a:ea typeface="Times New Roman" pitchFamily="18" charset="0"/>
                <a:cs typeface="Times New Roman" pitchFamily="18" charset="0"/>
              </a:rPr>
              <a:t>•</a:t>
            </a:r>
            <a:r>
              <a:rPr lang="ru-RU" sz="2000" dirty="0" smtClean="0">
                <a:solidFill>
                  <a:srgbClr val="000000"/>
                </a:solidFill>
                <a:latin typeface="Trebuchet MS" pitchFamily="34" charset="0"/>
                <a:ea typeface="Times New Roman" pitchFamily="18" charset="0"/>
                <a:cs typeface="Times New Roman" pitchFamily="18" charset="0"/>
              </a:rPr>
              <a:t> Подбросить мяч вверх перед собой и отбивать его через сетку.</a:t>
            </a:r>
            <a:br>
              <a:rPr lang="ru-RU" sz="2000" dirty="0" smtClean="0">
                <a:solidFill>
                  <a:srgbClr val="000000"/>
                </a:solidFill>
                <a:latin typeface="Trebuchet MS" pitchFamily="34" charset="0"/>
                <a:ea typeface="Times New Roman" pitchFamily="18" charset="0"/>
                <a:cs typeface="Times New Roman" pitchFamily="18" charset="0"/>
              </a:rPr>
            </a:br>
            <a:r>
              <a:rPr lang="ru-RU" sz="2000" dirty="0" smtClean="0">
                <a:solidFill>
                  <a:srgbClr val="000000"/>
                </a:solidFill>
                <a:latin typeface="Calibri"/>
                <a:ea typeface="Times New Roman" pitchFamily="18" charset="0"/>
                <a:cs typeface="Times New Roman" pitchFamily="18" charset="0"/>
              </a:rPr>
              <a:t>•</a:t>
            </a:r>
            <a:r>
              <a:rPr lang="ru-RU" sz="2000" dirty="0" smtClean="0">
                <a:solidFill>
                  <a:srgbClr val="000000"/>
                </a:solidFill>
                <a:latin typeface="Trebuchet MS" pitchFamily="34" charset="0"/>
                <a:ea typeface="Times New Roman" pitchFamily="18" charset="0"/>
                <a:cs typeface="Times New Roman" pitchFamily="18" charset="0"/>
              </a:rPr>
              <a:t> Отбивать через сетку 2 -3 раза.</a:t>
            </a:r>
            <a:endParaRPr lang="ru-RU" sz="2000" dirty="0" smtClean="0">
              <a:solidFill>
                <a:srgbClr val="000000"/>
              </a:solidFill>
              <a:latin typeface="Calibri"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ru-RU" sz="2000" dirty="0" smtClean="0">
                <a:solidFill>
                  <a:srgbClr val="000000"/>
                </a:solidFill>
                <a:latin typeface="Trebuchet MS" pitchFamily="34" charset="0"/>
                <a:ea typeface="Times New Roman" pitchFamily="18" charset="0"/>
                <a:cs typeface="Times New Roman" pitchFamily="18" charset="0"/>
              </a:rPr>
              <a:t>Передача и перебрасывание мяча в кругу</a:t>
            </a:r>
            <a:br>
              <a:rPr lang="ru-RU" sz="2000" dirty="0" smtClean="0">
                <a:solidFill>
                  <a:srgbClr val="000000"/>
                </a:solidFill>
                <a:latin typeface="Trebuchet MS" pitchFamily="34" charset="0"/>
                <a:ea typeface="Times New Roman" pitchFamily="18" charset="0"/>
                <a:cs typeface="Times New Roman" pitchFamily="18" charset="0"/>
              </a:rPr>
            </a:br>
            <a:r>
              <a:rPr lang="ru-RU" sz="2000" dirty="0" smtClean="0">
                <a:solidFill>
                  <a:srgbClr val="000000"/>
                </a:solidFill>
                <a:latin typeface="Calibri"/>
                <a:ea typeface="Times New Roman" pitchFamily="18" charset="0"/>
                <a:cs typeface="Times New Roman" pitchFamily="18" charset="0"/>
              </a:rPr>
              <a:t>•</a:t>
            </a:r>
            <a:r>
              <a:rPr lang="ru-RU" sz="2000" dirty="0" smtClean="0">
                <a:solidFill>
                  <a:srgbClr val="000000"/>
                </a:solidFill>
                <a:latin typeface="Trebuchet MS" pitchFamily="34" charset="0"/>
                <a:ea typeface="Times New Roman" pitchFamily="18" charset="0"/>
                <a:cs typeface="Times New Roman" pitchFamily="18" charset="0"/>
              </a:rPr>
              <a:t> Передавать мяч друг другу, не пропуская, влево и вправо (на близком расстоянии).</a:t>
            </a:r>
            <a:br>
              <a:rPr lang="ru-RU" sz="2000" dirty="0" smtClean="0">
                <a:solidFill>
                  <a:srgbClr val="000000"/>
                </a:solidFill>
                <a:latin typeface="Trebuchet MS" pitchFamily="34" charset="0"/>
                <a:ea typeface="Times New Roman" pitchFamily="18" charset="0"/>
                <a:cs typeface="Times New Roman" pitchFamily="18" charset="0"/>
              </a:rPr>
            </a:br>
            <a:r>
              <a:rPr lang="ru-RU" sz="2000" dirty="0" smtClean="0">
                <a:solidFill>
                  <a:srgbClr val="000000"/>
                </a:solidFill>
                <a:latin typeface="Calibri"/>
                <a:ea typeface="Times New Roman" pitchFamily="18" charset="0"/>
                <a:cs typeface="Times New Roman" pitchFamily="18" charset="0"/>
              </a:rPr>
              <a:t>•</a:t>
            </a:r>
            <a:r>
              <a:rPr lang="ru-RU" sz="2000" dirty="0" smtClean="0">
                <a:solidFill>
                  <a:srgbClr val="000000"/>
                </a:solidFill>
                <a:latin typeface="Trebuchet MS" pitchFamily="34" charset="0"/>
                <a:ea typeface="Times New Roman" pitchFamily="18" charset="0"/>
                <a:cs typeface="Times New Roman" pitchFamily="18" charset="0"/>
              </a:rPr>
              <a:t> То же, но за спиной.</a:t>
            </a:r>
            <a:br>
              <a:rPr lang="ru-RU" sz="2000" dirty="0" smtClean="0">
                <a:solidFill>
                  <a:srgbClr val="000000"/>
                </a:solidFill>
                <a:latin typeface="Trebuchet MS" pitchFamily="34" charset="0"/>
                <a:ea typeface="Times New Roman" pitchFamily="18" charset="0"/>
                <a:cs typeface="Times New Roman" pitchFamily="18" charset="0"/>
              </a:rPr>
            </a:br>
            <a:r>
              <a:rPr lang="ru-RU" sz="2000" dirty="0" smtClean="0">
                <a:solidFill>
                  <a:srgbClr val="000000"/>
                </a:solidFill>
                <a:latin typeface="Calibri"/>
                <a:ea typeface="Times New Roman" pitchFamily="18" charset="0"/>
                <a:cs typeface="Times New Roman" pitchFamily="18" charset="0"/>
              </a:rPr>
              <a:t>•</a:t>
            </a:r>
            <a:r>
              <a:rPr lang="ru-RU" sz="2000" dirty="0" smtClean="0">
                <a:solidFill>
                  <a:srgbClr val="000000"/>
                </a:solidFill>
                <a:latin typeface="Trebuchet MS" pitchFamily="34" charset="0"/>
                <a:ea typeface="Times New Roman" pitchFamily="18" charset="0"/>
                <a:cs typeface="Times New Roman" pitchFamily="18" charset="0"/>
              </a:rPr>
              <a:t> Передавать мяч друг другу над головой (ставить детей по росту), после передачи мяча быстро опустить руки.</a:t>
            </a:r>
            <a:br>
              <a:rPr lang="ru-RU" sz="2000" dirty="0" smtClean="0">
                <a:solidFill>
                  <a:srgbClr val="000000"/>
                </a:solidFill>
                <a:latin typeface="Trebuchet MS" pitchFamily="34" charset="0"/>
                <a:ea typeface="Times New Roman" pitchFamily="18" charset="0"/>
                <a:cs typeface="Times New Roman" pitchFamily="18" charset="0"/>
              </a:rPr>
            </a:br>
            <a:r>
              <a:rPr lang="ru-RU" sz="2000" dirty="0" smtClean="0">
                <a:solidFill>
                  <a:srgbClr val="000000"/>
                </a:solidFill>
                <a:latin typeface="Calibri"/>
                <a:ea typeface="Times New Roman" pitchFamily="18" charset="0"/>
                <a:cs typeface="Times New Roman" pitchFamily="18" charset="0"/>
              </a:rPr>
              <a:t>•</a:t>
            </a:r>
            <a:r>
              <a:rPr lang="ru-RU" sz="2000" dirty="0" smtClean="0">
                <a:solidFill>
                  <a:srgbClr val="000000"/>
                </a:solidFill>
                <a:latin typeface="Trebuchet MS" pitchFamily="34" charset="0"/>
                <a:ea typeface="Times New Roman" pitchFamily="18" charset="0"/>
                <a:cs typeface="Times New Roman" pitchFamily="18" charset="0"/>
              </a:rPr>
              <a:t> Перебрасывание мяча друг другу через круг.</a:t>
            </a:r>
            <a:br>
              <a:rPr lang="ru-RU" sz="2000" dirty="0" smtClean="0">
                <a:solidFill>
                  <a:srgbClr val="000000"/>
                </a:solidFill>
                <a:latin typeface="Trebuchet MS" pitchFamily="34" charset="0"/>
                <a:ea typeface="Times New Roman" pitchFamily="18" charset="0"/>
                <a:cs typeface="Times New Roman" pitchFamily="18" charset="0"/>
              </a:rPr>
            </a:br>
            <a:r>
              <a:rPr lang="ru-RU" sz="2000" dirty="0" smtClean="0">
                <a:solidFill>
                  <a:srgbClr val="000000"/>
                </a:solidFill>
                <a:latin typeface="Calibri"/>
                <a:ea typeface="Times New Roman" pitchFamily="18" charset="0"/>
                <a:cs typeface="Times New Roman" pitchFamily="18" charset="0"/>
              </a:rPr>
              <a:t>•</a:t>
            </a:r>
            <a:r>
              <a:rPr lang="ru-RU" sz="2000" dirty="0" smtClean="0">
                <a:solidFill>
                  <a:srgbClr val="000000"/>
                </a:solidFill>
                <a:latin typeface="Trebuchet MS" pitchFamily="34" charset="0"/>
                <a:ea typeface="Times New Roman" pitchFamily="18" charset="0"/>
                <a:cs typeface="Times New Roman" pitchFamily="18" charset="0"/>
              </a:rPr>
              <a:t> Перебрасывание мяча друг другу с ударом об пол.</a:t>
            </a:r>
            <a:br>
              <a:rPr lang="ru-RU" sz="2000" dirty="0" smtClean="0">
                <a:solidFill>
                  <a:srgbClr val="000000"/>
                </a:solidFill>
                <a:latin typeface="Trebuchet MS" pitchFamily="34" charset="0"/>
                <a:ea typeface="Times New Roman" pitchFamily="18" charset="0"/>
                <a:cs typeface="Times New Roman" pitchFamily="18" charset="0"/>
              </a:rPr>
            </a:br>
            <a:r>
              <a:rPr lang="ru-RU" sz="2000" dirty="0" smtClean="0">
                <a:solidFill>
                  <a:srgbClr val="000000"/>
                </a:solidFill>
                <a:latin typeface="Calibri"/>
                <a:ea typeface="Times New Roman" pitchFamily="18" charset="0"/>
                <a:cs typeface="Times New Roman" pitchFamily="18" charset="0"/>
              </a:rPr>
              <a:t>•</a:t>
            </a:r>
            <a:r>
              <a:rPr lang="ru-RU" sz="2000" dirty="0" smtClean="0">
                <a:solidFill>
                  <a:srgbClr val="000000"/>
                </a:solidFill>
                <a:latin typeface="Trebuchet MS" pitchFamily="34" charset="0"/>
                <a:ea typeface="Times New Roman" pitchFamily="18" charset="0"/>
                <a:cs typeface="Times New Roman" pitchFamily="18" charset="0"/>
              </a:rPr>
              <a:t> Передача мяча друг другу во время ходьбы по кругу.</a:t>
            </a:r>
            <a:endParaRPr lang="ru-RU" sz="2000"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339552"/>
          </a:xfrm>
        </p:spPr>
        <p:txBody>
          <a:bodyPr/>
          <a:lstStyle/>
          <a:p>
            <a:r>
              <a:rPr lang="ru-RU" b="1" dirty="0" smtClean="0"/>
              <a:t/>
            </a:r>
            <a:br>
              <a:rPr lang="ru-RU" b="1" dirty="0" smtClean="0"/>
            </a:br>
            <a:r>
              <a:rPr lang="ru-RU" b="1" dirty="0" smtClean="0"/>
              <a:t/>
            </a:r>
            <a:br>
              <a:rPr lang="ru-RU" b="1" dirty="0" smtClean="0"/>
            </a:br>
            <a:r>
              <a:rPr lang="ru-RU" b="1" dirty="0" smtClean="0">
                <a:solidFill>
                  <a:srgbClr val="000099"/>
                </a:solidFill>
              </a:rPr>
              <a:t>Мяч через ворота</a:t>
            </a:r>
            <a:r>
              <a:rPr lang="ru-RU" dirty="0" smtClean="0">
                <a:solidFill>
                  <a:srgbClr val="000099"/>
                </a:solidFill>
              </a:rPr>
              <a:t/>
            </a:r>
            <a:br>
              <a:rPr lang="ru-RU" dirty="0" smtClean="0">
                <a:solidFill>
                  <a:srgbClr val="000099"/>
                </a:solidFill>
              </a:rPr>
            </a:br>
            <a:endParaRPr lang="ru-RU" dirty="0">
              <a:solidFill>
                <a:srgbClr val="000099"/>
              </a:solidFill>
            </a:endParaRPr>
          </a:p>
        </p:txBody>
      </p:sp>
      <p:sp>
        <p:nvSpPr>
          <p:cNvPr id="3" name="Содержимое 2"/>
          <p:cNvSpPr>
            <a:spLocks noGrp="1"/>
          </p:cNvSpPr>
          <p:nvPr>
            <p:ph idx="1"/>
          </p:nvPr>
        </p:nvSpPr>
        <p:spPr/>
        <p:txBody>
          <a:bodyPr/>
          <a:lstStyle/>
          <a:p>
            <a:r>
              <a:rPr lang="ru-RU" sz="2000" b="1" dirty="0" smtClean="0">
                <a:solidFill>
                  <a:srgbClr val="000099"/>
                </a:solidFill>
              </a:rPr>
              <a:t>Количество играющих: 1-6 человек.</a:t>
            </a:r>
          </a:p>
          <a:p>
            <a:r>
              <a:rPr lang="ru-RU" sz="2000" b="1" dirty="0" smtClean="0">
                <a:solidFill>
                  <a:srgbClr val="000099"/>
                </a:solidFill>
              </a:rPr>
              <a:t>Инвентарь: мяч, кубики (кегли).</a:t>
            </a:r>
          </a:p>
          <a:p>
            <a:pPr lvl="0"/>
            <a:r>
              <a:rPr lang="ru-RU" sz="2000" b="1" dirty="0" smtClean="0">
                <a:solidFill>
                  <a:srgbClr val="000099"/>
                </a:solidFill>
              </a:rPr>
              <a:t>Ставятся ворота из кубиков или кеглей. Задание: прокатить мяч в ворота, не задев их.</a:t>
            </a:r>
          </a:p>
          <a:p>
            <a:pPr lvl="0"/>
            <a:r>
              <a:rPr lang="ru-RU" sz="2000" b="1" dirty="0" smtClean="0">
                <a:solidFill>
                  <a:srgbClr val="000099"/>
                </a:solidFill>
              </a:rPr>
              <a:t>Можно усложнить игру, построив за воротами мост (из кубиков или кеглей); нужно прокатить мяч через ворота, не задев их и не сломав мост.</a:t>
            </a:r>
          </a:p>
          <a:p>
            <a:endParaRPr lang="ru-RU"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FF00"/>
                </a:solidFill>
              </a:rPr>
              <a:t>Передай мяч</a:t>
            </a:r>
            <a:r>
              <a:rPr lang="ru-RU" dirty="0" smtClean="0">
                <a:solidFill>
                  <a:srgbClr val="FFFF00"/>
                </a:solidFill>
              </a:rPr>
              <a:t/>
            </a:r>
            <a:br>
              <a:rPr lang="ru-RU" dirty="0" smtClean="0">
                <a:solidFill>
                  <a:srgbClr val="FFFF00"/>
                </a:solidFill>
              </a:rPr>
            </a:br>
            <a:endParaRPr lang="ru-RU" dirty="0">
              <a:solidFill>
                <a:srgbClr val="FFFF00"/>
              </a:solidFill>
            </a:endParaRPr>
          </a:p>
        </p:txBody>
      </p:sp>
      <p:sp>
        <p:nvSpPr>
          <p:cNvPr id="3" name="Содержимое 2"/>
          <p:cNvSpPr>
            <a:spLocks noGrp="1"/>
          </p:cNvSpPr>
          <p:nvPr>
            <p:ph idx="1"/>
          </p:nvPr>
        </p:nvSpPr>
        <p:spPr/>
        <p:txBody>
          <a:bodyPr>
            <a:normAutofit fontScale="92500"/>
          </a:bodyPr>
          <a:lstStyle/>
          <a:p>
            <a:r>
              <a:rPr lang="ru-RU" dirty="0" smtClean="0">
                <a:solidFill>
                  <a:srgbClr val="FF3300"/>
                </a:solidFill>
              </a:rPr>
              <a:t>Количество играющих: от 6 человек.</a:t>
            </a:r>
          </a:p>
          <a:p>
            <a:r>
              <a:rPr lang="ru-RU" dirty="0" smtClean="0">
                <a:solidFill>
                  <a:srgbClr val="FF3300"/>
                </a:solidFill>
              </a:rPr>
              <a:t>Инвентарь: два мяча ИЛИ других одинаковых игрушки.</a:t>
            </a:r>
          </a:p>
          <a:p>
            <a:pPr lvl="0"/>
            <a:r>
              <a:rPr lang="ru-RU" dirty="0" smtClean="0">
                <a:solidFill>
                  <a:srgbClr val="FF3300"/>
                </a:solidFill>
              </a:rPr>
              <a:t>Разделите детей на две команды и постройте в две линии так, чтобы дети стояли друг за другом.</a:t>
            </a:r>
          </a:p>
          <a:p>
            <a:pPr lvl="0"/>
            <a:r>
              <a:rPr lang="ru-RU" dirty="0" smtClean="0">
                <a:solidFill>
                  <a:srgbClr val="FF3300"/>
                </a:solidFill>
              </a:rPr>
              <a:t>Дайте детям, стоящим первыми, мячи или другие игрушки. Дети могут передавать мячи друг другу, присев на корточки. Когда мяч достигает последнего человека, он начинает передавать его вперед, но уже руками, высоко поднятыми над головой.</a:t>
            </a:r>
          </a:p>
          <a:p>
            <a:pPr lvl="0"/>
            <a:r>
              <a:rPr lang="ru-RU" dirty="0" smtClean="0">
                <a:solidFill>
                  <a:srgbClr val="FF3300"/>
                </a:solidFill>
              </a:rPr>
              <a:t>Мячи нужно передавать максимально быстро.</a:t>
            </a:r>
          </a:p>
          <a:p>
            <a:pPr lvl="0"/>
            <a:r>
              <a:rPr lang="ru-RU" dirty="0" smtClean="0">
                <a:solidFill>
                  <a:srgbClr val="FF3300"/>
                </a:solidFill>
              </a:rPr>
              <a:t>Команда, в которой мяч быстрее прошел этот путь, объявляется победительницей.</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990099"/>
                </a:solidFill>
              </a:rPr>
              <a:t>Катание мяча</a:t>
            </a:r>
            <a:r>
              <a:rPr lang="ru-RU" dirty="0" smtClean="0">
                <a:solidFill>
                  <a:srgbClr val="990099"/>
                </a:solidFill>
              </a:rPr>
              <a:t/>
            </a:r>
            <a:br>
              <a:rPr lang="ru-RU" dirty="0" smtClean="0">
                <a:solidFill>
                  <a:srgbClr val="990099"/>
                </a:solidFill>
              </a:rPr>
            </a:br>
            <a:endParaRPr lang="ru-RU" dirty="0">
              <a:solidFill>
                <a:srgbClr val="990099"/>
              </a:solidFill>
            </a:endParaRPr>
          </a:p>
        </p:txBody>
      </p:sp>
      <p:sp>
        <p:nvSpPr>
          <p:cNvPr id="3" name="Содержимое 2"/>
          <p:cNvSpPr>
            <a:spLocks noGrp="1"/>
          </p:cNvSpPr>
          <p:nvPr>
            <p:ph idx="1"/>
          </p:nvPr>
        </p:nvSpPr>
        <p:spPr/>
        <p:txBody>
          <a:bodyPr>
            <a:normAutofit fontScale="85000" lnSpcReduction="20000"/>
          </a:bodyPr>
          <a:lstStyle/>
          <a:p>
            <a:r>
              <a:rPr lang="ru-RU" dirty="0" smtClean="0">
                <a:solidFill>
                  <a:srgbClr val="FF00FF"/>
                </a:solidFill>
              </a:rPr>
              <a:t>Количество играющих: 1-6 человек.</a:t>
            </a:r>
          </a:p>
          <a:p>
            <a:pPr lvl="0"/>
            <a:r>
              <a:rPr lang="ru-RU" dirty="0" smtClean="0">
                <a:solidFill>
                  <a:srgbClr val="FF00FF"/>
                </a:solidFill>
              </a:rPr>
              <a:t>Ребенок катит три-четыре мяча взрослому (другому ребенку), который их ему сразу возвращает. По неожиданной команде «Стоп!» игра останавливается.</a:t>
            </a:r>
          </a:p>
          <a:p>
            <a:pPr lvl="0"/>
            <a:r>
              <a:rPr lang="ru-RU" dirty="0" smtClean="0">
                <a:solidFill>
                  <a:srgbClr val="FF00FF"/>
                </a:solidFill>
              </a:rPr>
              <a:t>Выигрывает тот, у кого при сигнале «Стоп!» оказалось меньше мячей.</a:t>
            </a:r>
          </a:p>
          <a:p>
            <a:pPr lvl="0"/>
            <a:r>
              <a:rPr lang="ru-RU" dirty="0" smtClean="0">
                <a:solidFill>
                  <a:srgbClr val="FF00FF"/>
                </a:solidFill>
              </a:rPr>
              <a:t>Попросите детей выполнять движения в соответствии с текстом:</a:t>
            </a:r>
            <a:br>
              <a:rPr lang="ru-RU" dirty="0" smtClean="0">
                <a:solidFill>
                  <a:srgbClr val="FF00FF"/>
                </a:solidFill>
              </a:rPr>
            </a:br>
            <a:r>
              <a:rPr lang="ru-RU" dirty="0" smtClean="0">
                <a:solidFill>
                  <a:srgbClr val="FF00FF"/>
                </a:solidFill>
              </a:rPr>
              <a:t>В правую руку свой мячик возьми,</a:t>
            </a:r>
            <a:br>
              <a:rPr lang="ru-RU" dirty="0" smtClean="0">
                <a:solidFill>
                  <a:srgbClr val="FF00FF"/>
                </a:solidFill>
              </a:rPr>
            </a:br>
            <a:r>
              <a:rPr lang="ru-RU" dirty="0" smtClean="0">
                <a:solidFill>
                  <a:srgbClr val="FF00FF"/>
                </a:solidFill>
              </a:rPr>
              <a:t>Над головою его подними</a:t>
            </a:r>
            <a:br>
              <a:rPr lang="ru-RU" dirty="0" smtClean="0">
                <a:solidFill>
                  <a:srgbClr val="FF00FF"/>
                </a:solidFill>
              </a:rPr>
            </a:br>
            <a:r>
              <a:rPr lang="ru-RU" dirty="0" smtClean="0">
                <a:solidFill>
                  <a:srgbClr val="FF00FF"/>
                </a:solidFill>
              </a:rPr>
              <a:t>И перед грудью его подержи.</a:t>
            </a:r>
            <a:br>
              <a:rPr lang="ru-RU" dirty="0" smtClean="0">
                <a:solidFill>
                  <a:srgbClr val="FF00FF"/>
                </a:solidFill>
              </a:rPr>
            </a:br>
            <a:r>
              <a:rPr lang="ru-RU" dirty="0" smtClean="0">
                <a:solidFill>
                  <a:srgbClr val="FF00FF"/>
                </a:solidFill>
              </a:rPr>
              <a:t>К левой ступне, не спеша, положи.</a:t>
            </a:r>
            <a:br>
              <a:rPr lang="ru-RU" dirty="0" smtClean="0">
                <a:solidFill>
                  <a:srgbClr val="FF00FF"/>
                </a:solidFill>
              </a:rPr>
            </a:br>
            <a:r>
              <a:rPr lang="ru-RU" dirty="0" smtClean="0">
                <a:solidFill>
                  <a:srgbClr val="FF00FF"/>
                </a:solidFill>
              </a:rPr>
              <a:t>За спину спрячь и затылка коснись.</a:t>
            </a:r>
            <a:br>
              <a:rPr lang="ru-RU" dirty="0" smtClean="0">
                <a:solidFill>
                  <a:srgbClr val="FF00FF"/>
                </a:solidFill>
              </a:rPr>
            </a:br>
            <a:r>
              <a:rPr lang="ru-RU" dirty="0" smtClean="0">
                <a:solidFill>
                  <a:srgbClr val="FF00FF"/>
                </a:solidFill>
              </a:rPr>
              <a:t>Руку смени и другим улыбнись.</a:t>
            </a:r>
            <a:br>
              <a:rPr lang="ru-RU" dirty="0" smtClean="0">
                <a:solidFill>
                  <a:srgbClr val="FF00FF"/>
                </a:solidFill>
              </a:rPr>
            </a:br>
            <a:r>
              <a:rPr lang="ru-RU" dirty="0" smtClean="0">
                <a:solidFill>
                  <a:srgbClr val="FF00FF"/>
                </a:solidFill>
              </a:rPr>
              <a:t>Правого плечика мячик коснется</a:t>
            </a:r>
            <a:br>
              <a:rPr lang="ru-RU" dirty="0" smtClean="0">
                <a:solidFill>
                  <a:srgbClr val="FF00FF"/>
                </a:solidFill>
              </a:rPr>
            </a:br>
            <a:r>
              <a:rPr lang="ru-RU" dirty="0" smtClean="0">
                <a:solidFill>
                  <a:srgbClr val="FF00FF"/>
                </a:solidFill>
              </a:rPr>
              <a:t>И ненадолго за спину вернется.</a:t>
            </a:r>
            <a:br>
              <a:rPr lang="ru-RU" dirty="0" smtClean="0">
                <a:solidFill>
                  <a:srgbClr val="FF00FF"/>
                </a:solidFill>
              </a:rPr>
            </a:br>
            <a:r>
              <a:rPr lang="ru-RU" dirty="0" smtClean="0">
                <a:solidFill>
                  <a:srgbClr val="FF00FF"/>
                </a:solidFill>
              </a:rPr>
              <a:t>К правой ступне, и к левой ступне,</a:t>
            </a:r>
            <a:br>
              <a:rPr lang="ru-RU" dirty="0" smtClean="0">
                <a:solidFill>
                  <a:srgbClr val="FF00FF"/>
                </a:solidFill>
              </a:rPr>
            </a:br>
            <a:r>
              <a:rPr lang="ru-RU" dirty="0" smtClean="0">
                <a:solidFill>
                  <a:srgbClr val="FF00FF"/>
                </a:solidFill>
              </a:rPr>
              <a:t>И на живот — не запутаться б мне.</a:t>
            </a:r>
          </a:p>
          <a:p>
            <a:endParaRPr lang="ru-RU" dirty="0">
              <a:solidFill>
                <a:srgbClr val="FF00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9900"/>
                </a:solidFill>
              </a:rPr>
              <a:t>Городки</a:t>
            </a:r>
            <a:r>
              <a:rPr lang="ru-RU" dirty="0" smtClean="0">
                <a:solidFill>
                  <a:srgbClr val="FF9900"/>
                </a:solidFill>
              </a:rPr>
              <a:t/>
            </a:r>
            <a:br>
              <a:rPr lang="ru-RU" dirty="0" smtClean="0">
                <a:solidFill>
                  <a:srgbClr val="FF9900"/>
                </a:solidFill>
              </a:rPr>
            </a:br>
            <a:endParaRPr lang="ru-RU" dirty="0">
              <a:solidFill>
                <a:srgbClr val="FF9900"/>
              </a:solidFill>
            </a:endParaRPr>
          </a:p>
        </p:txBody>
      </p:sp>
      <p:sp>
        <p:nvSpPr>
          <p:cNvPr id="3" name="Содержимое 2"/>
          <p:cNvSpPr>
            <a:spLocks noGrp="1"/>
          </p:cNvSpPr>
          <p:nvPr>
            <p:ph idx="1"/>
          </p:nvPr>
        </p:nvSpPr>
        <p:spPr/>
        <p:txBody>
          <a:bodyPr/>
          <a:lstStyle/>
          <a:p>
            <a:r>
              <a:rPr lang="ru-RU" dirty="0" smtClean="0">
                <a:solidFill>
                  <a:srgbClr val="FF3300"/>
                </a:solidFill>
              </a:rPr>
              <a:t>Количество играющих: 1 - 6 человек.</a:t>
            </a:r>
          </a:p>
          <a:p>
            <a:r>
              <a:rPr lang="ru-RU" dirty="0" smtClean="0">
                <a:solidFill>
                  <a:srgbClr val="FF3300"/>
                </a:solidFill>
              </a:rPr>
              <a:t>Инвентарь: мячи, кегли.</a:t>
            </a:r>
          </a:p>
          <a:p>
            <a:pPr lvl="0"/>
            <a:r>
              <a:rPr lang="ru-RU" dirty="0" smtClean="0">
                <a:solidFill>
                  <a:srgbClr val="FF3300"/>
                </a:solidFill>
              </a:rPr>
              <a:t>Дети стоят либо сидят на скамейке или стульях, поставленных в один ряд. Впереди на расстоянии 1,5-2 м от них установлены «городки» (кегли, кубики и т. д.).</a:t>
            </a:r>
          </a:p>
          <a:p>
            <a:pPr lvl="0"/>
            <a:r>
              <a:rPr lang="ru-RU" dirty="0" smtClean="0">
                <a:solidFill>
                  <a:srgbClr val="FF3300"/>
                </a:solidFill>
              </a:rPr>
              <a:t>Играющие поочередно, прокатив маленький мяч по полу, стараются сбить цель — попасть в «городок».</a:t>
            </a:r>
          </a:p>
          <a:p>
            <a:pPr lvl="0"/>
            <a:r>
              <a:rPr lang="ru-RU" dirty="0" smtClean="0">
                <a:solidFill>
                  <a:srgbClr val="FF3300"/>
                </a:solidFill>
              </a:rPr>
              <a:t>После удачного попадания в цель «городок» переставляют на шаг дальше, игра продолжается.</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FF"/>
                </a:solidFill>
              </a:rPr>
              <a:t>Съедобное - несъедобное</a:t>
            </a:r>
            <a:r>
              <a:rPr lang="ru-RU" dirty="0" smtClean="0">
                <a:solidFill>
                  <a:srgbClr val="FF00FF"/>
                </a:solidFill>
              </a:rPr>
              <a:t/>
            </a:r>
            <a:br>
              <a:rPr lang="ru-RU" dirty="0" smtClean="0">
                <a:solidFill>
                  <a:srgbClr val="FF00FF"/>
                </a:solidFill>
              </a:rPr>
            </a:br>
            <a:endParaRPr lang="ru-RU" dirty="0">
              <a:solidFill>
                <a:srgbClr val="FF00FF"/>
              </a:solidFill>
            </a:endParaRPr>
          </a:p>
        </p:txBody>
      </p:sp>
      <p:sp>
        <p:nvSpPr>
          <p:cNvPr id="3" name="Содержимое 2"/>
          <p:cNvSpPr>
            <a:spLocks noGrp="1"/>
          </p:cNvSpPr>
          <p:nvPr>
            <p:ph idx="1"/>
          </p:nvPr>
        </p:nvSpPr>
        <p:spPr/>
        <p:txBody>
          <a:bodyPr/>
          <a:lstStyle/>
          <a:p>
            <a:r>
              <a:rPr lang="ru-RU" dirty="0" smtClean="0">
                <a:solidFill>
                  <a:srgbClr val="FF0000"/>
                </a:solidFill>
              </a:rPr>
              <a:t>Количество игроков от 4 человек</a:t>
            </a:r>
          </a:p>
          <a:p>
            <a:pPr lvl="0"/>
            <a:r>
              <a:rPr lang="ru-RU" dirty="0" smtClean="0">
                <a:solidFill>
                  <a:srgbClr val="FF0000"/>
                </a:solidFill>
              </a:rPr>
              <a:t>Ведущий кидает по очереди мяч всем игрокам. При этом называет предмет. Если он съедобный, то игрок должен поймать мяч, если нет — не ловить его. Если он «съел» несъедобное, или «не съел» съедобное, то игрок остается стоять на месте. Если сделал все по правилам, то переходит в следующий «класс», то есть делает шаг к ведущему. И так до тех пор, пока кто-то не займет место ведущего.</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FFFF"/>
                </a:solidFill>
              </a:rPr>
              <a:t>Догони поезд</a:t>
            </a:r>
            <a:r>
              <a:rPr lang="ru-RU" dirty="0" smtClean="0">
                <a:solidFill>
                  <a:srgbClr val="00FFFF"/>
                </a:solidFill>
              </a:rPr>
              <a:t/>
            </a:r>
            <a:br>
              <a:rPr lang="ru-RU" dirty="0" smtClean="0">
                <a:solidFill>
                  <a:srgbClr val="00FFFF"/>
                </a:solidFill>
              </a:rPr>
            </a:br>
            <a:endParaRPr lang="ru-RU" dirty="0">
              <a:solidFill>
                <a:srgbClr val="00FFFF"/>
              </a:solidFill>
            </a:endParaRPr>
          </a:p>
        </p:txBody>
      </p:sp>
      <p:sp>
        <p:nvSpPr>
          <p:cNvPr id="3" name="Содержимое 2"/>
          <p:cNvSpPr>
            <a:spLocks noGrp="1"/>
          </p:cNvSpPr>
          <p:nvPr>
            <p:ph idx="1"/>
          </p:nvPr>
        </p:nvSpPr>
        <p:spPr/>
        <p:txBody>
          <a:bodyPr/>
          <a:lstStyle/>
          <a:p>
            <a:r>
              <a:rPr lang="ru-RU" dirty="0" smtClean="0">
                <a:solidFill>
                  <a:srgbClr val="009900"/>
                </a:solidFill>
              </a:rPr>
              <a:t>Количество игроков от 2 человек.</a:t>
            </a:r>
          </a:p>
          <a:p>
            <a:pPr lvl="0"/>
            <a:r>
              <a:rPr lang="ru-RU" dirty="0" smtClean="0">
                <a:solidFill>
                  <a:srgbClr val="009900"/>
                </a:solidFill>
              </a:rPr>
              <a:t>Дети складывают руки «замком» и отбивают мяч, произнося на каждый удар слова:</a:t>
            </a:r>
            <a:br>
              <a:rPr lang="ru-RU" dirty="0" smtClean="0">
                <a:solidFill>
                  <a:srgbClr val="009900"/>
                </a:solidFill>
              </a:rPr>
            </a:br>
            <a:r>
              <a:rPr lang="ru-RU" dirty="0" smtClean="0">
                <a:solidFill>
                  <a:srgbClr val="009900"/>
                </a:solidFill>
              </a:rPr>
              <a:t>Рельсы-рельсы, шпалы-шпалы,</a:t>
            </a:r>
            <a:br>
              <a:rPr lang="ru-RU" dirty="0" smtClean="0">
                <a:solidFill>
                  <a:srgbClr val="009900"/>
                </a:solidFill>
              </a:rPr>
            </a:br>
            <a:r>
              <a:rPr lang="ru-RU" dirty="0" smtClean="0">
                <a:solidFill>
                  <a:srgbClr val="009900"/>
                </a:solidFill>
              </a:rPr>
              <a:t>Ехал поезд из Варшавы,</a:t>
            </a:r>
            <a:br>
              <a:rPr lang="ru-RU" dirty="0" smtClean="0">
                <a:solidFill>
                  <a:srgbClr val="009900"/>
                </a:solidFill>
              </a:rPr>
            </a:br>
            <a:r>
              <a:rPr lang="ru-RU" dirty="0" smtClean="0">
                <a:solidFill>
                  <a:srgbClr val="009900"/>
                </a:solidFill>
              </a:rPr>
              <a:t>А из заднего вагона</a:t>
            </a:r>
            <a:br>
              <a:rPr lang="ru-RU" dirty="0" smtClean="0">
                <a:solidFill>
                  <a:srgbClr val="009900"/>
                </a:solidFill>
              </a:rPr>
            </a:br>
            <a:r>
              <a:rPr lang="ru-RU" dirty="0" smtClean="0">
                <a:solidFill>
                  <a:srgbClr val="009900"/>
                </a:solidFill>
              </a:rPr>
              <a:t>Вдруг посыпался горох!</a:t>
            </a:r>
          </a:p>
          <a:p>
            <a:pPr lvl="0"/>
            <a:r>
              <a:rPr lang="ru-RU" dirty="0" smtClean="0">
                <a:solidFill>
                  <a:srgbClr val="009900"/>
                </a:solidFill>
              </a:rPr>
              <a:t>Если ребенку не удается отбить мяч на какое-то слово, то он должен быстро назвать любое слово на первую букву того слова, на котором мяч упал.</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Десятки</a:t>
            </a: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3" name="Содержимое 2"/>
          <p:cNvSpPr>
            <a:spLocks noGrp="1"/>
          </p:cNvSpPr>
          <p:nvPr>
            <p:ph idx="1"/>
          </p:nvPr>
        </p:nvSpPr>
        <p:spPr/>
        <p:txBody>
          <a:bodyPr>
            <a:normAutofit fontScale="85000" lnSpcReduction="10000"/>
          </a:bodyPr>
          <a:lstStyle/>
          <a:p>
            <a:r>
              <a:rPr lang="ru-RU" dirty="0" smtClean="0">
                <a:solidFill>
                  <a:schemeClr val="accent3"/>
                </a:solidFill>
              </a:rPr>
              <a:t>Количество игроков от 4 человек.</a:t>
            </a:r>
          </a:p>
          <a:p>
            <a:pPr lvl="0"/>
            <a:r>
              <a:rPr lang="ru-RU" dirty="0" smtClean="0">
                <a:solidFill>
                  <a:schemeClr val="accent3"/>
                </a:solidFill>
              </a:rPr>
              <a:t>Играющие перебрасываются мячом. Выполняют «</a:t>
            </a:r>
            <a:r>
              <a:rPr lang="ru-RU" dirty="0" err="1" smtClean="0">
                <a:solidFill>
                  <a:schemeClr val="accent3"/>
                </a:solidFill>
              </a:rPr>
              <a:t>десяты</a:t>
            </a:r>
            <a:r>
              <a:rPr lang="ru-RU" dirty="0" smtClean="0">
                <a:solidFill>
                  <a:schemeClr val="accent3"/>
                </a:solidFill>
              </a:rPr>
              <a:t>», «</a:t>
            </a:r>
            <a:r>
              <a:rPr lang="ru-RU" dirty="0" err="1" smtClean="0">
                <a:solidFill>
                  <a:schemeClr val="accent3"/>
                </a:solidFill>
              </a:rPr>
              <a:t>девяты</a:t>
            </a:r>
            <a:r>
              <a:rPr lang="ru-RU" dirty="0" smtClean="0">
                <a:solidFill>
                  <a:schemeClr val="accent3"/>
                </a:solidFill>
              </a:rPr>
              <a:t>», «</a:t>
            </a:r>
            <a:r>
              <a:rPr lang="ru-RU" dirty="0" err="1" smtClean="0">
                <a:solidFill>
                  <a:schemeClr val="accent3"/>
                </a:solidFill>
              </a:rPr>
              <a:t>восьмеры</a:t>
            </a:r>
            <a:r>
              <a:rPr lang="ru-RU" dirty="0" smtClean="0">
                <a:solidFill>
                  <a:schemeClr val="accent3"/>
                </a:solidFill>
              </a:rPr>
              <a:t>» и т. д.</a:t>
            </a:r>
            <a:br>
              <a:rPr lang="ru-RU" dirty="0" smtClean="0">
                <a:solidFill>
                  <a:schemeClr val="accent3"/>
                </a:solidFill>
              </a:rPr>
            </a:br>
            <a:r>
              <a:rPr lang="ru-RU" dirty="0" smtClean="0">
                <a:solidFill>
                  <a:schemeClr val="accent3"/>
                </a:solidFill>
              </a:rPr>
              <a:t>• «</a:t>
            </a:r>
            <a:r>
              <a:rPr lang="ru-RU" dirty="0" err="1" smtClean="0">
                <a:solidFill>
                  <a:schemeClr val="accent3"/>
                </a:solidFill>
              </a:rPr>
              <a:t>Десяты</a:t>
            </a:r>
            <a:r>
              <a:rPr lang="ru-RU" dirty="0" smtClean="0">
                <a:solidFill>
                  <a:schemeClr val="accent3"/>
                </a:solidFill>
              </a:rPr>
              <a:t>» — десять раз бросают мяч друг другу и ловят его двумя руками;</a:t>
            </a:r>
            <a:br>
              <a:rPr lang="ru-RU" dirty="0" smtClean="0">
                <a:solidFill>
                  <a:schemeClr val="accent3"/>
                </a:solidFill>
              </a:rPr>
            </a:br>
            <a:r>
              <a:rPr lang="ru-RU" dirty="0" smtClean="0">
                <a:solidFill>
                  <a:schemeClr val="accent3"/>
                </a:solidFill>
              </a:rPr>
              <a:t>• «</a:t>
            </a:r>
            <a:r>
              <a:rPr lang="ru-RU" dirty="0" err="1" smtClean="0">
                <a:solidFill>
                  <a:schemeClr val="accent3"/>
                </a:solidFill>
              </a:rPr>
              <a:t>девяты</a:t>
            </a:r>
            <a:r>
              <a:rPr lang="ru-RU" dirty="0" smtClean="0">
                <a:solidFill>
                  <a:schemeClr val="accent3"/>
                </a:solidFill>
              </a:rPr>
              <a:t>» — одной рукой ловят, бросают соответственно 9 раз;</a:t>
            </a:r>
            <a:br>
              <a:rPr lang="ru-RU" dirty="0" smtClean="0">
                <a:solidFill>
                  <a:schemeClr val="accent3"/>
                </a:solidFill>
              </a:rPr>
            </a:br>
            <a:r>
              <a:rPr lang="ru-RU" dirty="0" smtClean="0">
                <a:solidFill>
                  <a:schemeClr val="accent3"/>
                </a:solidFill>
              </a:rPr>
              <a:t>• «</a:t>
            </a:r>
            <a:r>
              <a:rPr lang="ru-RU" dirty="0" err="1" smtClean="0">
                <a:solidFill>
                  <a:schemeClr val="accent3"/>
                </a:solidFill>
              </a:rPr>
              <a:t>восьмры</a:t>
            </a:r>
            <a:r>
              <a:rPr lang="ru-RU" dirty="0" smtClean="0">
                <a:solidFill>
                  <a:schemeClr val="accent3"/>
                </a:solidFill>
              </a:rPr>
              <a:t>» — другой рукой ловят мяч. Мяч бросают 8 раз;</a:t>
            </a:r>
            <a:br>
              <a:rPr lang="ru-RU" dirty="0" smtClean="0">
                <a:solidFill>
                  <a:schemeClr val="accent3"/>
                </a:solidFill>
              </a:rPr>
            </a:br>
            <a:r>
              <a:rPr lang="ru-RU" dirty="0" smtClean="0">
                <a:solidFill>
                  <a:schemeClr val="accent3"/>
                </a:solidFill>
              </a:rPr>
              <a:t>• «</a:t>
            </a:r>
            <a:r>
              <a:rPr lang="ru-RU" dirty="0" err="1" smtClean="0">
                <a:solidFill>
                  <a:schemeClr val="accent3"/>
                </a:solidFill>
              </a:rPr>
              <a:t>семры</a:t>
            </a:r>
            <a:r>
              <a:rPr lang="ru-RU" dirty="0" smtClean="0">
                <a:solidFill>
                  <a:schemeClr val="accent3"/>
                </a:solidFill>
              </a:rPr>
              <a:t>» — бросают мяч 7 раз, хлопают руками 1 раз и ловят мяч двумя руками;</a:t>
            </a:r>
            <a:br>
              <a:rPr lang="ru-RU" dirty="0" smtClean="0">
                <a:solidFill>
                  <a:schemeClr val="accent3"/>
                </a:solidFill>
              </a:rPr>
            </a:br>
            <a:r>
              <a:rPr lang="ru-RU" dirty="0" smtClean="0">
                <a:solidFill>
                  <a:schemeClr val="accent3"/>
                </a:solidFill>
              </a:rPr>
              <a:t>• «</a:t>
            </a:r>
            <a:r>
              <a:rPr lang="ru-RU" dirty="0" err="1" smtClean="0">
                <a:solidFill>
                  <a:schemeClr val="accent3"/>
                </a:solidFill>
              </a:rPr>
              <a:t>шестры</a:t>
            </a:r>
            <a:r>
              <a:rPr lang="ru-RU" dirty="0" smtClean="0">
                <a:solidFill>
                  <a:schemeClr val="accent3"/>
                </a:solidFill>
              </a:rPr>
              <a:t>» — хлопают 2 раза;</a:t>
            </a:r>
            <a:br>
              <a:rPr lang="ru-RU" dirty="0" smtClean="0">
                <a:solidFill>
                  <a:schemeClr val="accent3"/>
                </a:solidFill>
              </a:rPr>
            </a:br>
            <a:r>
              <a:rPr lang="ru-RU" dirty="0" smtClean="0">
                <a:solidFill>
                  <a:schemeClr val="accent3"/>
                </a:solidFill>
              </a:rPr>
              <a:t>• «</a:t>
            </a:r>
            <a:r>
              <a:rPr lang="ru-RU" dirty="0" err="1" smtClean="0">
                <a:solidFill>
                  <a:schemeClr val="accent3"/>
                </a:solidFill>
              </a:rPr>
              <a:t>пятры</a:t>
            </a:r>
            <a:r>
              <a:rPr lang="ru-RU" dirty="0" smtClean="0">
                <a:solidFill>
                  <a:schemeClr val="accent3"/>
                </a:solidFill>
              </a:rPr>
              <a:t>» — бросают через ногу;</a:t>
            </a:r>
            <a:br>
              <a:rPr lang="ru-RU" dirty="0" smtClean="0">
                <a:solidFill>
                  <a:schemeClr val="accent3"/>
                </a:solidFill>
              </a:rPr>
            </a:br>
            <a:r>
              <a:rPr lang="ru-RU" dirty="0" smtClean="0">
                <a:solidFill>
                  <a:schemeClr val="accent3"/>
                </a:solidFill>
              </a:rPr>
              <a:t>• «</a:t>
            </a:r>
            <a:r>
              <a:rPr lang="ru-RU" dirty="0" err="1" smtClean="0">
                <a:solidFill>
                  <a:schemeClr val="accent3"/>
                </a:solidFill>
              </a:rPr>
              <a:t>четвры</a:t>
            </a:r>
            <a:r>
              <a:rPr lang="ru-RU" dirty="0" smtClean="0">
                <a:solidFill>
                  <a:schemeClr val="accent3"/>
                </a:solidFill>
              </a:rPr>
              <a:t>» — через другую ногу;</a:t>
            </a:r>
            <a:br>
              <a:rPr lang="ru-RU" dirty="0" smtClean="0">
                <a:solidFill>
                  <a:schemeClr val="accent3"/>
                </a:solidFill>
              </a:rPr>
            </a:br>
            <a:r>
              <a:rPr lang="ru-RU" dirty="0" smtClean="0">
                <a:solidFill>
                  <a:schemeClr val="accent3"/>
                </a:solidFill>
              </a:rPr>
              <a:t>• «трешки» — через ногу с хлопком;</a:t>
            </a:r>
            <a:br>
              <a:rPr lang="ru-RU" dirty="0" smtClean="0">
                <a:solidFill>
                  <a:schemeClr val="accent3"/>
                </a:solidFill>
              </a:rPr>
            </a:br>
            <a:r>
              <a:rPr lang="ru-RU" dirty="0" smtClean="0">
                <a:solidFill>
                  <a:schemeClr val="accent3"/>
                </a:solidFill>
              </a:rPr>
              <a:t>• «</a:t>
            </a:r>
            <a:r>
              <a:rPr lang="ru-RU" dirty="0" err="1" smtClean="0">
                <a:solidFill>
                  <a:schemeClr val="accent3"/>
                </a:solidFill>
              </a:rPr>
              <a:t>двушки</a:t>
            </a:r>
            <a:r>
              <a:rPr lang="ru-RU" dirty="0" smtClean="0">
                <a:solidFill>
                  <a:schemeClr val="accent3"/>
                </a:solidFill>
              </a:rPr>
              <a:t>» — через ногу с двумя хлопками;</a:t>
            </a:r>
            <a:br>
              <a:rPr lang="ru-RU" dirty="0" smtClean="0">
                <a:solidFill>
                  <a:schemeClr val="accent3"/>
                </a:solidFill>
              </a:rPr>
            </a:br>
            <a:r>
              <a:rPr lang="ru-RU" dirty="0" smtClean="0">
                <a:solidFill>
                  <a:schemeClr val="accent3"/>
                </a:solidFill>
              </a:rPr>
              <a:t>• «</a:t>
            </a:r>
            <a:r>
              <a:rPr lang="ru-RU" dirty="0" err="1" smtClean="0">
                <a:solidFill>
                  <a:schemeClr val="accent3"/>
                </a:solidFill>
              </a:rPr>
              <a:t>однашки</a:t>
            </a:r>
            <a:r>
              <a:rPr lang="ru-RU" dirty="0" smtClean="0">
                <a:solidFill>
                  <a:schemeClr val="accent3"/>
                </a:solidFill>
              </a:rPr>
              <a:t>» — поворачиваются спиной и ловят мяч.</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686800" cy="2996952"/>
          </a:xfrm>
        </p:spPr>
        <p:txBody>
          <a:bodyPr/>
          <a:lstStyle/>
          <a:p>
            <a:r>
              <a:rPr lang="ru-RU" sz="4000" dirty="0" smtClean="0">
                <a:hlinkClick r:id="rId2"/>
              </a:rPr>
              <a:t/>
            </a:r>
            <a:br>
              <a:rPr lang="ru-RU" sz="4000" dirty="0" smtClean="0">
                <a:hlinkClick r:id="rId2"/>
              </a:rPr>
            </a:br>
            <a:r>
              <a:rPr lang="ru-RU" sz="4000" dirty="0" smtClean="0">
                <a:hlinkClick r:id="rId2"/>
              </a:rPr>
              <a:t/>
            </a:r>
            <a:br>
              <a:rPr lang="ru-RU" sz="4000" dirty="0" smtClean="0">
                <a:hlinkClick r:id="rId2"/>
              </a:rPr>
            </a:br>
            <a:r>
              <a:rPr lang="ru-RU" sz="4000" dirty="0" smtClean="0">
                <a:hlinkClick r:id="rId2"/>
              </a:rPr>
              <a:t/>
            </a:r>
            <a:br>
              <a:rPr lang="ru-RU" sz="4000" dirty="0" smtClean="0">
                <a:hlinkClick r:id="rId2"/>
              </a:rPr>
            </a:br>
            <a:r>
              <a:rPr lang="ru-RU" sz="4000" dirty="0" smtClean="0">
                <a:hlinkClick r:id="rId2"/>
              </a:rPr>
              <a:t/>
            </a:r>
            <a:br>
              <a:rPr lang="ru-RU" sz="4000" dirty="0" smtClean="0">
                <a:hlinkClick r:id="rId2"/>
              </a:rPr>
            </a:br>
            <a:r>
              <a:rPr lang="ru-RU" sz="4000" dirty="0" smtClean="0">
                <a:hlinkClick r:id="rId2"/>
              </a:rPr>
              <a:t/>
            </a:r>
            <a:br>
              <a:rPr lang="ru-RU" sz="4000" dirty="0" smtClean="0">
                <a:hlinkClick r:id="rId2"/>
              </a:rPr>
            </a:br>
            <a:r>
              <a:rPr lang="ru-RU" sz="4000" dirty="0" smtClean="0">
                <a:hlinkClick r:id="rId2"/>
              </a:rPr>
              <a:t/>
            </a:r>
            <a:br>
              <a:rPr lang="ru-RU" sz="4000" dirty="0" smtClean="0">
                <a:hlinkClick r:id="rId2"/>
              </a:rPr>
            </a:br>
            <a:r>
              <a:rPr lang="ru-RU" sz="4000" dirty="0" smtClean="0">
                <a:hlinkClick r:id="rId2"/>
              </a:rPr>
              <a:t>Игры </a:t>
            </a:r>
            <a:r>
              <a:rPr lang="ru-RU" sz="4000" dirty="0" smtClean="0">
                <a:hlinkClick r:id="rId2"/>
              </a:rPr>
              <a:t>с мячом - своеобразная комплексная </a:t>
            </a:r>
            <a:r>
              <a:rPr lang="ru-RU" sz="4000" dirty="0" smtClean="0">
                <a:hlinkClick r:id="rId2"/>
              </a:rPr>
              <a:t>гимнастика</a:t>
            </a:r>
            <a:r>
              <a:rPr lang="ru-RU" sz="4000" dirty="0" smtClean="0"/>
              <a:t/>
            </a:r>
            <a:br>
              <a:rPr lang="ru-RU" sz="4000" dirty="0" smtClean="0"/>
            </a:br>
            <a:r>
              <a:rPr lang="ru-RU" sz="4000" dirty="0" smtClean="0"/>
              <a:t/>
            </a:r>
            <a:br>
              <a:rPr lang="ru-RU" sz="4000" dirty="0" smtClean="0"/>
            </a:br>
            <a:endParaRPr lang="ru-RU" sz="4000" dirty="0"/>
          </a:p>
        </p:txBody>
      </p:sp>
      <p:pic>
        <p:nvPicPr>
          <p:cNvPr id="1026" name="Picture 2" descr="C:\Program Files\Microsoft Office\MEDIA\CAGCAT10\j0299763.wmf"/>
          <p:cNvPicPr>
            <a:picLocks noGrp="1" noChangeAspect="1" noChangeArrowheads="1"/>
          </p:cNvPicPr>
          <p:nvPr>
            <p:ph idx="1"/>
          </p:nvPr>
        </p:nvPicPr>
        <p:blipFill>
          <a:blip r:embed="rId3" cstate="print"/>
          <a:srcRect/>
          <a:stretch>
            <a:fillRect/>
          </a:stretch>
        </p:blipFill>
        <p:spPr bwMode="auto">
          <a:xfrm>
            <a:off x="3658057" y="3111086"/>
            <a:ext cx="1827886" cy="154204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FF"/>
                </a:solidFill>
              </a:rPr>
              <a:t>Немая лапта</a:t>
            </a:r>
            <a:r>
              <a:rPr lang="ru-RU" dirty="0" smtClean="0">
                <a:solidFill>
                  <a:srgbClr val="FF00FF"/>
                </a:solidFill>
              </a:rPr>
              <a:t/>
            </a:r>
            <a:br>
              <a:rPr lang="ru-RU" dirty="0" smtClean="0">
                <a:solidFill>
                  <a:srgbClr val="FF00FF"/>
                </a:solidFill>
              </a:rPr>
            </a:br>
            <a:endParaRPr lang="ru-RU" dirty="0">
              <a:solidFill>
                <a:srgbClr val="FF00FF"/>
              </a:solidFill>
            </a:endParaRPr>
          </a:p>
        </p:txBody>
      </p:sp>
      <p:sp>
        <p:nvSpPr>
          <p:cNvPr id="3" name="Содержимое 2"/>
          <p:cNvSpPr>
            <a:spLocks noGrp="1"/>
          </p:cNvSpPr>
          <p:nvPr>
            <p:ph idx="1"/>
          </p:nvPr>
        </p:nvSpPr>
        <p:spPr/>
        <p:txBody>
          <a:bodyPr>
            <a:normAutofit fontScale="55000" lnSpcReduction="20000"/>
          </a:bodyPr>
          <a:lstStyle/>
          <a:p>
            <a:r>
              <a:rPr lang="ru-RU" sz="3200" dirty="0" smtClean="0">
                <a:solidFill>
                  <a:srgbClr val="FF00FF"/>
                </a:solidFill>
              </a:rPr>
              <a:t>Количество игроков: 6—16 человек.</a:t>
            </a:r>
          </a:p>
          <a:p>
            <a:pPr lvl="0"/>
            <a:r>
              <a:rPr lang="ru-RU" sz="3200" dirty="0" smtClean="0">
                <a:solidFill>
                  <a:srgbClr val="FF00FF"/>
                </a:solidFill>
              </a:rPr>
              <a:t>На земле чертится круг диаметром 10-12 м — «дом». Затем выбираются два </a:t>
            </a:r>
            <a:r>
              <a:rPr lang="ru-RU" sz="3200" dirty="0" err="1" smtClean="0">
                <a:solidFill>
                  <a:srgbClr val="FF00FF"/>
                </a:solidFill>
              </a:rPr>
              <a:t>водака</a:t>
            </a:r>
            <a:r>
              <a:rPr lang="ru-RU" sz="3200" dirty="0" smtClean="0">
                <a:solidFill>
                  <a:srgbClr val="FF00FF"/>
                </a:solidFill>
              </a:rPr>
              <a:t>, которые с помощью жребия составляют себе команды с равным числом игроков. Одна команда размещается в «доме», то есть внутри круга, а другая в «поле» — за чертой круга.</a:t>
            </a:r>
          </a:p>
          <a:p>
            <a:pPr lvl="0"/>
            <a:r>
              <a:rPr lang="ru-RU" sz="3200" dirty="0" smtClean="0">
                <a:solidFill>
                  <a:srgbClr val="FF00FF"/>
                </a:solidFill>
              </a:rPr>
              <a:t>Мяч находится у одного из игроков за кругом. В начале игры внешние игроки подходят к кругу со спрятанными за спиной руками, принимают угрожающие позы, кричат: «Жигало, </a:t>
            </a:r>
            <a:r>
              <a:rPr lang="ru-RU" sz="3200" dirty="0" err="1" smtClean="0">
                <a:solidFill>
                  <a:srgbClr val="FF00FF"/>
                </a:solidFill>
              </a:rPr>
              <a:t>жигало</a:t>
            </a:r>
            <a:r>
              <a:rPr lang="ru-RU" sz="3200" dirty="0" smtClean="0">
                <a:solidFill>
                  <a:srgbClr val="FF00FF"/>
                </a:solidFill>
              </a:rPr>
              <a:t>!» — при этом каждый игрок дает понять, что мяч находится у него и что он готов бросить мяч в одного из игроков внутри круга.</a:t>
            </a:r>
          </a:p>
          <a:p>
            <a:pPr lvl="0"/>
            <a:r>
              <a:rPr lang="ru-RU" sz="3200" dirty="0" smtClean="0">
                <a:solidFill>
                  <a:srgbClr val="FF00FF"/>
                </a:solidFill>
              </a:rPr>
              <a:t>Игроки в «доме» бегают по кругу, зорко наблюдая за игроками противоположной партии, принимая позы, позволяющие избежать удара. Наконец игрок бросает мяч в одного из ребят в «доме».</a:t>
            </a:r>
          </a:p>
          <a:p>
            <a:pPr lvl="0"/>
            <a:r>
              <a:rPr lang="ru-RU" sz="3200" dirty="0" smtClean="0">
                <a:solidFill>
                  <a:srgbClr val="FF00FF"/>
                </a:solidFill>
              </a:rPr>
              <a:t>Тот, в кого попал мяч, выходит из игры. Если промахнулся бросающий, то из игры выходит он.</a:t>
            </a:r>
          </a:p>
          <a:p>
            <a:r>
              <a:rPr lang="ru-RU" dirty="0" smtClean="0">
                <a:solidFill>
                  <a:srgbClr val="FF00FF"/>
                </a:solidFill>
              </a:rPr>
              <a:t> </a:t>
            </a:r>
          </a:p>
          <a:p>
            <a:endParaRPr lang="ru-RU" dirty="0">
              <a:solidFill>
                <a:srgbClr val="FF00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105C24"/>
                </a:solidFill>
              </a:rPr>
              <a:t>Зайчик</a:t>
            </a:r>
            <a:r>
              <a:rPr lang="ru-RU" dirty="0" smtClean="0">
                <a:solidFill>
                  <a:srgbClr val="105C24"/>
                </a:solidFill>
              </a:rPr>
              <a:t/>
            </a:r>
            <a:br>
              <a:rPr lang="ru-RU" dirty="0" smtClean="0">
                <a:solidFill>
                  <a:srgbClr val="105C24"/>
                </a:solidFill>
              </a:rPr>
            </a:br>
            <a:endParaRPr lang="ru-RU" dirty="0">
              <a:solidFill>
                <a:srgbClr val="105C24"/>
              </a:solidFill>
            </a:endParaRPr>
          </a:p>
        </p:txBody>
      </p:sp>
      <p:sp>
        <p:nvSpPr>
          <p:cNvPr id="3" name="Содержимое 2"/>
          <p:cNvSpPr>
            <a:spLocks noGrp="1"/>
          </p:cNvSpPr>
          <p:nvPr>
            <p:ph idx="1"/>
          </p:nvPr>
        </p:nvSpPr>
        <p:spPr/>
        <p:txBody>
          <a:bodyPr>
            <a:normAutofit fontScale="92500"/>
          </a:bodyPr>
          <a:lstStyle/>
          <a:p>
            <a:r>
              <a:rPr lang="ru-RU" b="1" dirty="0" smtClean="0">
                <a:solidFill>
                  <a:srgbClr val="009900"/>
                </a:solidFill>
              </a:rPr>
              <a:t>Количество игроков: 6—10 человек.</a:t>
            </a:r>
            <a:endParaRPr lang="ru-RU" dirty="0" smtClean="0">
              <a:solidFill>
                <a:srgbClr val="009900"/>
              </a:solidFill>
            </a:endParaRPr>
          </a:p>
          <a:p>
            <a:pPr lvl="0"/>
            <a:r>
              <a:rPr lang="ru-RU" b="1" dirty="0" smtClean="0">
                <a:solidFill>
                  <a:srgbClr val="009900"/>
                </a:solidFill>
              </a:rPr>
              <a:t>Эта игра довольно широко была распространена в России. В «Зайчика» мальчики любили играть больше, чем девочки.</a:t>
            </a:r>
            <a:endParaRPr lang="ru-RU" dirty="0" smtClean="0">
              <a:solidFill>
                <a:srgbClr val="009900"/>
              </a:solidFill>
            </a:endParaRPr>
          </a:p>
          <a:p>
            <a:pPr lvl="0"/>
            <a:r>
              <a:rPr lang="ru-RU" b="1" dirty="0" smtClean="0">
                <a:solidFill>
                  <a:srgbClr val="009900"/>
                </a:solidFill>
              </a:rPr>
              <a:t>Один из детей становится по жребию «зайчиком» и встает в центр широкого круга, образованного другими ребятами.</a:t>
            </a:r>
            <a:endParaRPr lang="ru-RU" dirty="0" smtClean="0">
              <a:solidFill>
                <a:srgbClr val="009900"/>
              </a:solidFill>
            </a:endParaRPr>
          </a:p>
          <a:p>
            <a:pPr lvl="0"/>
            <a:r>
              <a:rPr lang="ru-RU" b="1" dirty="0" smtClean="0">
                <a:solidFill>
                  <a:srgbClr val="009900"/>
                </a:solidFill>
              </a:rPr>
              <a:t>Ребята перебрасываются мячом, стараясь попасть в «зайчика», а «зайчик» должен увернуться от удара.</a:t>
            </a:r>
            <a:endParaRPr lang="ru-RU" dirty="0" smtClean="0">
              <a:solidFill>
                <a:srgbClr val="009900"/>
              </a:solidFill>
            </a:endParaRPr>
          </a:p>
          <a:p>
            <a:r>
              <a:rPr lang="ru-RU" b="1" dirty="0" smtClean="0">
                <a:solidFill>
                  <a:srgbClr val="009900"/>
                </a:solidFill>
              </a:rPr>
              <a:t>Если игрок метит в «зайчика», но не попадает три раза, то он превращается в «зайчика», а бывший «зайчик» становится в круг</a:t>
            </a:r>
            <a:endParaRPr lang="ru-RU" dirty="0">
              <a:solidFill>
                <a:srgbClr val="0099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6"/>
                </a:solidFill>
              </a:rPr>
              <a:t>Вышибалы</a:t>
            </a:r>
            <a:r>
              <a:rPr lang="ru-RU" dirty="0" smtClean="0">
                <a:solidFill>
                  <a:schemeClr val="accent6"/>
                </a:solidFill>
              </a:rPr>
              <a:t/>
            </a:r>
            <a:br>
              <a:rPr lang="ru-RU" dirty="0" smtClean="0">
                <a:solidFill>
                  <a:schemeClr val="accent6"/>
                </a:solidFill>
              </a:rPr>
            </a:br>
            <a:endParaRPr lang="ru-RU" dirty="0">
              <a:solidFill>
                <a:schemeClr val="accent6"/>
              </a:solidFill>
            </a:endParaRPr>
          </a:p>
        </p:txBody>
      </p:sp>
      <p:sp>
        <p:nvSpPr>
          <p:cNvPr id="3" name="Содержимое 2"/>
          <p:cNvSpPr>
            <a:spLocks noGrp="1"/>
          </p:cNvSpPr>
          <p:nvPr>
            <p:ph idx="1"/>
          </p:nvPr>
        </p:nvSpPr>
        <p:spPr>
          <a:xfrm>
            <a:off x="457200" y="1600200"/>
            <a:ext cx="8229600" cy="4997152"/>
          </a:xfrm>
        </p:spPr>
        <p:txBody>
          <a:bodyPr>
            <a:normAutofit fontScale="85000" lnSpcReduction="20000"/>
          </a:bodyPr>
          <a:lstStyle/>
          <a:p>
            <a:r>
              <a:rPr lang="ru-RU" dirty="0" smtClean="0">
                <a:solidFill>
                  <a:schemeClr val="accent5"/>
                </a:solidFill>
              </a:rPr>
              <a:t>Количество игроков от 6-15 человек.</a:t>
            </a:r>
          </a:p>
          <a:p>
            <a:pPr lvl="0"/>
            <a:r>
              <a:rPr lang="ru-RU" dirty="0" smtClean="0">
                <a:solidFill>
                  <a:schemeClr val="accent5"/>
                </a:solidFill>
              </a:rPr>
              <a:t>Игра для детей 6-15 лет. Играют в нее во дворе и в школе.</a:t>
            </a:r>
          </a:p>
          <a:p>
            <a:pPr lvl="0"/>
            <a:r>
              <a:rPr lang="ru-RU" dirty="0" smtClean="0">
                <a:solidFill>
                  <a:schemeClr val="accent5"/>
                </a:solidFill>
              </a:rPr>
              <a:t>Игроки делятся на две команды. По считалке определяют, кого вышибать. Те, у кого мяч, делятся на две группы и встают за две черты (расстояние между ними оговорено заранее и отмеряно шагами). Между этих двух групп встает команда, которую будут вышибать. Они могут встать все сразу, а могут по одному, оставив самых ловких «на потом».</a:t>
            </a:r>
          </a:p>
          <a:p>
            <a:pPr lvl="0"/>
            <a:r>
              <a:rPr lang="ru-RU" dirty="0" smtClean="0">
                <a:solidFill>
                  <a:schemeClr val="accent5"/>
                </a:solidFill>
              </a:rPr>
              <a:t>Когда у вышибаемых остается только один игрок, он должен уклониться от мяча столько раз, сколько ему лет и еще один раз за команду. Кроме обыкновенного бросания мяча, существуют и специальные «</a:t>
            </a:r>
            <a:r>
              <a:rPr lang="ru-RU" dirty="0" err="1" smtClean="0">
                <a:solidFill>
                  <a:schemeClr val="accent5"/>
                </a:solidFill>
              </a:rPr>
              <a:t>вышибальные</a:t>
            </a:r>
            <a:r>
              <a:rPr lang="ru-RU" dirty="0" smtClean="0">
                <a:solidFill>
                  <a:schemeClr val="accent5"/>
                </a:solidFill>
              </a:rPr>
              <a:t>» фигуры:</a:t>
            </a:r>
            <a:br>
              <a:rPr lang="ru-RU" dirty="0" smtClean="0">
                <a:solidFill>
                  <a:schemeClr val="accent5"/>
                </a:solidFill>
              </a:rPr>
            </a:br>
            <a:r>
              <a:rPr lang="ru-RU" dirty="0" smtClean="0">
                <a:solidFill>
                  <a:schemeClr val="accent5"/>
                </a:solidFill>
              </a:rPr>
              <a:t>• "бомба" — мяч бросается высоко, а вышибаемые должны присесть и закрыть голову руками;</a:t>
            </a:r>
            <a:br>
              <a:rPr lang="ru-RU" dirty="0" smtClean="0">
                <a:solidFill>
                  <a:schemeClr val="accent5"/>
                </a:solidFill>
              </a:rPr>
            </a:br>
            <a:r>
              <a:rPr lang="ru-RU" dirty="0" smtClean="0">
                <a:solidFill>
                  <a:schemeClr val="accent5"/>
                </a:solidFill>
              </a:rPr>
              <a:t>• "солдатик" — нельзя бегать по полю, нужно стоять прямо, вытянув руки по швам;</a:t>
            </a:r>
            <a:br>
              <a:rPr lang="ru-RU" dirty="0" smtClean="0">
                <a:solidFill>
                  <a:schemeClr val="accent5"/>
                </a:solidFill>
              </a:rPr>
            </a:br>
            <a:r>
              <a:rPr lang="ru-RU" dirty="0" smtClean="0">
                <a:solidFill>
                  <a:schemeClr val="accent5"/>
                </a:solidFill>
              </a:rPr>
              <a:t>• "запас" — мяч ловят руками, тому, кто поймает мяч прибавляется "жизни".</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3"/>
                </a:solidFill>
              </a:rPr>
              <a:t>Зеркало</a:t>
            </a:r>
            <a:r>
              <a:rPr lang="ru-RU" dirty="0" smtClean="0">
                <a:solidFill>
                  <a:schemeClr val="accent3"/>
                </a:solidFill>
              </a:rPr>
              <a:t/>
            </a:r>
            <a:br>
              <a:rPr lang="ru-RU" dirty="0" smtClean="0">
                <a:solidFill>
                  <a:schemeClr val="accent3"/>
                </a:solidFill>
              </a:rPr>
            </a:br>
            <a:endParaRPr lang="ru-RU" dirty="0">
              <a:solidFill>
                <a:schemeClr val="accent3"/>
              </a:solidFill>
            </a:endParaRPr>
          </a:p>
        </p:txBody>
      </p:sp>
      <p:sp>
        <p:nvSpPr>
          <p:cNvPr id="3" name="Содержимое 2"/>
          <p:cNvSpPr>
            <a:spLocks noGrp="1"/>
          </p:cNvSpPr>
          <p:nvPr>
            <p:ph idx="1"/>
          </p:nvPr>
        </p:nvSpPr>
        <p:spPr>
          <a:xfrm>
            <a:off x="457200" y="908720"/>
            <a:ext cx="8229600" cy="5760640"/>
          </a:xfrm>
        </p:spPr>
        <p:txBody>
          <a:bodyPr>
            <a:normAutofit fontScale="77500" lnSpcReduction="20000"/>
          </a:bodyPr>
          <a:lstStyle/>
          <a:p>
            <a:r>
              <a:rPr lang="ru-RU" dirty="0" smtClean="0">
                <a:solidFill>
                  <a:schemeClr val="accent3"/>
                </a:solidFill>
              </a:rPr>
              <a:t>Количество игроков от 4 человек.</a:t>
            </a:r>
          </a:p>
          <a:p>
            <a:pPr lvl="0"/>
            <a:r>
              <a:rPr lang="ru-RU" dirty="0" smtClean="0">
                <a:solidFill>
                  <a:schemeClr val="accent3"/>
                </a:solidFill>
              </a:rPr>
              <a:t>В игру играют дети 9-14 лет. Все садятся в ряд. Мяч — у ведущего.</a:t>
            </a:r>
          </a:p>
          <a:p>
            <a:pPr lvl="0"/>
            <a:r>
              <a:rPr lang="ru-RU" dirty="0" smtClean="0">
                <a:solidFill>
                  <a:schemeClr val="accent3"/>
                </a:solidFill>
              </a:rPr>
              <a:t>Этапов у игры столько, сколько позволит фантазия ведущего и сколько хватит терпения у игроков. Смысл игры заключается в том, чтобы как можно лучше и красивее «устроить свою личную жизнь».</a:t>
            </a:r>
          </a:p>
          <a:p>
            <a:pPr lvl="0"/>
            <a:r>
              <a:rPr lang="ru-RU" dirty="0" smtClean="0">
                <a:solidFill>
                  <a:schemeClr val="accent3"/>
                </a:solidFill>
              </a:rPr>
              <a:t>Первый этап — «Как тебя зовут?». Ведущий подходит по очереди к каждому игроку и кидает ему три раза мяч, называя при этом разные имена. Если имя нравится, то нужно поймать мяч, если — не нравится, то нужно отбить его. Отбивать мяч два раза подряд опасно — ведущий может на третий раз сказать «плохое» имя, а ловить мяч придется, поскольку третий раз отбивать его уже нельзя. Называть три раза подряд «плохие» имена тоже нельзя.</a:t>
            </a:r>
          </a:p>
          <a:p>
            <a:pPr lvl="0"/>
            <a:r>
              <a:rPr lang="ru-RU" dirty="0" smtClean="0">
                <a:solidFill>
                  <a:schemeClr val="accent3"/>
                </a:solidFill>
              </a:rPr>
              <a:t>Все этапы игры проходят по образцу первого. Примерные этапы:</a:t>
            </a:r>
            <a:br>
              <a:rPr lang="ru-RU" dirty="0" smtClean="0">
                <a:solidFill>
                  <a:schemeClr val="accent3"/>
                </a:solidFill>
              </a:rPr>
            </a:br>
            <a:r>
              <a:rPr lang="ru-RU" dirty="0" smtClean="0">
                <a:solidFill>
                  <a:schemeClr val="accent3"/>
                </a:solidFill>
              </a:rPr>
              <a:t>• «Где ты живешь?»</a:t>
            </a:r>
            <a:br>
              <a:rPr lang="ru-RU" dirty="0" smtClean="0">
                <a:solidFill>
                  <a:schemeClr val="accent3"/>
                </a:solidFill>
              </a:rPr>
            </a:br>
            <a:r>
              <a:rPr lang="ru-RU" dirty="0" smtClean="0">
                <a:solidFill>
                  <a:schemeClr val="accent3"/>
                </a:solidFill>
              </a:rPr>
              <a:t>• «Как будут звать твоего жениха?»</a:t>
            </a:r>
            <a:br>
              <a:rPr lang="ru-RU" dirty="0" smtClean="0">
                <a:solidFill>
                  <a:schemeClr val="accent3"/>
                </a:solidFill>
              </a:rPr>
            </a:br>
            <a:r>
              <a:rPr lang="ru-RU" dirty="0" smtClean="0">
                <a:solidFill>
                  <a:schemeClr val="accent3"/>
                </a:solidFill>
              </a:rPr>
              <a:t>• «Где вы познакомились?»</a:t>
            </a:r>
            <a:br>
              <a:rPr lang="ru-RU" dirty="0" smtClean="0">
                <a:solidFill>
                  <a:schemeClr val="accent3"/>
                </a:solidFill>
              </a:rPr>
            </a:br>
            <a:r>
              <a:rPr lang="ru-RU" dirty="0" smtClean="0">
                <a:solidFill>
                  <a:schemeClr val="accent3"/>
                </a:solidFill>
              </a:rPr>
              <a:t>• «Где будете справлять свадьбу?»</a:t>
            </a:r>
            <a:br>
              <a:rPr lang="ru-RU" dirty="0" smtClean="0">
                <a:solidFill>
                  <a:schemeClr val="accent3"/>
                </a:solidFill>
              </a:rPr>
            </a:br>
            <a:r>
              <a:rPr lang="ru-RU" dirty="0" smtClean="0">
                <a:solidFill>
                  <a:schemeClr val="accent3"/>
                </a:solidFill>
              </a:rPr>
              <a:t>• «Сколько будет детей?»</a:t>
            </a:r>
            <a:br>
              <a:rPr lang="ru-RU" dirty="0" smtClean="0">
                <a:solidFill>
                  <a:schemeClr val="accent3"/>
                </a:solidFill>
              </a:rPr>
            </a:br>
            <a:r>
              <a:rPr lang="ru-RU" dirty="0" smtClean="0">
                <a:solidFill>
                  <a:schemeClr val="accent3"/>
                </a:solidFill>
              </a:rPr>
              <a:t>• «Куда вы поедете путешествовать?» и т. д.</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3">
                    <a:lumMod val="75000"/>
                  </a:schemeClr>
                </a:solidFill>
              </a:rPr>
              <a:t>В кувшинчик</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solidFill>
                  <a:schemeClr val="accent3">
                    <a:lumMod val="75000"/>
                  </a:schemeClr>
                </a:solidFill>
              </a:rPr>
              <a:t>Количество игроков от 6 человек.</a:t>
            </a:r>
          </a:p>
          <a:p>
            <a:pPr lvl="0"/>
            <a:r>
              <a:rPr lang="ru-RU" dirty="0" smtClean="0">
                <a:solidFill>
                  <a:schemeClr val="accent3">
                    <a:lumMod val="75000"/>
                  </a:schemeClr>
                </a:solidFill>
              </a:rPr>
              <a:t>ВОДЯЩИЙ отбивает мячом по земле и приговаривает:</a:t>
            </a:r>
            <a:br>
              <a:rPr lang="ru-RU" dirty="0" smtClean="0">
                <a:solidFill>
                  <a:schemeClr val="accent3">
                    <a:lumMod val="75000"/>
                  </a:schemeClr>
                </a:solidFill>
              </a:rPr>
            </a:br>
            <a:r>
              <a:rPr lang="ru-RU" dirty="0" smtClean="0">
                <a:solidFill>
                  <a:schemeClr val="accent3">
                    <a:lumMod val="75000"/>
                  </a:schemeClr>
                </a:solidFill>
              </a:rPr>
              <a:t>Я кувшинчик уронил</a:t>
            </a:r>
            <a:br>
              <a:rPr lang="ru-RU" dirty="0" smtClean="0">
                <a:solidFill>
                  <a:schemeClr val="accent3">
                    <a:lumMod val="75000"/>
                  </a:schemeClr>
                </a:solidFill>
              </a:rPr>
            </a:br>
            <a:r>
              <a:rPr lang="ru-RU" dirty="0" smtClean="0">
                <a:solidFill>
                  <a:schemeClr val="accent3">
                    <a:lumMod val="75000"/>
                  </a:schemeClr>
                </a:solidFill>
              </a:rPr>
              <a:t>И об пол его разбил.</a:t>
            </a:r>
            <a:br>
              <a:rPr lang="ru-RU" dirty="0" smtClean="0">
                <a:solidFill>
                  <a:schemeClr val="accent3">
                    <a:lumMod val="75000"/>
                  </a:schemeClr>
                </a:solidFill>
              </a:rPr>
            </a:br>
            <a:r>
              <a:rPr lang="ru-RU" dirty="0" smtClean="0">
                <a:solidFill>
                  <a:schemeClr val="accent3">
                    <a:lumMod val="75000"/>
                  </a:schemeClr>
                </a:solidFill>
              </a:rPr>
              <a:t>Раз, два, три —</a:t>
            </a:r>
            <a:br>
              <a:rPr lang="ru-RU" dirty="0" smtClean="0">
                <a:solidFill>
                  <a:schemeClr val="accent3">
                    <a:lumMod val="75000"/>
                  </a:schemeClr>
                </a:solidFill>
              </a:rPr>
            </a:br>
            <a:r>
              <a:rPr lang="ru-RU" dirty="0" smtClean="0">
                <a:solidFill>
                  <a:schemeClr val="accent3">
                    <a:lumMod val="75000"/>
                  </a:schemeClr>
                </a:solidFill>
              </a:rPr>
              <a:t>Его, </a:t>
            </a:r>
            <a:r>
              <a:rPr lang="ru-RU" dirty="0" err="1" smtClean="0">
                <a:solidFill>
                  <a:schemeClr val="accent3">
                    <a:lumMod val="75000"/>
                  </a:schemeClr>
                </a:solidFill>
              </a:rPr>
              <a:t>Катенъка</a:t>
            </a:r>
            <a:r>
              <a:rPr lang="ru-RU" dirty="0" smtClean="0">
                <a:solidFill>
                  <a:schemeClr val="accent3">
                    <a:lumMod val="75000"/>
                  </a:schemeClr>
                </a:solidFill>
              </a:rPr>
              <a:t>, лови.</a:t>
            </a:r>
          </a:p>
          <a:p>
            <a:pPr lvl="0"/>
            <a:r>
              <a:rPr lang="ru-RU" dirty="0" smtClean="0">
                <a:solidFill>
                  <a:schemeClr val="accent3">
                    <a:lumMod val="75000"/>
                  </a:schemeClr>
                </a:solidFill>
              </a:rPr>
              <a:t>После этого он сильно бьет мячом об землю. Тот, чье имя было названо, должен схватить мяч. Если он этого не делает, то становится водящим.</a:t>
            </a:r>
          </a:p>
          <a:p>
            <a:endParaRPr lang="ru-RU"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F0"/>
                </a:solidFill>
              </a:rPr>
              <a:t>Пять названий</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solidFill>
                  <a:srgbClr val="0070C0"/>
                </a:solidFill>
              </a:rPr>
              <a:t>Количество игроков от 2 человек.</a:t>
            </a:r>
          </a:p>
          <a:p>
            <a:r>
              <a:rPr lang="ru-RU" dirty="0" smtClean="0">
                <a:solidFill>
                  <a:srgbClr val="0070C0"/>
                </a:solidFill>
              </a:rPr>
              <a:t>Дети ударяют мячом о пол и в такт приговаривают:</a:t>
            </a:r>
          </a:p>
          <a:p>
            <a:r>
              <a:rPr lang="ru-RU" dirty="0" smtClean="0">
                <a:solidFill>
                  <a:srgbClr val="0070C0"/>
                </a:solidFill>
              </a:rPr>
              <a:t>Я знаю пять имен девочек:</a:t>
            </a:r>
          </a:p>
          <a:p>
            <a:r>
              <a:rPr lang="ru-RU" dirty="0" smtClean="0">
                <a:solidFill>
                  <a:srgbClr val="0070C0"/>
                </a:solidFill>
              </a:rPr>
              <a:t>Нина — раз,</a:t>
            </a:r>
            <a:br>
              <a:rPr lang="ru-RU" dirty="0" smtClean="0">
                <a:solidFill>
                  <a:srgbClr val="0070C0"/>
                </a:solidFill>
              </a:rPr>
            </a:br>
            <a:r>
              <a:rPr lang="ru-RU" dirty="0" smtClean="0">
                <a:solidFill>
                  <a:srgbClr val="0070C0"/>
                </a:solidFill>
              </a:rPr>
              <a:t>Галя — два,</a:t>
            </a:r>
            <a:br>
              <a:rPr lang="ru-RU" dirty="0" smtClean="0">
                <a:solidFill>
                  <a:srgbClr val="0070C0"/>
                </a:solidFill>
              </a:rPr>
            </a:br>
            <a:r>
              <a:rPr lang="ru-RU" dirty="0" smtClean="0">
                <a:solidFill>
                  <a:srgbClr val="0070C0"/>
                </a:solidFill>
              </a:rPr>
              <a:t>Валя — три,</a:t>
            </a:r>
            <a:br>
              <a:rPr lang="ru-RU" dirty="0" smtClean="0">
                <a:solidFill>
                  <a:srgbClr val="0070C0"/>
                </a:solidFill>
              </a:rPr>
            </a:br>
            <a:r>
              <a:rPr lang="ru-RU" dirty="0" smtClean="0">
                <a:solidFill>
                  <a:srgbClr val="0070C0"/>
                </a:solidFill>
              </a:rPr>
              <a:t>Алла — четыре,</a:t>
            </a:r>
            <a:br>
              <a:rPr lang="ru-RU" dirty="0" smtClean="0">
                <a:solidFill>
                  <a:srgbClr val="0070C0"/>
                </a:solidFill>
              </a:rPr>
            </a:br>
            <a:r>
              <a:rPr lang="ru-RU" dirty="0" smtClean="0">
                <a:solidFill>
                  <a:srgbClr val="0070C0"/>
                </a:solidFill>
              </a:rPr>
              <a:t>Оля — пять.</a:t>
            </a:r>
            <a:br>
              <a:rPr lang="ru-RU" dirty="0" smtClean="0">
                <a:solidFill>
                  <a:srgbClr val="0070C0"/>
                </a:solidFill>
              </a:rPr>
            </a:br>
            <a:r>
              <a:rPr lang="ru-RU" dirty="0" smtClean="0">
                <a:solidFill>
                  <a:srgbClr val="0070C0"/>
                </a:solidFill>
              </a:rPr>
              <a:t>Я знаю пять имен мальчиков...</a:t>
            </a:r>
            <a:br>
              <a:rPr lang="ru-RU" dirty="0" smtClean="0">
                <a:solidFill>
                  <a:srgbClr val="0070C0"/>
                </a:solidFill>
              </a:rPr>
            </a:br>
            <a:r>
              <a:rPr lang="ru-RU" dirty="0" smtClean="0">
                <a:solidFill>
                  <a:srgbClr val="0070C0"/>
                </a:solidFill>
              </a:rPr>
              <a:t>Я знаю пять морей...</a:t>
            </a:r>
            <a:br>
              <a:rPr lang="ru-RU" dirty="0" smtClean="0">
                <a:solidFill>
                  <a:srgbClr val="0070C0"/>
                </a:solidFill>
              </a:rPr>
            </a:br>
            <a:r>
              <a:rPr lang="ru-RU" dirty="0" smtClean="0">
                <a:solidFill>
                  <a:srgbClr val="0070C0"/>
                </a:solidFill>
              </a:rPr>
              <a:t>Я знаю пять рек...</a:t>
            </a:r>
            <a:br>
              <a:rPr lang="ru-RU" dirty="0" smtClean="0">
                <a:solidFill>
                  <a:srgbClr val="0070C0"/>
                </a:solidFill>
              </a:rPr>
            </a:br>
            <a:r>
              <a:rPr lang="ru-RU" dirty="0" smtClean="0">
                <a:solidFill>
                  <a:srgbClr val="0070C0"/>
                </a:solidFill>
              </a:rPr>
              <a:t>Я знаю пять цветов...</a:t>
            </a:r>
            <a:br>
              <a:rPr lang="ru-RU" dirty="0" smtClean="0">
                <a:solidFill>
                  <a:srgbClr val="0070C0"/>
                </a:solidFill>
              </a:rPr>
            </a:br>
            <a:r>
              <a:rPr lang="ru-RU" dirty="0" smtClean="0">
                <a:solidFill>
                  <a:srgbClr val="0070C0"/>
                </a:solidFill>
              </a:rPr>
              <a:t>Я знаю пять деревьев...</a:t>
            </a:r>
            <a:br>
              <a:rPr lang="ru-RU" dirty="0" smtClean="0">
                <a:solidFill>
                  <a:srgbClr val="0070C0"/>
                </a:solidFill>
              </a:rPr>
            </a:br>
            <a:r>
              <a:rPr lang="ru-RU" dirty="0" smtClean="0">
                <a:solidFill>
                  <a:srgbClr val="0070C0"/>
                </a:solidFill>
              </a:rPr>
              <a:t>Я знаю пять овощей, фруктов, птиц, животных и т. д.</a:t>
            </a:r>
          </a:p>
          <a:p>
            <a:r>
              <a:rPr lang="ru-RU" dirty="0" smtClean="0">
                <a:solidFill>
                  <a:srgbClr val="0070C0"/>
                </a:solidFill>
              </a:rPr>
              <a:t>Выигрывает тот, кто не сбивается со счета и не медлит с произнесением очередного имени или названия.</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2060"/>
                </a:solidFill>
              </a:rPr>
              <a:t>Игра с мячом</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r>
              <a:rPr lang="ru-RU" b="1" dirty="0" smtClean="0">
                <a:solidFill>
                  <a:srgbClr val="002060"/>
                </a:solidFill>
              </a:rPr>
              <a:t>Количество играющих: 6 8 человек.</a:t>
            </a:r>
          </a:p>
          <a:p>
            <a:pPr lvl="0"/>
            <a:r>
              <a:rPr lang="ru-RU" b="1" dirty="0" smtClean="0">
                <a:solidFill>
                  <a:srgbClr val="002060"/>
                </a:solidFill>
              </a:rPr>
              <a:t>Все участники игры стоят в кругу, на расстоянии вытянутой руки друг от друга.</a:t>
            </a:r>
          </a:p>
          <a:p>
            <a:pPr lvl="0"/>
            <a:r>
              <a:rPr lang="ru-RU" b="1" dirty="0" smtClean="0">
                <a:solidFill>
                  <a:srgbClr val="002060"/>
                </a:solidFill>
              </a:rPr>
              <a:t>В центре круга — водящий. Водящий должен поймать мяч, который игроки перекатывают ударом ноги друг другу. Они могут послать мяч в любом направлении: вправо, влево, пересечь круг, но сами должны оставаться строго на месте и не касаться мяча руками: перекатывать можно только по земле, и только ногами.</a:t>
            </a:r>
          </a:p>
          <a:p>
            <a:pPr lvl="0"/>
            <a:r>
              <a:rPr lang="ru-RU" b="1" dirty="0" smtClean="0">
                <a:solidFill>
                  <a:srgbClr val="002060"/>
                </a:solidFill>
              </a:rPr>
              <a:t>Задача водящего — задержать мяч. Он может сделать это ногой, рукой, может только прикоснуться к мячу, может выбить его за круг.</a:t>
            </a:r>
          </a:p>
          <a:p>
            <a:pPr lvl="0"/>
            <a:r>
              <a:rPr lang="ru-RU" b="1" dirty="0" smtClean="0">
                <a:solidFill>
                  <a:srgbClr val="002060"/>
                </a:solidFill>
              </a:rPr>
              <a:t>Если водящему удалось задержать мяч, он встает на место того игрока, с чьей неудачной подачи ему удалось задержать мяч.</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Рыба, зверь, птица</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solidFill>
                  <a:srgbClr val="FF0000"/>
                </a:solidFill>
              </a:rPr>
              <a:t>Количество игроков от 4 человек.</a:t>
            </a:r>
          </a:p>
          <a:p>
            <a:pPr lvl="0"/>
            <a:r>
              <a:rPr lang="ru-RU" dirty="0" smtClean="0">
                <a:solidFill>
                  <a:srgbClr val="FF0000"/>
                </a:solidFill>
              </a:rPr>
              <a:t>Ведущий бросает мяч любому играющему, называя одно из трех слов (рыба, зверь, птица). Играющий, ловит мяч и должен бросить его назад ведущему, произнося название рыбы, зверя или птицы, в зависимости от того, что попросил его назвать ведущий. Тот кто ошибется — заменяет ведущего.</a:t>
            </a:r>
          </a:p>
          <a:p>
            <a:endParaRPr lang="ru-RU"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27584" y="970211"/>
            <a:ext cx="756084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Любые действия с мячом оказывают положительное влияние на способность к точным движениям. Бросание, катание, метания мячей способствуют развитию глазомера, согласованности движений, ритмичности, координации выразительности движений, пространственную ориентировку.</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Тренировка тонких движений пальцев рук является стимулирующей для общего развития ребенка, и развивая моторику мы создаем предпосылки для становления многих психических процессов, улучшается внимание и память, формируются пространственные представления.</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539552" y="1285605"/>
            <a:ext cx="8136904"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Упражнения с мячами различного веса и объема развивают не только крупные, но и мелкие мышцы обеих рук, увеличивают подвижность суставов пальцев и кистей, что особенно важно для детей, так как развитие интеллектуальных и мыслительных процессов необходимо начинать с развития движений пальцев рук. Развитие кисти рук принадлежит важная роль в формировании головного мозга и становлении речи. При ловле бросании мяча  ребенок действует обеими руками, что способствует гармоничному развитию центральной нервной системы и всего организма.</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611560" y="1527800"/>
            <a:ext cx="792088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играх с мячом коллективного характера создаются благоприятные условия для  воспитания положительных, нравственно – волевых черт детей и коммуникативных навыков, и такие игры приучают детей преодолевать эгоистические побуждения, воспитывают  выдержку, четность, находчивость, смелость, желание оказать помощь товарищу.</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ChangeArrowheads="1"/>
          </p:cNvSpPr>
          <p:nvPr/>
        </p:nvSpPr>
        <p:spPr bwMode="auto">
          <a:xfrm>
            <a:off x="1043608" y="617492"/>
            <a:ext cx="727280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Подвижные игры с элементами спорта, как вид деятельности, как правило, предполагает изменения условий тех или иных действий, поэтому большинство этих игр связано с проявлением двигательных способностей: скоростно-силовых, требующих выносливости, силы, гибкости, совершенствуются “чувство мышечных усилий”, чувство пространство, чувство времени, функции различных анализаторов.       Кроме того, подвижные игры с элементами спорта позволяют ребенку овладевать разнообразными, достаточно сложными видами действий, проявлять самостоятельность,  активность, творчества, развивают физические качества ребенка: быстроту, прыгучесть, силу.</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907504"/>
          </a:xfrm>
        </p:spPr>
        <p:txBody>
          <a:bodyPr/>
          <a:lstStyle/>
          <a:p>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Школа мяча</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pPr lvl="0"/>
            <a:r>
              <a:rPr lang="ru-RU" b="1" u="sng" dirty="0" smtClean="0"/>
              <a:t>Подбрасывание мяча</a:t>
            </a:r>
            <a:br>
              <a:rPr lang="ru-RU" b="1" u="sng" dirty="0" smtClean="0"/>
            </a:br>
            <a:r>
              <a:rPr lang="ru-RU" b="1" u="sng" dirty="0" smtClean="0"/>
              <a:t>• Подбросить мяч вверх и поймать двумя руками.</a:t>
            </a:r>
            <a:br>
              <a:rPr lang="ru-RU" b="1" u="sng" dirty="0" smtClean="0"/>
            </a:br>
            <a:r>
              <a:rPr lang="ru-RU" b="1" u="sng" dirty="0" smtClean="0"/>
              <a:t>• Подбросить мяч вверх, хлопнуть в ладоши и поймать.</a:t>
            </a:r>
            <a:br>
              <a:rPr lang="ru-RU" b="1" u="sng" dirty="0" smtClean="0"/>
            </a:br>
            <a:r>
              <a:rPr lang="ru-RU" b="1" u="sng" dirty="0" smtClean="0"/>
              <a:t>• </a:t>
            </a:r>
            <a:r>
              <a:rPr lang="ru-RU" b="1" u="sng" dirty="0" smtClean="0">
                <a:latin typeface="Trebuchet MS" pitchFamily="34" charset="0"/>
              </a:rPr>
              <a:t>Подбросить мяч вверх и поймать его после удара об пол.</a:t>
            </a:r>
            <a:r>
              <a:rPr lang="ru-RU" b="1" u="sng" dirty="0" smtClean="0"/>
              <a:t/>
            </a:r>
            <a:br>
              <a:rPr lang="ru-RU" b="1" u="sng" dirty="0" smtClean="0"/>
            </a:br>
            <a:r>
              <a:rPr lang="ru-RU" b="1" u="sng" dirty="0" smtClean="0"/>
              <a:t>• То же с хлопком.</a:t>
            </a:r>
            <a:br>
              <a:rPr lang="ru-RU" b="1" u="sng" dirty="0" smtClean="0"/>
            </a:br>
            <a:r>
              <a:rPr lang="ru-RU" b="1" u="sng" dirty="0" smtClean="0"/>
              <a:t>• Подбросить мяч вверх, хлопнуть в ладоши впереди и позади себя, поймать мяч.</a:t>
            </a:r>
            <a:br>
              <a:rPr lang="ru-RU" b="1" u="sng" dirty="0" smtClean="0"/>
            </a:br>
            <a:r>
              <a:rPr lang="ru-RU" b="1" u="sng" dirty="0" smtClean="0"/>
              <a:t>• Подбросить мяч вверх, убрать руки за голову, поймать мяч.</a:t>
            </a:r>
            <a:br>
              <a:rPr lang="ru-RU" b="1" u="sng" dirty="0" smtClean="0"/>
            </a:br>
            <a:r>
              <a:rPr lang="ru-RU" b="1" u="sng" dirty="0" smtClean="0"/>
              <a:t>• Подбросить мяч вверх и поймать его одной правой или левой рукой.</a:t>
            </a:r>
            <a:br>
              <a:rPr lang="ru-RU" b="1" u="sng" dirty="0" smtClean="0"/>
            </a:br>
            <a:r>
              <a:rPr lang="ru-RU" b="1" u="sng" dirty="0" smtClean="0"/>
              <a:t>• Подбросить мяч вверх, хлопнуть под коленом, поймать мяч.</a:t>
            </a:r>
            <a:br>
              <a:rPr lang="ru-RU" b="1" u="sng" dirty="0" smtClean="0"/>
            </a:br>
            <a:r>
              <a:rPr lang="ru-RU" b="1" u="sng" dirty="0" smtClean="0"/>
              <a:t>• Подбросить мяч вверх, повернуться вокруг себя и поймать мяч.</a:t>
            </a:r>
            <a:br>
              <a:rPr lang="ru-RU" b="1" u="sng" dirty="0" smtClean="0"/>
            </a:br>
            <a:r>
              <a:rPr lang="ru-RU" b="1" u="sng" dirty="0" smtClean="0"/>
              <a:t>• Продвигаясь вперед, подбрасывать мяч вверх.</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51520" y="91123"/>
            <a:ext cx="88924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pP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Игры с ударом мяча об пол</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об пол и поймать его двумя руками.</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об пол, хлопнуть в ладоши и поймать его.</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об пол, повернуться вокруг себя и поймать его.</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об пол и поймать его правой (левой) рукой.</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об пол, перенести ногу над мячом, пока он ударяется об пол, поймать его.</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Отбивать мячом об пол двумя руками 5-6 раз подряд.</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Отбивать мячом об пол двумя руками, продвигаясь вперед.</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Отбивать мячом об пол правой (левой) рукой по 5-6 раз, продвигаясь вперед.</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об пол, хлопнуть впереди и сзади себя, поймать мяч.</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Ударить мячом об пол, сделать хлопок под коленом, поймать мяч.</a:t>
            </a:r>
            <a:b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Trebuchet MS" pitchFamily="34" charset="0"/>
                <a:ea typeface="Times New Roman" pitchFamily="18" charset="0"/>
                <a:cs typeface="Times New Roman" pitchFamily="18" charset="0"/>
              </a:rPr>
              <a:t> Непрерывно ударять мячом о пол, перенося над ним ногу.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7992888" cy="6217087"/>
          </a:xfrm>
          <a:prstGeom prst="rect">
            <a:avLst/>
          </a:prstGeom>
        </p:spPr>
        <p:txBody>
          <a:bodyPr wrap="square">
            <a:spAutoFit/>
          </a:bodyPr>
          <a:lstStyle/>
          <a:p>
            <a:r>
              <a:rPr lang="ru-RU" sz="2000" dirty="0" smtClean="0"/>
              <a:t>Игры с ударом мяча о стену</a:t>
            </a:r>
            <a:br>
              <a:rPr lang="ru-RU" sz="2000" dirty="0" smtClean="0"/>
            </a:br>
            <a:r>
              <a:rPr lang="ru-RU" sz="2000" dirty="0" smtClean="0"/>
              <a:t>• Ударить мячом о стену и поймать его двумя руками.</a:t>
            </a:r>
            <a:br>
              <a:rPr lang="ru-RU" sz="2000" dirty="0" smtClean="0"/>
            </a:br>
            <a:r>
              <a:rPr lang="ru-RU" sz="2000" dirty="0" smtClean="0"/>
              <a:t>• Ударить мячом о стену, хлопнуть в ладоши, поймать мяч.</a:t>
            </a:r>
            <a:br>
              <a:rPr lang="ru-RU" sz="2000" dirty="0" smtClean="0"/>
            </a:br>
            <a:r>
              <a:rPr lang="ru-RU" sz="2000" dirty="0" smtClean="0"/>
              <a:t>• Ударить мячом о стену, хлопнуть впереди и позади себя, поймать мяч.</a:t>
            </a:r>
            <a:br>
              <a:rPr lang="ru-RU" sz="2000" dirty="0" smtClean="0"/>
            </a:br>
            <a:r>
              <a:rPr lang="ru-RU" sz="2000" dirty="0" smtClean="0"/>
              <a:t>• Ударить мячом о стену, хлопнуть руками под коленом, поймать мяч.</a:t>
            </a:r>
            <a:br>
              <a:rPr lang="ru-RU" sz="2000" dirty="0" smtClean="0"/>
            </a:br>
            <a:r>
              <a:rPr lang="ru-RU" sz="2000" dirty="0" smtClean="0"/>
              <a:t>• Ударить мячом о стену, дать ему удариться об пол и поймать его.</a:t>
            </a:r>
            <a:br>
              <a:rPr lang="ru-RU" sz="2000" dirty="0" smtClean="0"/>
            </a:br>
            <a:r>
              <a:rPr lang="ru-RU" sz="2000" dirty="0" smtClean="0"/>
              <a:t>• Ударить мячом о стену, повернуться вокруг себя и поймать мяч.</a:t>
            </a:r>
            <a:br>
              <a:rPr lang="ru-RU" sz="2000" dirty="0" smtClean="0"/>
            </a:br>
            <a:r>
              <a:rPr lang="ru-RU" sz="2000" dirty="0" smtClean="0"/>
              <a:t>• Ударить мячом о стену, дать ему удариться об пол, повернуться вокруг себя и поймать его.</a:t>
            </a:r>
            <a:br>
              <a:rPr lang="ru-RU" sz="2000" dirty="0" smtClean="0"/>
            </a:br>
            <a:r>
              <a:rPr lang="ru-RU" sz="2000" dirty="0" smtClean="0"/>
              <a:t>• Повернуться к стене спиной, бросить мяч через голову в стену, повернуться и поймать его.</a:t>
            </a:r>
            <a:br>
              <a:rPr lang="ru-RU" sz="2000" dirty="0" smtClean="0"/>
            </a:br>
            <a:r>
              <a:rPr lang="ru-RU" sz="2000" dirty="0" smtClean="0"/>
              <a:t>• То же, но поймать после того, как мяч ударится об пол.</a:t>
            </a:r>
            <a:br>
              <a:rPr lang="ru-RU" sz="2000" dirty="0" smtClean="0"/>
            </a:br>
            <a:r>
              <a:rPr lang="ru-RU" sz="2000" dirty="0" smtClean="0"/>
              <a:t>• Бросить мяч одной рукой в стену и поймать его.</a:t>
            </a:r>
            <a:br>
              <a:rPr lang="ru-RU" sz="2000" dirty="0" smtClean="0"/>
            </a:br>
            <a:r>
              <a:rPr lang="ru-RU" sz="2000" dirty="0" smtClean="0"/>
              <a:t>• Отбивать мяч двумя руками о стенку 5 - 6 раз: ладонями, пальцами; вниз, вверх.</a:t>
            </a:r>
            <a:r>
              <a:rPr lang="ru-RU" dirty="0" smtClean="0"/>
              <a:t/>
            </a:r>
            <a:br>
              <a:rPr lang="ru-RU" dirty="0" smtClean="0"/>
            </a:b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219</TotalTime>
  <Words>1384</Words>
  <Application>Microsoft Office PowerPoint</Application>
  <PresentationFormat>Экран (4:3)</PresentationFormat>
  <Paragraphs>98</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Исполнительная</vt:lpstr>
      <vt:lpstr>    Школа мяча</vt:lpstr>
      <vt:lpstr>      Игры с мячом - своеобразная комплексная гимнастика  </vt:lpstr>
      <vt:lpstr>Слайд 3</vt:lpstr>
      <vt:lpstr>Слайд 4</vt:lpstr>
      <vt:lpstr>Слайд 5</vt:lpstr>
      <vt:lpstr>Слайд 6</vt:lpstr>
      <vt:lpstr>            Школа мяча </vt:lpstr>
      <vt:lpstr>Слайд 8</vt:lpstr>
      <vt:lpstr>Слайд 9</vt:lpstr>
      <vt:lpstr>Слайд 10</vt:lpstr>
      <vt:lpstr>Слайд 11</vt:lpstr>
      <vt:lpstr>Слайд 12</vt:lpstr>
      <vt:lpstr>  Мяч через ворота </vt:lpstr>
      <vt:lpstr>Передай мяч </vt:lpstr>
      <vt:lpstr>Катание мяча </vt:lpstr>
      <vt:lpstr>Городки </vt:lpstr>
      <vt:lpstr>Съедобное - несъедобное </vt:lpstr>
      <vt:lpstr>Догони поезд </vt:lpstr>
      <vt:lpstr>Десятки </vt:lpstr>
      <vt:lpstr>Немая лапта </vt:lpstr>
      <vt:lpstr>Зайчик </vt:lpstr>
      <vt:lpstr>Вышибалы </vt:lpstr>
      <vt:lpstr>Зеркало </vt:lpstr>
      <vt:lpstr>В кувшинчик </vt:lpstr>
      <vt:lpstr>Пять названий </vt:lpstr>
      <vt:lpstr>Игра с мячом </vt:lpstr>
      <vt:lpstr>Рыба, зверь, птица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Питание спортсмена</dc:title>
  <dc:creator>Сергей</dc:creator>
  <cp:lastModifiedBy>User</cp:lastModifiedBy>
  <cp:revision>22</cp:revision>
  <dcterms:created xsi:type="dcterms:W3CDTF">2014-12-05T18:28:12Z</dcterms:created>
  <dcterms:modified xsi:type="dcterms:W3CDTF">2015-02-11T12:12:46Z</dcterms:modified>
</cp:coreProperties>
</file>