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</p:sldMasterIdLst>
  <p:sldIdLst>
    <p:sldId id="266" r:id="rId7"/>
    <p:sldId id="268" r:id="rId8"/>
    <p:sldId id="257" r:id="rId9"/>
    <p:sldId id="258" r:id="rId10"/>
    <p:sldId id="260" r:id="rId11"/>
    <p:sldId id="270" r:id="rId12"/>
    <p:sldId id="271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72EB-FDC3-407E-BCEA-BBEA23D298B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1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BECB-FA04-49C7-8E2F-6C6D5D5119A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0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7A7E6-A4F2-48C0-949F-7E82D9DECF2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86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1E18EC-E1B9-4BB1-B511-FD35FEDE0B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3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879E1-31A8-4879-A55B-557FBAF1FC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1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3042-0653-4CCB-B07D-71E31AB831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57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E021-50B4-4624-AD2B-0ACC185D69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6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200-D303-4532-B9EB-E5803FCF74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31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7A85-4B2F-45D7-9F00-B1E70ECC7F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08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FE26-C26F-4C51-9B1C-A200F67597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6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3B8E-4A02-485C-A6AE-939F57C714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0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8C9C2-CF17-4BAB-B7F7-9F480218BC3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22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D0C1-CCE0-40C4-BD4F-DAF2EBCEF7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17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0991-FCD3-459B-A439-CA8D17DD0C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35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3FEA-BA75-4401-9180-8BE7AA49AC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52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12D46-D17F-4A73-8C07-E0D29C395B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07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3C320E-07ED-46ED-A82E-7C5703FCBC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83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879E1-31A8-4879-A55B-557FBAF1FC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27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3042-0653-4CCB-B07D-71E31AB831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87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E021-50B4-4624-AD2B-0ACC185D69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63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200-D303-4532-B9EB-E5803FCF74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76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7A85-4B2F-45D7-9F00-B1E70ECC7F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3F017-FA3D-47B6-A4D5-FEC015C8D5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65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FE26-C26F-4C51-9B1C-A200F67597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903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3B8E-4A02-485C-A6AE-939F57C714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3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D0C1-CCE0-40C4-BD4F-DAF2EBCEF7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54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0991-FCD3-459B-A439-CA8D17DD0C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48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3FEA-BA75-4401-9180-8BE7AA49AC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440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12D46-D17F-4A73-8C07-E0D29C395B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00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3C320E-07ED-46ED-A82E-7C5703FCBC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16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879E1-31A8-4879-A55B-557FBAF1FC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277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3042-0653-4CCB-B07D-71E31AB831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6311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E021-50B4-4624-AD2B-0ACC185D69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9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37042-4986-4BF5-976A-09AFD356198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387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200-D303-4532-B9EB-E5803FCF74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586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7A85-4B2F-45D7-9F00-B1E70ECC7F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27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FE26-C26F-4C51-9B1C-A200F67597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710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3B8E-4A02-485C-A6AE-939F57C714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314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D0C1-CCE0-40C4-BD4F-DAF2EBCEF7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456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0991-FCD3-459B-A439-CA8D17DD0C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743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3FEA-BA75-4401-9180-8BE7AA49AC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52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12D46-D17F-4A73-8C07-E0D29C395B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930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3C320E-07ED-46ED-A82E-7C5703FCBC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353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879E1-31A8-4879-A55B-557FBAF1FC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5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7191-CFC8-4A30-B666-495F8C70D5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77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3042-0653-4CCB-B07D-71E31AB831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192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E021-50B4-4624-AD2B-0ACC185D69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407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200-D303-4532-B9EB-E5803FCF74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239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7A85-4B2F-45D7-9F00-B1E70ECC7F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703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FE26-C26F-4C51-9B1C-A200F67597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77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3B8E-4A02-485C-A6AE-939F57C714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454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D0C1-CCE0-40C4-BD4F-DAF2EBCEF7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284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0991-FCD3-459B-A439-CA8D17DD0C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901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3FEA-BA75-4401-9180-8BE7AA49AC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414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12D46-D17F-4A73-8C07-E0D29C395B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1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C916C-B417-4D9B-A1F0-36C67FA577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95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3C320E-07ED-46ED-A82E-7C5703FCBC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709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879E1-31A8-4879-A55B-557FBAF1FC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408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3042-0653-4CCB-B07D-71E31AB831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499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E021-50B4-4624-AD2B-0ACC185D69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00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200-D303-4532-B9EB-E5803FCF74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089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7A85-4B2F-45D7-9F00-B1E70ECC7F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1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FE26-C26F-4C51-9B1C-A200F67597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866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3B8E-4A02-485C-A6AE-939F57C714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298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D0C1-CCE0-40C4-BD4F-DAF2EBCEF7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605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0991-FCD3-459B-A439-CA8D17DD0C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4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D772F-2543-4BF0-8EFC-39A9081862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592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3FEA-BA75-4401-9180-8BE7AA49AC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50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12D46-D17F-4A73-8C07-E0D29C395B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200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3C320E-07ED-46ED-A82E-7C5703FCBC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E27D9-213E-4BF0-8E3B-EE1E02C7B4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8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6B006-80CC-4A38-989B-EC44B484BB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0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13ABF-87BB-4671-BB5F-B88DC3C0434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C9B3E3-524C-46FB-83DF-A619E1ED856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5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C9B3E3-524C-46FB-83DF-A619E1ED856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C9B3E3-524C-46FB-83DF-A619E1ED856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0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C9B3E3-524C-46FB-83DF-A619E1ED856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1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C9B3E3-524C-46FB-83DF-A619E1ED856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7000"/>
            <a:ext cx="184212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18002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187220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6" name="Freeform 32"/>
          <p:cNvSpPr>
            <a:spLocks/>
          </p:cNvSpPr>
          <p:nvPr/>
        </p:nvSpPr>
        <p:spPr bwMode="auto">
          <a:xfrm>
            <a:off x="1547813" y="2636838"/>
            <a:ext cx="3024187" cy="1223962"/>
          </a:xfrm>
          <a:custGeom>
            <a:avLst/>
            <a:gdLst>
              <a:gd name="T0" fmla="*/ 0 w 1905"/>
              <a:gd name="T1" fmla="*/ 771 h 771"/>
              <a:gd name="T2" fmla="*/ 1134 w 1905"/>
              <a:gd name="T3" fmla="*/ 454 h 771"/>
              <a:gd name="T4" fmla="*/ 1361 w 1905"/>
              <a:gd name="T5" fmla="*/ 227 h 771"/>
              <a:gd name="T6" fmla="*/ 1905 w 1905"/>
              <a:gd name="T7" fmla="*/ 0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5" h="771">
                <a:moveTo>
                  <a:pt x="0" y="771"/>
                </a:moveTo>
                <a:cubicBezTo>
                  <a:pt x="453" y="658"/>
                  <a:pt x="907" y="545"/>
                  <a:pt x="1134" y="454"/>
                </a:cubicBezTo>
                <a:cubicBezTo>
                  <a:pt x="1361" y="363"/>
                  <a:pt x="1233" y="303"/>
                  <a:pt x="1361" y="227"/>
                </a:cubicBezTo>
                <a:cubicBezTo>
                  <a:pt x="1489" y="151"/>
                  <a:pt x="1814" y="38"/>
                  <a:pt x="1905" y="0"/>
                </a:cubicBezTo>
              </a:path>
            </a:pathLst>
          </a:custGeom>
          <a:noFill/>
          <a:ln w="25400">
            <a:solidFill>
              <a:srgbClr val="33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418" name="Freeform 34"/>
          <p:cNvSpPr>
            <a:spLocks/>
          </p:cNvSpPr>
          <p:nvPr/>
        </p:nvSpPr>
        <p:spPr bwMode="auto">
          <a:xfrm>
            <a:off x="4572000" y="2636838"/>
            <a:ext cx="2879725" cy="1223962"/>
          </a:xfrm>
          <a:custGeom>
            <a:avLst/>
            <a:gdLst>
              <a:gd name="T0" fmla="*/ 0 w 1814"/>
              <a:gd name="T1" fmla="*/ 771 h 771"/>
              <a:gd name="T2" fmla="*/ 1497 w 1814"/>
              <a:gd name="T3" fmla="*/ 590 h 771"/>
              <a:gd name="T4" fmla="*/ 1633 w 1814"/>
              <a:gd name="T5" fmla="*/ 227 h 771"/>
              <a:gd name="T6" fmla="*/ 1814 w 1814"/>
              <a:gd name="T7" fmla="*/ 0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4" h="771">
                <a:moveTo>
                  <a:pt x="0" y="771"/>
                </a:moveTo>
                <a:cubicBezTo>
                  <a:pt x="612" y="726"/>
                  <a:pt x="1225" y="681"/>
                  <a:pt x="1497" y="590"/>
                </a:cubicBezTo>
                <a:cubicBezTo>
                  <a:pt x="1769" y="499"/>
                  <a:pt x="1580" y="325"/>
                  <a:pt x="1633" y="227"/>
                </a:cubicBezTo>
                <a:cubicBezTo>
                  <a:pt x="1686" y="129"/>
                  <a:pt x="1784" y="38"/>
                  <a:pt x="1814" y="0"/>
                </a:cubicBezTo>
              </a:path>
            </a:pathLst>
          </a:custGeom>
          <a:noFill/>
          <a:ln w="25400">
            <a:solidFill>
              <a:srgbClr val="33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1692275" y="2636838"/>
            <a:ext cx="5759450" cy="1223962"/>
          </a:xfrm>
          <a:custGeom>
            <a:avLst/>
            <a:gdLst>
              <a:gd name="T0" fmla="*/ 0 w 3628"/>
              <a:gd name="T1" fmla="*/ 0 h 771"/>
              <a:gd name="T2" fmla="*/ 1950 w 3628"/>
              <a:gd name="T3" fmla="*/ 272 h 771"/>
              <a:gd name="T4" fmla="*/ 2903 w 3628"/>
              <a:gd name="T5" fmla="*/ 545 h 771"/>
              <a:gd name="T6" fmla="*/ 3628 w 3628"/>
              <a:gd name="T7" fmla="*/ 771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8" h="771">
                <a:moveTo>
                  <a:pt x="0" y="0"/>
                </a:moveTo>
                <a:cubicBezTo>
                  <a:pt x="733" y="90"/>
                  <a:pt x="1466" y="181"/>
                  <a:pt x="1950" y="272"/>
                </a:cubicBezTo>
                <a:cubicBezTo>
                  <a:pt x="2434" y="363"/>
                  <a:pt x="2623" y="462"/>
                  <a:pt x="2903" y="545"/>
                </a:cubicBezTo>
                <a:cubicBezTo>
                  <a:pt x="3183" y="628"/>
                  <a:pt x="3507" y="733"/>
                  <a:pt x="3628" y="771"/>
                </a:cubicBezTo>
              </a:path>
            </a:pathLst>
          </a:custGeom>
          <a:noFill/>
          <a:ln w="25400">
            <a:solidFill>
              <a:srgbClr val="33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pic>
        <p:nvPicPr>
          <p:cNvPr id="16404" name="Picture 20" descr="смайлик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365625"/>
            <a:ext cx="2382838" cy="2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395288" y="1628775"/>
            <a:ext cx="2592387" cy="10080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5875">
            <a:solidFill>
              <a:srgbClr val="64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407" name="AutoShape 23"/>
          <p:cNvSpPr>
            <a:spLocks noChangeArrowheads="1"/>
          </p:cNvSpPr>
          <p:nvPr/>
        </p:nvSpPr>
        <p:spPr bwMode="auto">
          <a:xfrm>
            <a:off x="3203575" y="1628775"/>
            <a:ext cx="2592388" cy="10080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5875">
            <a:solidFill>
              <a:srgbClr val="64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6011863" y="1628775"/>
            <a:ext cx="2592387" cy="10080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5875">
            <a:solidFill>
              <a:srgbClr val="64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3413"/>
          </a:xfrm>
        </p:spPr>
        <p:txBody>
          <a:bodyPr/>
          <a:lstStyle/>
          <a:p>
            <a:r>
              <a:rPr lang="ru-RU" sz="2800" b="1" i="1">
                <a:solidFill>
                  <a:srgbClr val="9E0000"/>
                </a:solidFill>
              </a:rPr>
              <a:t>Задание №</a:t>
            </a:r>
            <a:r>
              <a:rPr lang="en-US" sz="2800" b="1" i="1">
                <a:solidFill>
                  <a:srgbClr val="9E0000"/>
                </a:solidFill>
              </a:rPr>
              <a:t> </a:t>
            </a:r>
            <a:r>
              <a:rPr lang="ru-RU" sz="2800" b="1" i="1">
                <a:solidFill>
                  <a:srgbClr val="9E0000"/>
                </a:solidFill>
              </a:rPr>
              <a:t>3, с. 7</a:t>
            </a:r>
          </a:p>
        </p:txBody>
      </p:sp>
      <p:sp>
        <p:nvSpPr>
          <p:cNvPr id="1638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404813"/>
            <a:ext cx="503237" cy="43180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pic>
        <p:nvPicPr>
          <p:cNvPr id="16390" name="Picture 6" descr="2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5" b="-555"/>
          <a:stretch>
            <a:fillRect/>
          </a:stretch>
        </p:blipFill>
        <p:spPr bwMode="auto">
          <a:xfrm rot="-792258">
            <a:off x="6154738" y="2132013"/>
            <a:ext cx="230505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954963" y="15557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83300" y="2058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В</a:t>
            </a:r>
          </a:p>
        </p:txBody>
      </p:sp>
      <p:pic>
        <p:nvPicPr>
          <p:cNvPr id="16405" name="Picture 21" descr="2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06" b="-555"/>
          <a:stretch>
            <a:fillRect/>
          </a:stretch>
        </p:blipFill>
        <p:spPr bwMode="auto">
          <a:xfrm rot="10188943">
            <a:off x="539750" y="2060575"/>
            <a:ext cx="22717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411413" y="16287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11188" y="19161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419475" y="16287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292725" y="19875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539750" y="3860800"/>
            <a:ext cx="2303463" cy="431800"/>
          </a:xfrm>
          <a:prstGeom prst="rect">
            <a:avLst/>
          </a:prstGeom>
          <a:solidFill>
            <a:srgbClr val="F5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Прямая </a:t>
            </a:r>
            <a:r>
              <a:rPr lang="ru-RU" sz="2400" b="1" i="1" smtClean="0">
                <a:solidFill>
                  <a:srgbClr val="000000"/>
                </a:solidFill>
              </a:rPr>
              <a:t>АВ</a:t>
            </a:r>
          </a:p>
        </p:txBody>
      </p:sp>
      <p:pic>
        <p:nvPicPr>
          <p:cNvPr id="16415" name="Picture 31" descr="2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832">
            <a:off x="3348038" y="2132013"/>
            <a:ext cx="2190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9" name="Picture 35" descr="смайли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581525"/>
            <a:ext cx="1968500" cy="205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6516688" y="3860800"/>
            <a:ext cx="2303462" cy="431800"/>
          </a:xfrm>
          <a:prstGeom prst="rect">
            <a:avLst/>
          </a:prstGeom>
          <a:solidFill>
            <a:srgbClr val="F5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Луч </a:t>
            </a:r>
            <a:r>
              <a:rPr lang="ru-RU" sz="2400" b="1" i="1" smtClean="0">
                <a:solidFill>
                  <a:srgbClr val="000000"/>
                </a:solidFill>
              </a:rPr>
              <a:t>АВ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492500" y="3860800"/>
            <a:ext cx="2303463" cy="431800"/>
          </a:xfrm>
          <a:prstGeom prst="rect">
            <a:avLst/>
          </a:prstGeom>
          <a:solidFill>
            <a:srgbClr val="F5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Отрезок </a:t>
            </a:r>
            <a:r>
              <a:rPr lang="ru-RU" sz="2400" b="1" i="1" smtClean="0">
                <a:solidFill>
                  <a:srgbClr val="000000"/>
                </a:solidFill>
              </a:rPr>
              <a:t>АВ</a:t>
            </a:r>
          </a:p>
        </p:txBody>
      </p:sp>
      <p:sp>
        <p:nvSpPr>
          <p:cNvPr id="16420" name="Freeform 36"/>
          <p:cNvSpPr>
            <a:spLocks/>
          </p:cNvSpPr>
          <p:nvPr/>
        </p:nvSpPr>
        <p:spPr bwMode="auto">
          <a:xfrm>
            <a:off x="1692275" y="2636838"/>
            <a:ext cx="2879725" cy="1223962"/>
          </a:xfrm>
          <a:custGeom>
            <a:avLst/>
            <a:gdLst>
              <a:gd name="T0" fmla="*/ 0 w 1814"/>
              <a:gd name="T1" fmla="*/ 0 h 771"/>
              <a:gd name="T2" fmla="*/ 1179 w 1814"/>
              <a:gd name="T3" fmla="*/ 227 h 771"/>
              <a:gd name="T4" fmla="*/ 1360 w 1814"/>
              <a:gd name="T5" fmla="*/ 545 h 771"/>
              <a:gd name="T6" fmla="*/ 1814 w 1814"/>
              <a:gd name="T7" fmla="*/ 771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4" h="771">
                <a:moveTo>
                  <a:pt x="0" y="0"/>
                </a:moveTo>
                <a:cubicBezTo>
                  <a:pt x="476" y="68"/>
                  <a:pt x="952" y="136"/>
                  <a:pt x="1179" y="227"/>
                </a:cubicBezTo>
                <a:cubicBezTo>
                  <a:pt x="1406" y="318"/>
                  <a:pt x="1254" y="454"/>
                  <a:pt x="1360" y="545"/>
                </a:cubicBezTo>
                <a:cubicBezTo>
                  <a:pt x="1466" y="636"/>
                  <a:pt x="1738" y="733"/>
                  <a:pt x="1814" y="771"/>
                </a:cubicBezTo>
              </a:path>
            </a:pathLst>
          </a:custGeom>
          <a:noFill/>
          <a:ln w="25400">
            <a:solidFill>
              <a:srgbClr val="33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7272338" y="2636838"/>
            <a:ext cx="492125" cy="1223962"/>
          </a:xfrm>
          <a:custGeom>
            <a:avLst/>
            <a:gdLst>
              <a:gd name="T0" fmla="*/ 113 w 310"/>
              <a:gd name="T1" fmla="*/ 0 h 771"/>
              <a:gd name="T2" fmla="*/ 295 w 310"/>
              <a:gd name="T3" fmla="*/ 318 h 771"/>
              <a:gd name="T4" fmla="*/ 23 w 310"/>
              <a:gd name="T5" fmla="*/ 499 h 771"/>
              <a:gd name="T6" fmla="*/ 159 w 310"/>
              <a:gd name="T7" fmla="*/ 771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771">
                <a:moveTo>
                  <a:pt x="113" y="0"/>
                </a:moveTo>
                <a:cubicBezTo>
                  <a:pt x="211" y="117"/>
                  <a:pt x="310" y="235"/>
                  <a:pt x="295" y="318"/>
                </a:cubicBezTo>
                <a:cubicBezTo>
                  <a:pt x="280" y="401"/>
                  <a:pt x="46" y="424"/>
                  <a:pt x="23" y="499"/>
                </a:cubicBezTo>
                <a:cubicBezTo>
                  <a:pt x="0" y="574"/>
                  <a:pt x="136" y="726"/>
                  <a:pt x="159" y="771"/>
                </a:cubicBezTo>
              </a:path>
            </a:pathLst>
          </a:custGeom>
          <a:noFill/>
          <a:ln w="25400">
            <a:solidFill>
              <a:srgbClr val="33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6422" name="AutoShape 38"/>
          <p:cNvSpPr>
            <a:spLocks noChangeArrowheads="1"/>
          </p:cNvSpPr>
          <p:nvPr/>
        </p:nvSpPr>
        <p:spPr bwMode="auto">
          <a:xfrm>
            <a:off x="1258888" y="4508500"/>
            <a:ext cx="4608512" cy="1079500"/>
          </a:xfrm>
          <a:prstGeom prst="cloudCallout">
            <a:avLst>
              <a:gd name="adj1" fmla="val 64949"/>
              <a:gd name="adj2" fmla="val 42204"/>
            </a:avLst>
          </a:prstGeom>
          <a:solidFill>
            <a:srgbClr val="F3E7BB"/>
          </a:solidFill>
          <a:ln w="158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smtClean="0">
                <a:solidFill>
                  <a:srgbClr val="640000"/>
                </a:solidFill>
              </a:rPr>
              <a:t>Где же я ошибся?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468313" y="836613"/>
            <a:ext cx="8229600" cy="633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640000"/>
                </a:solidFill>
              </a:rPr>
              <a:t>Прав ли Смайлик?</a:t>
            </a:r>
          </a:p>
        </p:txBody>
      </p:sp>
    </p:spTree>
    <p:extLst>
      <p:ext uri="{BB962C8B-B14F-4D97-AF65-F5344CB8AC3E}">
        <p14:creationId xmlns:p14="http://schemas.microsoft.com/office/powerpoint/2010/main" val="18059572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8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8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9"/>
                  </p:tgtEl>
                </p:cond>
              </p:nextCondLst>
            </p:seq>
          </p:childTnLst>
        </p:cTn>
      </p:par>
    </p:tnLst>
    <p:bldLst>
      <p:bldP spid="16418" grpId="0" animBg="1"/>
      <p:bldP spid="16417" grpId="0" animBg="1"/>
      <p:bldP spid="16420" grpId="0" animBg="1"/>
      <p:bldP spid="16421" grpId="0" animBg="1"/>
      <p:bldP spid="16422" grpId="0" animBg="1"/>
      <p:bldP spid="1642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260350"/>
            <a:ext cx="6429375" cy="633413"/>
          </a:xfrm>
        </p:spPr>
        <p:txBody>
          <a:bodyPr/>
          <a:lstStyle/>
          <a:p>
            <a:r>
              <a:rPr lang="ru-RU" sz="2800" b="1" i="1">
                <a:solidFill>
                  <a:srgbClr val="9E0000"/>
                </a:solidFill>
              </a:rPr>
              <a:t>Задание №</a:t>
            </a:r>
            <a:r>
              <a:rPr lang="en-US" sz="2800" b="1" i="1">
                <a:solidFill>
                  <a:srgbClr val="9E0000"/>
                </a:solidFill>
              </a:rPr>
              <a:t> </a:t>
            </a:r>
            <a:r>
              <a:rPr lang="ru-RU" sz="2800" b="1" i="1">
                <a:solidFill>
                  <a:srgbClr val="9E0000"/>
                </a:solidFill>
              </a:rPr>
              <a:t>4, с. 7</a:t>
            </a:r>
          </a:p>
        </p:txBody>
      </p:sp>
      <p:sp>
        <p:nvSpPr>
          <p:cNvPr id="1843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404813"/>
            <a:ext cx="503237" cy="43180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0825" y="2924175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7900" y="47244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27313" y="34290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D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pic>
        <p:nvPicPr>
          <p:cNvPr id="18440" name="Picture 8" descr="карандаш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6920" b="67"/>
          <a:stretch>
            <a:fillRect/>
          </a:stretch>
        </p:blipFill>
        <p:spPr bwMode="auto">
          <a:xfrm>
            <a:off x="395288" y="476250"/>
            <a:ext cx="1492250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779838" y="2276475"/>
            <a:ext cx="144462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916238" y="3355975"/>
            <a:ext cx="144462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059113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39750" y="2779713"/>
            <a:ext cx="1728788" cy="2233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468313" y="27082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1547813" y="2347913"/>
            <a:ext cx="2305050" cy="1223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2989263" y="3429000"/>
            <a:ext cx="2232025" cy="1366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4860925" y="2347913"/>
            <a:ext cx="1511300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8316913" y="4003675"/>
            <a:ext cx="142875" cy="146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6300788" y="22764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877050" y="2492375"/>
            <a:ext cx="1497013" cy="1601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4284663" y="4221163"/>
            <a:ext cx="2232025" cy="1366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323850" y="2997200"/>
            <a:ext cx="2305050" cy="1223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H="1">
            <a:off x="3059113" y="3716338"/>
            <a:ext cx="2160587" cy="2592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1763713" y="4365625"/>
            <a:ext cx="1584325" cy="201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 flipH="1" flipV="1">
            <a:off x="6372225" y="1989138"/>
            <a:ext cx="504825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1835150" y="48688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18475" name="AutoShape 43"/>
          <p:cNvSpPr>
            <a:spLocks noChangeArrowheads="1"/>
          </p:cNvSpPr>
          <p:nvPr/>
        </p:nvSpPr>
        <p:spPr bwMode="auto">
          <a:xfrm>
            <a:off x="1116013" y="3573463"/>
            <a:ext cx="287337" cy="2873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76" name="AutoShape 44"/>
          <p:cNvSpPr>
            <a:spLocks noChangeArrowheads="1"/>
          </p:cNvSpPr>
          <p:nvPr/>
        </p:nvSpPr>
        <p:spPr bwMode="auto">
          <a:xfrm>
            <a:off x="4500563" y="4292600"/>
            <a:ext cx="287337" cy="28733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3059113" y="6021388"/>
            <a:ext cx="287337" cy="2873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2195513" y="981075"/>
            <a:ext cx="6337300" cy="719138"/>
          </a:xfrm>
          <a:prstGeom prst="cloudCallout">
            <a:avLst>
              <a:gd name="adj1" fmla="val -57917"/>
              <a:gd name="adj2" fmla="val -53755"/>
            </a:avLst>
          </a:prstGeom>
          <a:solidFill>
            <a:srgbClr val="F3E7BB"/>
          </a:solidFill>
          <a:ln w="158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C80000"/>
                </a:solidFill>
              </a:rPr>
              <a:t>Найдите пересекающиеся лучи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3419475" y="19891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1908175" y="27813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5940425" y="20605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S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787900" y="35004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E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6877050" y="20605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F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8243888" y="3573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N</a:t>
            </a:r>
            <a:endParaRPr lang="ru-RU" sz="2400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108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0"/>
                  </p:tgtEl>
                </p:cond>
              </p:nextCondLst>
            </p:seq>
          </p:childTnLst>
        </p:cTn>
      </p:par>
    </p:tnLst>
    <p:bldLst>
      <p:bldP spid="18464" grpId="0" animBg="1"/>
      <p:bldP spid="18464" grpId="1" animBg="1"/>
      <p:bldP spid="18467" grpId="0" animBg="1"/>
      <p:bldP spid="18469" grpId="0" animBg="1"/>
      <p:bldP spid="18470" grpId="0" animBg="1"/>
      <p:bldP spid="18473" grpId="0" animBg="1"/>
      <p:bldP spid="18475" grpId="0" animBg="1"/>
      <p:bldP spid="18476" grpId="0" animBg="1"/>
      <p:bldP spid="18477" grpId="0" animBg="1"/>
      <p:bldP spid="184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/>
          <a:lstStyle/>
          <a:p>
            <a:r>
              <a:rPr lang="ru-RU" sz="2800" b="1" dirty="0">
                <a:solidFill>
                  <a:srgbClr val="9E0000"/>
                </a:solidFill>
              </a:rPr>
              <a:t>Задание №</a:t>
            </a:r>
            <a:r>
              <a:rPr lang="en-US" sz="2800" b="1" dirty="0">
                <a:solidFill>
                  <a:srgbClr val="9E0000"/>
                </a:solidFill>
              </a:rPr>
              <a:t> </a:t>
            </a:r>
            <a:r>
              <a:rPr lang="ru-RU" sz="2800" b="1" dirty="0">
                <a:solidFill>
                  <a:srgbClr val="9E0000"/>
                </a:solidFill>
              </a:rPr>
              <a:t>7</a:t>
            </a:r>
            <a:r>
              <a:rPr lang="ru-RU" sz="2800" b="1" dirty="0" smtClean="0">
                <a:solidFill>
                  <a:srgbClr val="9E0000"/>
                </a:solidFill>
              </a:rPr>
              <a:t>, </a:t>
            </a:r>
            <a:r>
              <a:rPr lang="ru-RU" sz="2800" b="1" dirty="0">
                <a:solidFill>
                  <a:srgbClr val="9E0000"/>
                </a:solidFill>
              </a:rPr>
              <a:t>с. </a:t>
            </a:r>
            <a:r>
              <a:rPr lang="ru-RU" sz="2800" b="1" dirty="0" smtClean="0">
                <a:solidFill>
                  <a:srgbClr val="9E0000"/>
                </a:solidFill>
              </a:rPr>
              <a:t>8</a:t>
            </a:r>
            <a:endParaRPr lang="ru-RU" sz="2800" b="1" dirty="0">
              <a:solidFill>
                <a:srgbClr val="9E0000"/>
              </a:solidFill>
            </a:endParaRPr>
          </a:p>
        </p:txBody>
      </p:sp>
      <p:sp>
        <p:nvSpPr>
          <p:cNvPr id="204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404813"/>
            <a:ext cx="503237" cy="43180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346450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pic>
        <p:nvPicPr>
          <p:cNvPr id="20493" name="Picture 13" descr="вав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6"/>
              </a:clrFrom>
              <a:clrTo>
                <a:srgbClr val="FFFF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3" b="627"/>
          <a:stretch>
            <a:fillRect/>
          </a:stretch>
        </p:blipFill>
        <p:spPr bwMode="auto">
          <a:xfrm>
            <a:off x="4067175" y="1989138"/>
            <a:ext cx="4824413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 descr="смайлик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2376488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9" name="Picture 19" descr="bigimg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6" t="5341" r="6822" b="4167"/>
          <a:stretch>
            <a:fillRect/>
          </a:stretch>
        </p:blipFill>
        <p:spPr bwMode="auto">
          <a:xfrm>
            <a:off x="395288" y="981075"/>
            <a:ext cx="3529012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6" name="Text Box 16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2452688" y="1330325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000000"/>
                </a:solidFill>
              </a:rPr>
              <a:t>56 кг</a:t>
            </a:r>
          </a:p>
        </p:txBody>
      </p:sp>
      <p:sp>
        <p:nvSpPr>
          <p:cNvPr id="20495" name="Text Box 15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2260600" y="2157413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180 кг</a:t>
            </a:r>
          </a:p>
        </p:txBody>
      </p:sp>
      <p:sp>
        <p:nvSpPr>
          <p:cNvPr id="20497" name="Text Box 17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681038" y="1173163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000000"/>
                </a:solidFill>
              </a:rPr>
              <a:t>?, на 8 кг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000000"/>
                </a:solidFill>
              </a:rPr>
              <a:t> больше</a:t>
            </a:r>
          </a:p>
        </p:txBody>
      </p:sp>
      <p:sp>
        <p:nvSpPr>
          <p:cNvPr id="20498" name="Text Box 18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1141413" y="25003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smtClean="0">
                <a:solidFill>
                  <a:srgbClr val="C80000"/>
                </a:solidFill>
              </a:rPr>
              <a:t>?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276600" y="3933825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arenR"/>
            </a:pPr>
            <a:r>
              <a:rPr lang="ru-RU" sz="2400" i="1" smtClean="0">
                <a:solidFill>
                  <a:srgbClr val="000000"/>
                </a:solidFill>
              </a:rPr>
              <a:t>56+8=64 (кг)- продали во </a:t>
            </a:r>
            <a:r>
              <a:rPr lang="en-US" sz="2400" i="1" smtClean="0">
                <a:solidFill>
                  <a:srgbClr val="000000"/>
                </a:solidFill>
              </a:rPr>
              <a:t>II </a:t>
            </a:r>
            <a:r>
              <a:rPr lang="ru-RU" sz="2400" i="1" smtClean="0">
                <a:solidFill>
                  <a:srgbClr val="000000"/>
                </a:solidFill>
              </a:rPr>
              <a:t>день.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276600" y="4508500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2) 56+64=120 (кг)- продали за 2 дня.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276600" y="5084763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3) 180-120=60 (кг)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268538" y="5876925"/>
            <a:ext cx="701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smtClean="0">
                <a:solidFill>
                  <a:srgbClr val="000000"/>
                </a:solidFill>
              </a:rPr>
              <a:t>Ответ: </a:t>
            </a:r>
            <a:r>
              <a:rPr lang="ru-RU" sz="2400" i="1" smtClean="0">
                <a:solidFill>
                  <a:srgbClr val="000000"/>
                </a:solidFill>
              </a:rPr>
              <a:t>за </a:t>
            </a:r>
            <a:r>
              <a:rPr lang="en-US" sz="2400" i="1" smtClean="0">
                <a:solidFill>
                  <a:srgbClr val="000000"/>
                </a:solidFill>
              </a:rPr>
              <a:t>III</a:t>
            </a:r>
            <a:r>
              <a:rPr lang="ru-RU" sz="2400" i="1" smtClean="0">
                <a:solidFill>
                  <a:srgbClr val="000000"/>
                </a:solidFill>
              </a:rPr>
              <a:t> день продали 60 кг винограда.</a:t>
            </a: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827088" y="3429000"/>
            <a:ext cx="2592387" cy="360363"/>
          </a:xfrm>
          <a:prstGeom prst="roundRect">
            <a:avLst>
              <a:gd name="adj" fmla="val 16667"/>
            </a:avLst>
          </a:prstGeom>
          <a:solidFill>
            <a:srgbClr val="F3E7BB"/>
          </a:solidFill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660033"/>
                </a:solidFill>
              </a:rPr>
              <a:t>Проверка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10934630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5"/>
                  </p:tgtEl>
                </p:cond>
              </p:nextCondLst>
            </p:seq>
          </p:childTnLst>
        </p:cTn>
      </p:par>
    </p:tnLst>
    <p:bldLst>
      <p:bldP spid="20500" grpId="0"/>
      <p:bldP spid="20501" grpId="0"/>
      <p:bldP spid="20502" grpId="0"/>
      <p:bldP spid="205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/>
          <a:lstStyle/>
          <a:p>
            <a:r>
              <a:rPr lang="ru-RU" dirty="0" smtClean="0"/>
              <a:t>Какая операция переводит первое число во второе?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7128792" cy="3960440"/>
          </a:xfrm>
        </p:spPr>
        <p:txBody>
          <a:bodyPr/>
          <a:lstStyle/>
          <a:p>
            <a:endParaRPr lang="ru-RU" dirty="0"/>
          </a:p>
          <a:p>
            <a:r>
              <a:rPr lang="ru-RU" sz="4400" dirty="0" smtClean="0">
                <a:solidFill>
                  <a:schemeClr val="tx1"/>
                </a:solidFill>
              </a:rPr>
              <a:t>12             </a:t>
            </a:r>
            <a:r>
              <a:rPr lang="ru-RU" dirty="0" smtClean="0">
                <a:solidFill>
                  <a:schemeClr val="tx1"/>
                </a:solidFill>
              </a:rPr>
              <a:t>           </a:t>
            </a:r>
            <a:r>
              <a:rPr lang="ru-RU" sz="4400" dirty="0" smtClean="0">
                <a:solidFill>
                  <a:schemeClr val="tx1"/>
                </a:solidFill>
              </a:rPr>
              <a:t>24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67 </a:t>
            </a:r>
            <a:r>
              <a:rPr lang="ru-RU" dirty="0" smtClean="0">
                <a:solidFill>
                  <a:schemeClr val="tx1"/>
                </a:solidFill>
              </a:rPr>
              <a:t>                           </a:t>
            </a:r>
            <a:r>
              <a:rPr lang="ru-RU" sz="4400" dirty="0" smtClean="0">
                <a:solidFill>
                  <a:schemeClr val="tx1"/>
                </a:solidFill>
              </a:rPr>
              <a:t>54</a:t>
            </a:r>
            <a:endParaRPr lang="ru-RU" sz="440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3419872" y="3501008"/>
            <a:ext cx="25202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3131840" y="4869160"/>
            <a:ext cx="29523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227006" y="2924944"/>
            <a:ext cx="1012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+</a:t>
            </a:r>
            <a:r>
              <a:rPr lang="ru-RU" sz="4000" dirty="0" smtClean="0">
                <a:solidFill>
                  <a:srgbClr val="000000"/>
                </a:solidFill>
              </a:rPr>
              <a:t>12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405355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</a:rPr>
              <a:t>-13</a:t>
            </a:r>
            <a:endParaRPr lang="ru-RU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3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5841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Выполните заданные операции, результаты запишите.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4432556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       24           +</a:t>
            </a:r>
            <a:r>
              <a:rPr lang="ru-RU" sz="4400" dirty="0"/>
              <a:t>6</a:t>
            </a:r>
            <a:r>
              <a:rPr lang="ru-RU" sz="4400" dirty="0" smtClean="0"/>
              <a:t> </a:t>
            </a:r>
            <a:endParaRPr lang="ru-RU" sz="5400" dirty="0" smtClean="0"/>
          </a:p>
          <a:p>
            <a:pPr algn="l"/>
            <a:r>
              <a:rPr lang="ru-RU" sz="5400" dirty="0" smtClean="0"/>
              <a:t>     20         -13</a:t>
            </a:r>
          </a:p>
          <a:p>
            <a:pPr algn="l"/>
            <a:r>
              <a:rPr lang="ru-RU" sz="5400" dirty="0" smtClean="0"/>
              <a:t>     35          +6        </a:t>
            </a:r>
          </a:p>
          <a:p>
            <a:pPr algn="l"/>
            <a:r>
              <a:rPr lang="ru-RU" sz="5400" dirty="0" smtClean="0"/>
              <a:t>     72          -15</a:t>
            </a:r>
            <a:endParaRPr lang="ru-RU" sz="5400" dirty="0"/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2267744" y="2636912"/>
            <a:ext cx="48965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2267744" y="3573016"/>
            <a:ext cx="50405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2267744" y="4581128"/>
            <a:ext cx="50405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 стрелкой 12"/>
          <p:cNvCxnSpPr/>
          <p:nvPr/>
        </p:nvCxnSpPr>
        <p:spPr bwMode="auto">
          <a:xfrm>
            <a:off x="2483768" y="5445224"/>
            <a:ext cx="48245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308304" y="198884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7668344" y="2803575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24328" y="3861048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41</a:t>
            </a:r>
            <a:endParaRPr lang="ru-RU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7524328" y="4797152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57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657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312368"/>
          </a:xfrm>
        </p:spPr>
        <p:txBody>
          <a:bodyPr>
            <a:noAutofit/>
          </a:bodyPr>
          <a:lstStyle/>
          <a:p>
            <a:r>
              <a:rPr lang="ru-RU" sz="16600" dirty="0" smtClean="0"/>
              <a:t>567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7408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260350"/>
            <a:ext cx="8229600" cy="792163"/>
          </a:xfrm>
        </p:spPr>
        <p:txBody>
          <a:bodyPr/>
          <a:lstStyle/>
          <a:p>
            <a:r>
              <a:rPr lang="ru-RU" sz="2800" b="1" i="1">
                <a:solidFill>
                  <a:srgbClr val="9E0000"/>
                </a:solidFill>
              </a:rPr>
              <a:t>Отгадайте имя гостя нашего урока</a:t>
            </a:r>
          </a:p>
        </p:txBody>
      </p:sp>
      <p:graphicFrame>
        <p:nvGraphicFramePr>
          <p:cNvPr id="22651" name="Group 12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4527567"/>
              </p:ext>
            </p:extLst>
          </p:nvPr>
        </p:nvGraphicFramePr>
        <p:xfrm>
          <a:off x="2411413" y="4724400"/>
          <a:ext cx="6127750" cy="1439863"/>
        </p:xfrm>
        <a:graphic>
          <a:graphicData uri="http://schemas.openxmlformats.org/drawingml/2006/table">
            <a:tbl>
              <a:tblPr/>
              <a:tblGrid>
                <a:gridCol w="614362"/>
                <a:gridCol w="611188"/>
                <a:gridCol w="611187"/>
                <a:gridCol w="614363"/>
                <a:gridCol w="614362"/>
                <a:gridCol w="612775"/>
                <a:gridCol w="612775"/>
                <a:gridCol w="611188"/>
                <a:gridCol w="611187"/>
                <a:gridCol w="614363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8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404813"/>
            <a:ext cx="503237" cy="43180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>
              <a:solidFill>
                <a:srgbClr val="000000"/>
              </a:solidFill>
            </a:endParaRPr>
          </a:p>
        </p:txBody>
      </p:sp>
      <p:pic>
        <p:nvPicPr>
          <p:cNvPr id="22535" name="Picture 7" descr="карандаш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6920" b="67"/>
          <a:stretch>
            <a:fillRect/>
          </a:stretch>
        </p:blipFill>
        <p:spPr bwMode="auto">
          <a:xfrm>
            <a:off x="107950" y="1052513"/>
            <a:ext cx="2898775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346450" y="56610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>
              <a:solidFill>
                <a:srgbClr val="000000"/>
              </a:solidFill>
            </a:endParaRPr>
          </a:p>
        </p:txBody>
      </p:sp>
      <p:graphicFrame>
        <p:nvGraphicFramePr>
          <p:cNvPr id="22620" name="Group 92"/>
          <p:cNvGraphicFramePr>
            <a:graphicFrameLocks noGrp="1"/>
          </p:cNvGraphicFramePr>
          <p:nvPr/>
        </p:nvGraphicFramePr>
        <p:xfrm>
          <a:off x="3419475" y="1557338"/>
          <a:ext cx="1873250" cy="592138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58+32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70" name="Group 142"/>
          <p:cNvGraphicFramePr>
            <a:graphicFrameLocks noGrp="1"/>
          </p:cNvGraphicFramePr>
          <p:nvPr/>
        </p:nvGraphicFramePr>
        <p:xfrm>
          <a:off x="3419475" y="2276475"/>
          <a:ext cx="1873250" cy="592138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78" name="Group 150"/>
          <p:cNvGraphicFramePr>
            <a:graphicFrameLocks noGrp="1"/>
          </p:cNvGraphicFramePr>
          <p:nvPr/>
        </p:nvGraphicFramePr>
        <p:xfrm>
          <a:off x="3419475" y="2997200"/>
          <a:ext cx="1873250" cy="592138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20+19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86" name="Group 158"/>
          <p:cNvGraphicFramePr>
            <a:graphicFrameLocks noGrp="1"/>
          </p:cNvGraphicFramePr>
          <p:nvPr/>
        </p:nvGraphicFramePr>
        <p:xfrm>
          <a:off x="3419475" y="3716338"/>
          <a:ext cx="1873250" cy="592138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02" name="Group 174"/>
          <p:cNvGraphicFramePr>
            <a:graphicFrameLocks noGrp="1"/>
          </p:cNvGraphicFramePr>
          <p:nvPr/>
        </p:nvGraphicFramePr>
        <p:xfrm>
          <a:off x="5940425" y="3355975"/>
          <a:ext cx="1873250" cy="592138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50+13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30" name="Group 202"/>
          <p:cNvGraphicFramePr>
            <a:graphicFrameLocks noGrp="1"/>
          </p:cNvGraphicFramePr>
          <p:nvPr/>
        </p:nvGraphicFramePr>
        <p:xfrm>
          <a:off x="5940425" y="2636838"/>
          <a:ext cx="1873250" cy="574675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35+15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18" name="Group 190"/>
          <p:cNvGraphicFramePr>
            <a:graphicFrameLocks noGrp="1"/>
          </p:cNvGraphicFramePr>
          <p:nvPr/>
        </p:nvGraphicFramePr>
        <p:xfrm>
          <a:off x="5940425" y="1916113"/>
          <a:ext cx="1873250" cy="592138"/>
        </p:xfrm>
        <a:graphic>
          <a:graphicData uri="http://schemas.openxmlformats.org/drawingml/2006/table">
            <a:tbl>
              <a:tblPr/>
              <a:tblGrid>
                <a:gridCol w="576263"/>
                <a:gridCol w="12969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40" name="Text Box 212"/>
          <p:cNvSpPr txBox="1">
            <a:spLocks noChangeArrowheads="1"/>
          </p:cNvSpPr>
          <p:nvPr/>
        </p:nvSpPr>
        <p:spPr bwMode="auto">
          <a:xfrm>
            <a:off x="2411413" y="5445125"/>
            <a:ext cx="720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400" b="1" i="1">
                <a:solidFill>
                  <a:srgbClr val="C80000"/>
                </a:solidFill>
              </a:rPr>
              <a:t>К</a:t>
            </a:r>
          </a:p>
        </p:txBody>
      </p:sp>
      <p:sp>
        <p:nvSpPr>
          <p:cNvPr id="22741" name="Text Box 213"/>
          <p:cNvSpPr txBox="1">
            <a:spLocks noChangeArrowheads="1"/>
          </p:cNvSpPr>
          <p:nvPr/>
        </p:nvSpPr>
        <p:spPr bwMode="auto">
          <a:xfrm>
            <a:off x="7956550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К</a:t>
            </a:r>
          </a:p>
        </p:txBody>
      </p:sp>
      <p:sp>
        <p:nvSpPr>
          <p:cNvPr id="22742" name="Text Box 214"/>
          <p:cNvSpPr txBox="1">
            <a:spLocks noChangeArrowheads="1"/>
          </p:cNvSpPr>
          <p:nvPr/>
        </p:nvSpPr>
        <p:spPr bwMode="auto">
          <a:xfrm>
            <a:off x="7380288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И</a:t>
            </a:r>
          </a:p>
        </p:txBody>
      </p:sp>
      <p:sp>
        <p:nvSpPr>
          <p:cNvPr id="22743" name="Text Box 215"/>
          <p:cNvSpPr txBox="1">
            <a:spLocks noChangeArrowheads="1"/>
          </p:cNvSpPr>
          <p:nvPr/>
        </p:nvSpPr>
        <p:spPr bwMode="auto">
          <a:xfrm>
            <a:off x="6732588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Ш</a:t>
            </a:r>
          </a:p>
        </p:txBody>
      </p:sp>
      <p:sp>
        <p:nvSpPr>
          <p:cNvPr id="22744" name="Text Box 216"/>
          <p:cNvSpPr txBox="1">
            <a:spLocks noChangeArrowheads="1"/>
          </p:cNvSpPr>
          <p:nvPr/>
        </p:nvSpPr>
        <p:spPr bwMode="auto">
          <a:xfrm>
            <a:off x="4932363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Н</a:t>
            </a:r>
          </a:p>
        </p:txBody>
      </p:sp>
      <p:sp>
        <p:nvSpPr>
          <p:cNvPr id="22745" name="Text Box 217"/>
          <p:cNvSpPr txBox="1">
            <a:spLocks noChangeArrowheads="1"/>
          </p:cNvSpPr>
          <p:nvPr/>
        </p:nvSpPr>
        <p:spPr bwMode="auto">
          <a:xfrm>
            <a:off x="5508625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Д</a:t>
            </a:r>
          </a:p>
        </p:txBody>
      </p:sp>
      <p:sp>
        <p:nvSpPr>
          <p:cNvPr id="22746" name="Text Box 218"/>
          <p:cNvSpPr txBox="1">
            <a:spLocks noChangeArrowheads="1"/>
          </p:cNvSpPr>
          <p:nvPr/>
        </p:nvSpPr>
        <p:spPr bwMode="auto">
          <a:xfrm>
            <a:off x="6156325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А</a:t>
            </a:r>
          </a:p>
        </p:txBody>
      </p:sp>
      <p:sp>
        <p:nvSpPr>
          <p:cNvPr id="22747" name="Text Box 219"/>
          <p:cNvSpPr txBox="1">
            <a:spLocks noChangeArrowheads="1"/>
          </p:cNvSpPr>
          <p:nvPr/>
        </p:nvSpPr>
        <p:spPr bwMode="auto">
          <a:xfrm>
            <a:off x="3059113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А</a:t>
            </a:r>
          </a:p>
        </p:txBody>
      </p:sp>
      <p:sp>
        <p:nvSpPr>
          <p:cNvPr id="22748" name="Text Box 220"/>
          <p:cNvSpPr txBox="1">
            <a:spLocks noChangeArrowheads="1"/>
          </p:cNvSpPr>
          <p:nvPr/>
        </p:nvSpPr>
        <p:spPr bwMode="auto">
          <a:xfrm>
            <a:off x="3708400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Р</a:t>
            </a:r>
          </a:p>
        </p:txBody>
      </p:sp>
      <p:sp>
        <p:nvSpPr>
          <p:cNvPr id="22749" name="Text Box 221"/>
          <p:cNvSpPr txBox="1">
            <a:spLocks noChangeArrowheads="1"/>
          </p:cNvSpPr>
          <p:nvPr/>
        </p:nvSpPr>
        <p:spPr bwMode="auto">
          <a:xfrm>
            <a:off x="4284663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i="1">
                <a:solidFill>
                  <a:srgbClr val="C80000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40452775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0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7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2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7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51"/>
                  </p:tgtEl>
                </p:cond>
              </p:nextCondLst>
            </p:seq>
          </p:childTnLst>
        </p:cTn>
      </p:par>
    </p:tnLst>
    <p:bldLst>
      <p:bldP spid="22740" grpId="0"/>
      <p:bldP spid="22741" grpId="0"/>
      <p:bldP spid="22742" grpId="0"/>
      <p:bldP spid="22743" grpId="0"/>
      <p:bldP spid="22744" grpId="0"/>
      <p:bldP spid="22745" grpId="0"/>
      <p:bldP spid="22746" grpId="0"/>
      <p:bldP spid="22748" grpId="0"/>
      <p:bldP spid="227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81" y="2148442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3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sz="3600" b="1" i="1" dirty="0" smtClean="0">
                <a:solidFill>
                  <a:srgbClr val="002060"/>
                </a:solidFill>
              </a:rPr>
              <a:t>ОТРЕЗОК.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                         ПРЯМАЯ.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     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                                            ЛУЧ.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/>
          <a:lstStyle/>
          <a:p>
            <a:r>
              <a:rPr lang="ru-RU" sz="2800" b="1" dirty="0">
                <a:solidFill>
                  <a:srgbClr val="9E0000"/>
                </a:solidFill>
              </a:rPr>
              <a:t>Задание №</a:t>
            </a:r>
            <a:r>
              <a:rPr lang="en-US" sz="2800" b="1" dirty="0">
                <a:solidFill>
                  <a:srgbClr val="9E0000"/>
                </a:solidFill>
              </a:rPr>
              <a:t> 6</a:t>
            </a:r>
            <a:r>
              <a:rPr lang="ru-RU" sz="2800" b="1" dirty="0">
                <a:solidFill>
                  <a:srgbClr val="9E0000"/>
                </a:solidFill>
              </a:rPr>
              <a:t>, с. </a:t>
            </a:r>
            <a:r>
              <a:rPr lang="ru-RU" sz="2800" b="1" dirty="0">
                <a:solidFill>
                  <a:srgbClr val="9E0000"/>
                </a:solidFill>
              </a:rPr>
              <a:t>8</a:t>
            </a:r>
            <a:endParaRPr lang="ru-RU" sz="2800" b="1" dirty="0">
              <a:solidFill>
                <a:srgbClr val="9E0000"/>
              </a:solidFill>
            </a:endParaRPr>
          </a:p>
        </p:txBody>
      </p:sp>
      <p:sp>
        <p:nvSpPr>
          <p:cNvPr id="1945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404813"/>
            <a:ext cx="503237" cy="43180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pic>
        <p:nvPicPr>
          <p:cNvPr id="19463" name="Picture 7" descr="карандаш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0" r="10342" b="67"/>
          <a:stretch>
            <a:fillRect/>
          </a:stretch>
        </p:blipFill>
        <p:spPr bwMode="auto">
          <a:xfrm>
            <a:off x="7451725" y="3860800"/>
            <a:ext cx="1512888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489325" y="56610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969963" y="2997200"/>
            <a:ext cx="2016125" cy="2233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466725" y="5229225"/>
            <a:ext cx="2232025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969963" y="2997200"/>
            <a:ext cx="2016125" cy="2233613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2698750" y="5445125"/>
            <a:ext cx="36513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468313" y="5229225"/>
            <a:ext cx="2230437" cy="28733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7378700" y="2706688"/>
            <a:ext cx="1296988" cy="151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8675688" y="2635250"/>
            <a:ext cx="36512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H="1">
            <a:off x="7378700" y="2708275"/>
            <a:ext cx="1296988" cy="151288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7378700" y="4148138"/>
            <a:ext cx="36513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1978025" y="2781300"/>
            <a:ext cx="16573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1978025" y="2781300"/>
            <a:ext cx="1657350" cy="792163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1978025" y="3500438"/>
            <a:ext cx="36513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H="1" flipV="1">
            <a:off x="3059113" y="3429000"/>
            <a:ext cx="12954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H="1" flipV="1">
            <a:off x="3059113" y="3429000"/>
            <a:ext cx="1295400" cy="10795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3025775" y="3357563"/>
            <a:ext cx="317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2" name="Freeform 36"/>
          <p:cNvSpPr>
            <a:spLocks/>
          </p:cNvSpPr>
          <p:nvPr/>
        </p:nvSpPr>
        <p:spPr bwMode="auto">
          <a:xfrm>
            <a:off x="4210050" y="2708275"/>
            <a:ext cx="1416050" cy="2424113"/>
          </a:xfrm>
          <a:custGeom>
            <a:avLst/>
            <a:gdLst>
              <a:gd name="T0" fmla="*/ 0 w 892"/>
              <a:gd name="T1" fmla="*/ 348 h 1527"/>
              <a:gd name="T2" fmla="*/ 453 w 892"/>
              <a:gd name="T3" fmla="*/ 30 h 1527"/>
              <a:gd name="T4" fmla="*/ 226 w 892"/>
              <a:gd name="T5" fmla="*/ 529 h 1527"/>
              <a:gd name="T6" fmla="*/ 725 w 892"/>
              <a:gd name="T7" fmla="*/ 620 h 1527"/>
              <a:gd name="T8" fmla="*/ 317 w 892"/>
              <a:gd name="T9" fmla="*/ 983 h 1527"/>
              <a:gd name="T10" fmla="*/ 816 w 892"/>
              <a:gd name="T11" fmla="*/ 1391 h 1527"/>
              <a:gd name="T12" fmla="*/ 771 w 892"/>
              <a:gd name="T13" fmla="*/ 1527 h 1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2" h="1527">
                <a:moveTo>
                  <a:pt x="0" y="348"/>
                </a:moveTo>
                <a:cubicBezTo>
                  <a:pt x="207" y="174"/>
                  <a:pt x="415" y="0"/>
                  <a:pt x="453" y="30"/>
                </a:cubicBezTo>
                <a:cubicBezTo>
                  <a:pt x="491" y="60"/>
                  <a:pt x="181" y="431"/>
                  <a:pt x="226" y="529"/>
                </a:cubicBezTo>
                <a:cubicBezTo>
                  <a:pt x="271" y="627"/>
                  <a:pt x="710" y="544"/>
                  <a:pt x="725" y="620"/>
                </a:cubicBezTo>
                <a:cubicBezTo>
                  <a:pt x="740" y="696"/>
                  <a:pt x="302" y="855"/>
                  <a:pt x="317" y="983"/>
                </a:cubicBezTo>
                <a:cubicBezTo>
                  <a:pt x="332" y="1111"/>
                  <a:pt x="740" y="1300"/>
                  <a:pt x="816" y="1391"/>
                </a:cubicBezTo>
                <a:cubicBezTo>
                  <a:pt x="892" y="1482"/>
                  <a:pt x="831" y="1504"/>
                  <a:pt x="771" y="152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1835150" y="1341438"/>
            <a:ext cx="719138" cy="215900"/>
          </a:xfrm>
          <a:prstGeom prst="rect">
            <a:avLst/>
          </a:prstGeom>
          <a:solidFill>
            <a:srgbClr val="C8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1835150" y="1701800"/>
            <a:ext cx="719138" cy="2159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1835150" y="2060575"/>
            <a:ext cx="719138" cy="2159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2555875" y="119697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- </a:t>
            </a:r>
            <a:r>
              <a:rPr lang="ru-RU" sz="2000" i="1" smtClean="0">
                <a:solidFill>
                  <a:srgbClr val="000000"/>
                </a:solidFill>
              </a:rPr>
              <a:t>прямые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2555875" y="15573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- </a:t>
            </a:r>
            <a:r>
              <a:rPr lang="ru-RU" sz="2000" i="1" smtClean="0">
                <a:solidFill>
                  <a:srgbClr val="000000"/>
                </a:solidFill>
              </a:rPr>
              <a:t>отрезки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2555875" y="1916113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- </a:t>
            </a:r>
            <a:r>
              <a:rPr lang="ru-RU" sz="2000" i="1" smtClean="0">
                <a:solidFill>
                  <a:srgbClr val="000000"/>
                </a:solidFill>
              </a:rPr>
              <a:t>лучи</a:t>
            </a: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466725" y="5157788"/>
            <a:ext cx="36513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H="1" flipV="1">
            <a:off x="6084888" y="2636838"/>
            <a:ext cx="1295400" cy="2233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H="1" flipV="1">
            <a:off x="6084888" y="2636838"/>
            <a:ext cx="1295400" cy="2233612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 flipH="1" flipV="1">
            <a:off x="5651500" y="3429000"/>
            <a:ext cx="792163" cy="1512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H="1" flipV="1">
            <a:off x="5651500" y="3429000"/>
            <a:ext cx="792163" cy="1512888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5618163" y="3357563"/>
            <a:ext cx="317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887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5"/>
                  </p:tgtEl>
                </p:cond>
              </p:nextCondLst>
            </p:seq>
          </p:childTnLst>
        </p:cTn>
      </p:par>
    </p:tnLst>
    <p:bldLst>
      <p:bldP spid="19475" grpId="0" animBg="1"/>
      <p:bldP spid="19476" grpId="0" animBg="1"/>
      <p:bldP spid="19482" grpId="0" animBg="1"/>
      <p:bldP spid="19486" grpId="0" animBg="1"/>
      <p:bldP spid="19489" grpId="0" animBg="1"/>
      <p:bldP spid="19500" grpId="0" animBg="1"/>
      <p:bldP spid="195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800" b="1" i="1">
                <a:solidFill>
                  <a:srgbClr val="9E0000"/>
                </a:solidFill>
              </a:rPr>
              <a:t>Задание №</a:t>
            </a:r>
            <a:r>
              <a:rPr lang="en-US" sz="2800" b="1" i="1">
                <a:solidFill>
                  <a:srgbClr val="9E0000"/>
                </a:solidFill>
              </a:rPr>
              <a:t> 2</a:t>
            </a:r>
            <a:r>
              <a:rPr lang="ru-RU" sz="2800" b="1" i="1">
                <a:solidFill>
                  <a:srgbClr val="9E0000"/>
                </a:solidFill>
              </a:rPr>
              <a:t>, с. 7</a:t>
            </a:r>
          </a:p>
        </p:txBody>
      </p:sp>
      <p:sp>
        <p:nvSpPr>
          <p:cNvPr id="1434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404813"/>
            <a:ext cx="503237" cy="43180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pic>
        <p:nvPicPr>
          <p:cNvPr id="14355" name="Picture 19" descr="2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143">
            <a:off x="1719263" y="1954213"/>
            <a:ext cx="27368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2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49447">
            <a:off x="4903788" y="2192338"/>
            <a:ext cx="31686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7" name="Picture 21" descr="2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02" b="-1111"/>
          <a:stretch>
            <a:fillRect/>
          </a:stretch>
        </p:blipFill>
        <p:spPr bwMode="auto">
          <a:xfrm rot="1549340">
            <a:off x="3132138" y="5157788"/>
            <a:ext cx="2844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692275" y="14843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708400" y="26368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524750" y="14843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364163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419475" y="42211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N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5292725" y="52292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D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2484438" y="2781300"/>
            <a:ext cx="792162" cy="431800"/>
          </a:xfrm>
          <a:prstGeom prst="rect">
            <a:avLst/>
          </a:prstGeom>
          <a:solidFill>
            <a:srgbClr val="F5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CK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589713" y="2781300"/>
            <a:ext cx="792162" cy="431800"/>
          </a:xfrm>
          <a:prstGeom prst="rect">
            <a:avLst/>
          </a:prstGeom>
          <a:solidFill>
            <a:srgbClr val="F5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MA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3851275" y="5732463"/>
            <a:ext cx="792163" cy="431800"/>
          </a:xfrm>
          <a:prstGeom prst="rect">
            <a:avLst/>
          </a:prstGeom>
          <a:solidFill>
            <a:srgbClr val="F5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000000"/>
                </a:solidFill>
              </a:rPr>
              <a:t>DN</a:t>
            </a: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1836738" y="1341438"/>
            <a:ext cx="144462" cy="144462"/>
          </a:xfrm>
          <a:prstGeom prst="ellipse">
            <a:avLst/>
          </a:prstGeom>
          <a:solidFill>
            <a:srgbClr val="9E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7669213" y="1341438"/>
            <a:ext cx="144462" cy="144462"/>
          </a:xfrm>
          <a:prstGeom prst="ellipse">
            <a:avLst/>
          </a:prstGeom>
          <a:solidFill>
            <a:srgbClr val="9E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5435600" y="5661025"/>
            <a:ext cx="144463" cy="144463"/>
          </a:xfrm>
          <a:prstGeom prst="ellipse">
            <a:avLst/>
          </a:prstGeom>
          <a:solidFill>
            <a:srgbClr val="9E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000000"/>
              </a:solidFill>
            </a:endParaRPr>
          </a:p>
        </p:txBody>
      </p:sp>
      <p:pic>
        <p:nvPicPr>
          <p:cNvPr id="14371" name="Picture 35" descr="карандаши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6920" b="67"/>
          <a:stretch>
            <a:fillRect/>
          </a:stretch>
        </p:blipFill>
        <p:spPr bwMode="auto">
          <a:xfrm>
            <a:off x="179388" y="2997200"/>
            <a:ext cx="208915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2" name="Picture 36" descr="смайлик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149725"/>
            <a:ext cx="2382838" cy="2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416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</p:childTnLst>
        </p:cTn>
      </p:par>
    </p:tnLst>
    <p:bldLst>
      <p:bldP spid="14368" grpId="0" animBg="1"/>
      <p:bldP spid="14369" grpId="0" animBg="1"/>
      <p:bldP spid="1437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00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0033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00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0033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00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0033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00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0033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00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0033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00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230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Презентация PowerPoint</vt:lpstr>
      <vt:lpstr>Какая операция переводит первое число во второе?</vt:lpstr>
      <vt:lpstr>Выполните заданные операции, результаты запишите.</vt:lpstr>
      <vt:lpstr>567</vt:lpstr>
      <vt:lpstr>Отгадайте имя гостя нашего урока</vt:lpstr>
      <vt:lpstr>Презентация PowerPoint</vt:lpstr>
      <vt:lpstr>Тема урока   </vt:lpstr>
      <vt:lpstr>Задание № 6, с. 8</vt:lpstr>
      <vt:lpstr>Задание № 2, с. 7</vt:lpstr>
      <vt:lpstr>Задание № 3, с. 7</vt:lpstr>
      <vt:lpstr>Задание № 4, с. 7</vt:lpstr>
      <vt:lpstr>Задание № 7, с.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Какая операция переводит первое число во второе?</dc:title>
  <dc:creator>пк</dc:creator>
  <cp:lastModifiedBy>пк</cp:lastModifiedBy>
  <cp:revision>12</cp:revision>
  <dcterms:created xsi:type="dcterms:W3CDTF">2013-11-23T17:47:34Z</dcterms:created>
  <dcterms:modified xsi:type="dcterms:W3CDTF">2013-12-21T18:20:02Z</dcterms:modified>
</cp:coreProperties>
</file>