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7" r:id="rId2"/>
    <p:sldId id="258" r:id="rId3"/>
    <p:sldId id="259" r:id="rId4"/>
    <p:sldId id="256" r:id="rId5"/>
    <p:sldId id="281" r:id="rId6"/>
    <p:sldId id="260" r:id="rId7"/>
    <p:sldId id="261" r:id="rId8"/>
    <p:sldId id="279" r:id="rId9"/>
    <p:sldId id="280" r:id="rId10"/>
    <p:sldId id="265" r:id="rId11"/>
    <p:sldId id="268" r:id="rId12"/>
    <p:sldId id="269" r:id="rId13"/>
    <p:sldId id="270" r:id="rId14"/>
    <p:sldId id="271" r:id="rId15"/>
    <p:sldId id="273" r:id="rId16"/>
    <p:sldId id="274" r:id="rId17"/>
    <p:sldId id="275" r:id="rId18"/>
    <p:sldId id="272" r:id="rId19"/>
    <p:sldId id="276" r:id="rId20"/>
    <p:sldId id="277" r:id="rId21"/>
    <p:sldId id="282" r:id="rId22"/>
    <p:sldId id="283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752B"/>
    <a:srgbClr val="0000FF"/>
    <a:srgbClr val="F52F68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D378F-0261-4AE0-BD40-E38AC71E1A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E06E9-578B-4736-8E4F-003AD6BCCC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3B1FE-8B48-43F2-826D-7D4DDFFD9C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5E43C-0FE6-4DE3-B6FF-6AD4534C7D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52786-1739-4796-9C40-81FF784482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7CA86-9196-4FA3-A257-D05E03C217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84DEB82-ACFE-4214-B9B3-9F13262EF5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E7F74-7BEB-4748-A723-A1187EA105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981BF-79F3-4E29-84F8-7F896DAC51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0D9DE-38C7-42F8-890E-A4A42C37D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6593B53-9110-4557-9604-34BD9E93E6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F3027-0F4F-4570-9AE0-9352C192A1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19B283F-2466-44F8-B56E-681D80D455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4719FE5-7CB8-4BC5-B988-BD32677AC0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F21FE98-647E-45EB-9DE5-A1C6BE7CEC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0" r:id="rId4"/>
    <p:sldLayoutId id="2147483711" r:id="rId5"/>
    <p:sldLayoutId id="2147483718" r:id="rId6"/>
    <p:sldLayoutId id="2147483712" r:id="rId7"/>
    <p:sldLayoutId id="2147483719" r:id="rId8"/>
    <p:sldLayoutId id="2147483720" r:id="rId9"/>
    <p:sldLayoutId id="2147483713" r:id="rId10"/>
    <p:sldLayoutId id="2147483714" r:id="rId11"/>
    <p:sldLayoutId id="2147483721" r:id="rId12"/>
    <p:sldLayoutId id="2147483722" r:id="rId13"/>
    <p:sldLayoutId id="2147483723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683568" y="404664"/>
            <a:ext cx="4680520" cy="1296144"/>
          </a:xfrm>
          <a:prstGeom prst="rect">
            <a:avLst/>
          </a:prstGeom>
          <a:scene3d>
            <a:camera prst="isometricOffAxis2Right"/>
            <a:lightRig rig="threePt" dir="t"/>
          </a:scene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Georgia" pitchFamily="18" charset="0"/>
                <a:cs typeface="Arial"/>
              </a:rPr>
              <a:t>Понятие</a:t>
            </a:r>
            <a:endParaRPr lang="ru-RU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1763688" y="1700808"/>
            <a:ext cx="6336704" cy="1728192"/>
          </a:xfrm>
          <a:prstGeom prst="rect">
            <a:avLst/>
          </a:prstGeom>
          <a:scene3d>
            <a:camera prst="isometricOffAxis2Right"/>
            <a:lightRig rig="threePt" dir="t"/>
          </a:scene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Georgia" pitchFamily="18" charset="0"/>
                <a:cs typeface="Arial"/>
              </a:rPr>
              <a:t>Суждение</a:t>
            </a:r>
            <a:endParaRPr lang="ru-RU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1403648" y="3933056"/>
            <a:ext cx="8028384" cy="1656184"/>
          </a:xfrm>
          <a:prstGeom prst="rect">
            <a:avLst/>
          </a:prstGeom>
          <a:scene3d>
            <a:camera prst="isometricOffAxis2Right"/>
            <a:lightRig rig="threePt" dir="t"/>
          </a:scene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Georgia" pitchFamily="18" charset="0"/>
                <a:cs typeface="Arial"/>
              </a:rPr>
              <a:t>Умозаключение</a:t>
            </a:r>
            <a:endParaRPr lang="ru-RU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2555875" y="1340768"/>
            <a:ext cx="5832549" cy="374399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dirty="0">
                <a:ln/>
                <a:solidFill>
                  <a:schemeClr val="accent3"/>
                </a:solidFill>
                <a:latin typeface="Georgia" pitchFamily="18" charset="0"/>
                <a:cs typeface="Arial"/>
              </a:rPr>
              <a:t>Совместимые </a:t>
            </a:r>
          </a:p>
          <a:p>
            <a:pPr algn="ctr">
              <a:defRPr/>
            </a:pPr>
            <a:r>
              <a:rPr lang="ru-RU" sz="3600" b="1" kern="10" dirty="0">
                <a:ln/>
                <a:solidFill>
                  <a:schemeClr val="accent3"/>
                </a:solidFill>
                <a:latin typeface="Georgia" pitchFamily="18" charset="0"/>
                <a:cs typeface="Arial"/>
              </a:rPr>
              <a:t>и</a:t>
            </a:r>
          </a:p>
          <a:p>
            <a:pPr algn="ctr">
              <a:defRPr/>
            </a:pPr>
            <a:r>
              <a:rPr lang="ru-RU" sz="3600" b="1" kern="10" dirty="0">
                <a:ln/>
                <a:solidFill>
                  <a:schemeClr val="accent3"/>
                </a:solidFill>
                <a:latin typeface="Georgia" pitchFamily="18" charset="0"/>
                <a:cs typeface="Arial"/>
              </a:rPr>
              <a:t>несовместимые </a:t>
            </a:r>
          </a:p>
          <a:p>
            <a:pPr algn="ctr">
              <a:defRPr/>
            </a:pPr>
            <a:r>
              <a:rPr lang="ru-RU" sz="3600" b="1" kern="10" dirty="0">
                <a:ln/>
                <a:solidFill>
                  <a:schemeClr val="accent3"/>
                </a:solidFill>
                <a:latin typeface="Georgia" pitchFamily="18" charset="0"/>
                <a:cs typeface="Arial"/>
              </a:rPr>
              <a:t>понятия</a:t>
            </a:r>
          </a:p>
        </p:txBody>
      </p:sp>
      <p:pic>
        <p:nvPicPr>
          <p:cNvPr id="20483" name="Picture 5" descr="1238425486_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950" y="188913"/>
            <a:ext cx="2447925" cy="240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536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74" name="Picture 18" descr="Untitled-1 copy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411413" y="1557338"/>
            <a:ext cx="4038600" cy="3887787"/>
          </a:xfrm>
          <a:noFill/>
        </p:spPr>
      </p:pic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2411413" y="1557338"/>
            <a:ext cx="4608512" cy="3959225"/>
            <a:chOff x="2744" y="1689"/>
            <a:chExt cx="2545" cy="2631"/>
          </a:xfrm>
        </p:grpSpPr>
        <p:pic>
          <p:nvPicPr>
            <p:cNvPr id="19481" name="Picture 25" descr="Untitled-1 copy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2744" y="1689"/>
              <a:ext cx="2545" cy="2631"/>
            </a:xfrm>
            <a:prstGeom prst="ellipse">
              <a:avLst/>
            </a:prstGeom>
            <a:ln w="63500" cap="rnd">
              <a:solidFill>
                <a:schemeClr val="accent3">
                  <a:lumMod val="60000"/>
                  <a:lumOff val="40000"/>
                </a:schemeClr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19484" name="Oval 28"/>
            <p:cNvSpPr>
              <a:spLocks noChangeArrowheads="1"/>
            </p:cNvSpPr>
            <p:nvPr/>
          </p:nvSpPr>
          <p:spPr bwMode="auto">
            <a:xfrm>
              <a:off x="2744" y="1689"/>
              <a:ext cx="2540" cy="2631"/>
            </a:xfrm>
            <a:prstGeom prst="ellipse">
              <a:avLst/>
            </a:prstGeom>
            <a:noFill/>
            <a:ln w="9525">
              <a:solidFill>
                <a:schemeClr val="accent3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475" name="WordArt 19"/>
          <p:cNvSpPr>
            <a:spLocks noChangeArrowheads="1" noChangeShapeType="1" noTextEdit="1"/>
          </p:cNvSpPr>
          <p:nvPr/>
        </p:nvSpPr>
        <p:spPr bwMode="auto">
          <a:xfrm>
            <a:off x="323528" y="3933056"/>
            <a:ext cx="1944018" cy="64752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eorgia" pitchFamily="18" charset="0"/>
                <a:cs typeface="Arial"/>
              </a:rPr>
              <a:t>"Город</a:t>
            </a:r>
          </a:p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eorgia" pitchFamily="18" charset="0"/>
                <a:cs typeface="Arial"/>
              </a:rPr>
              <a:t>Москва"</a:t>
            </a:r>
          </a:p>
        </p:txBody>
      </p:sp>
      <p:sp>
        <p:nvSpPr>
          <p:cNvPr id="19476" name="WordArt 20"/>
          <p:cNvSpPr>
            <a:spLocks noChangeArrowheads="1" noChangeShapeType="1" noTextEdit="1"/>
          </p:cNvSpPr>
          <p:nvPr/>
        </p:nvSpPr>
        <p:spPr bwMode="auto">
          <a:xfrm>
            <a:off x="7020272" y="4365104"/>
            <a:ext cx="2123728" cy="61208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cs typeface="Arial"/>
              </a:rPr>
              <a:t>"Столица</a:t>
            </a:r>
          </a:p>
          <a:p>
            <a:pPr algn="ctr">
              <a:defRPr/>
            </a:pPr>
            <a:r>
              <a:rPr lang="ru-RU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cs typeface="Arial"/>
              </a:rPr>
              <a:t>России"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71550" y="260350"/>
            <a:ext cx="72009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9752B"/>
                </a:solidFill>
                <a:latin typeface="Cambria" pitchFamily="18" charset="0"/>
              </a:rPr>
              <a:t>ОТНОШЕНИЕ РАВНОЗНАЧНОСТЬ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64 0.05781 L 0.34253 0.1313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37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034 0.04463 L -0.36805 0.2282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" y="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8" name="Oval 10"/>
          <p:cNvSpPr>
            <a:spLocks noChangeArrowheads="1"/>
          </p:cNvSpPr>
          <p:nvPr/>
        </p:nvSpPr>
        <p:spPr bwMode="auto">
          <a:xfrm>
            <a:off x="2051050" y="1484313"/>
            <a:ext cx="4897438" cy="4248150"/>
          </a:xfrm>
          <a:prstGeom prst="ellipse">
            <a:avLst/>
          </a:prstGeom>
          <a:noFill/>
          <a:ln w="57150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22537" name="Picture 9" descr="винчестер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279650" y="2084388"/>
            <a:ext cx="4308475" cy="3084512"/>
          </a:xfrm>
          <a:noFill/>
        </p:spPr>
      </p:pic>
      <p:pic>
        <p:nvPicPr>
          <p:cNvPr id="22545" name="Picture 17" descr="винчестер"/>
          <p:cNvPicPr>
            <a:picLocks noChangeAspect="1" noChangeArrowheads="1"/>
          </p:cNvPicPr>
          <p:nvPr>
            <p:ph idx="4294967295"/>
          </p:nvPr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70000" contrast="-70000"/>
            <a:grayscl/>
          </a:blip>
          <a:srcRect/>
          <a:stretch>
            <a:fillRect/>
          </a:stretch>
        </p:blipFill>
        <p:spPr>
          <a:xfrm>
            <a:off x="0" y="1989138"/>
            <a:ext cx="4162425" cy="3084512"/>
          </a:xfrm>
          <a:noFill/>
        </p:spPr>
      </p:pic>
      <p:sp>
        <p:nvSpPr>
          <p:cNvPr id="22541" name="WordArt 13"/>
          <p:cNvSpPr>
            <a:spLocks noChangeArrowheads="1" noChangeShapeType="1" noTextEdit="1"/>
          </p:cNvSpPr>
          <p:nvPr/>
        </p:nvSpPr>
        <p:spPr bwMode="auto">
          <a:xfrm>
            <a:off x="6660232" y="3933056"/>
            <a:ext cx="2149475" cy="46057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eorgia" pitchFamily="18" charset="0"/>
                <a:cs typeface="Arial"/>
              </a:rPr>
              <a:t>"Винчестер"</a:t>
            </a:r>
          </a:p>
        </p:txBody>
      </p:sp>
      <p:sp>
        <p:nvSpPr>
          <p:cNvPr id="22540" name="WordArt 12"/>
          <p:cNvSpPr>
            <a:spLocks noChangeArrowheads="1" noChangeShapeType="1" noTextEdit="1"/>
          </p:cNvSpPr>
          <p:nvPr/>
        </p:nvSpPr>
        <p:spPr bwMode="auto">
          <a:xfrm>
            <a:off x="251520" y="4365104"/>
            <a:ext cx="2149475" cy="6045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eorgia" pitchFamily="18" charset="0"/>
                <a:cs typeface="Arial"/>
              </a:rPr>
              <a:t>"Жесткий</a:t>
            </a:r>
          </a:p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eorgia" pitchFamily="18" charset="0"/>
                <a:cs typeface="Arial"/>
              </a:rPr>
              <a:t>диск"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71550" y="260350"/>
            <a:ext cx="72009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9752B"/>
                </a:solidFill>
                <a:latin typeface="Cambria" pitchFamily="18" charset="0"/>
              </a:rPr>
              <a:t>ОТНОШЕНИЕ РАВНОЗНАЧНОСТЬ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00555E-6 L 0.33923 0.1133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" y="57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518E-6 L -0.36944 0.3126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" y="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1" name="Picture 5" descr="schoolboy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995738" y="2133600"/>
            <a:ext cx="1439862" cy="1885950"/>
          </a:xfrm>
          <a:noFill/>
        </p:spPr>
      </p:pic>
      <p:pic>
        <p:nvPicPr>
          <p:cNvPr id="23555" name="Picture 7" descr="Cartoon-Clipart-Free-0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124075" y="2060575"/>
            <a:ext cx="1295400" cy="1295400"/>
          </a:xfrm>
          <a:noFill/>
        </p:spPr>
      </p:pic>
      <p:pic>
        <p:nvPicPr>
          <p:cNvPr id="23556" name="Picture 10" descr="illu_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227763" y="2205038"/>
            <a:ext cx="1141412" cy="1495425"/>
          </a:xfrm>
          <a:noFill/>
        </p:spPr>
      </p:pic>
      <p:sp>
        <p:nvSpPr>
          <p:cNvPr id="24589" name="Oval 13"/>
          <p:cNvSpPr>
            <a:spLocks noChangeArrowheads="1"/>
          </p:cNvSpPr>
          <p:nvPr/>
        </p:nvSpPr>
        <p:spPr bwMode="auto">
          <a:xfrm>
            <a:off x="971550" y="1628775"/>
            <a:ext cx="4824413" cy="3671888"/>
          </a:xfrm>
          <a:prstGeom prst="ellipse">
            <a:avLst/>
          </a:prstGeom>
          <a:noFill/>
          <a:ln w="57150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4590" name="WordArt 14"/>
          <p:cNvSpPr>
            <a:spLocks noChangeArrowheads="1" noChangeShapeType="1" noTextEdit="1"/>
          </p:cNvSpPr>
          <p:nvPr/>
        </p:nvSpPr>
        <p:spPr bwMode="auto">
          <a:xfrm>
            <a:off x="2339975" y="3357563"/>
            <a:ext cx="792163" cy="517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244583"/>
                </a:solidFill>
                <a:latin typeface="Georgia"/>
              </a:rPr>
              <a:t>"Ш"</a:t>
            </a:r>
          </a:p>
        </p:txBody>
      </p:sp>
      <p:sp>
        <p:nvSpPr>
          <p:cNvPr id="24592" name="Oval 16"/>
          <p:cNvSpPr>
            <a:spLocks noChangeArrowheads="1"/>
          </p:cNvSpPr>
          <p:nvPr/>
        </p:nvSpPr>
        <p:spPr bwMode="auto">
          <a:xfrm>
            <a:off x="3419475" y="1628775"/>
            <a:ext cx="4537075" cy="3600450"/>
          </a:xfrm>
          <a:prstGeom prst="ellipse">
            <a:avLst/>
          </a:prstGeom>
          <a:noFill/>
          <a:ln w="57150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3560" name="WordArt 20"/>
          <p:cNvSpPr>
            <a:spLocks noChangeArrowheads="1" noChangeShapeType="1" noTextEdit="1"/>
          </p:cNvSpPr>
          <p:nvPr/>
        </p:nvSpPr>
        <p:spPr bwMode="auto">
          <a:xfrm>
            <a:off x="250825" y="5013325"/>
            <a:ext cx="2422525" cy="517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62110"/>
                </a:solidFill>
                <a:latin typeface="Georgia"/>
              </a:rPr>
              <a:t>"Школьник"</a:t>
            </a:r>
          </a:p>
        </p:txBody>
      </p:sp>
      <p:sp>
        <p:nvSpPr>
          <p:cNvPr id="24597" name="WordArt 21"/>
          <p:cNvSpPr>
            <a:spLocks noChangeArrowheads="1" noChangeShapeType="1" noTextEdit="1"/>
          </p:cNvSpPr>
          <p:nvPr/>
        </p:nvSpPr>
        <p:spPr bwMode="auto">
          <a:xfrm>
            <a:off x="6372225" y="3789363"/>
            <a:ext cx="792163" cy="517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244583"/>
                </a:solidFill>
                <a:latin typeface="Georgia"/>
              </a:rPr>
              <a:t>"Ф"</a:t>
            </a:r>
          </a:p>
        </p:txBody>
      </p:sp>
      <p:sp>
        <p:nvSpPr>
          <p:cNvPr id="23562" name="WordArt 22"/>
          <p:cNvSpPr>
            <a:spLocks noChangeArrowheads="1" noChangeShapeType="1" noTextEdit="1"/>
          </p:cNvSpPr>
          <p:nvPr/>
        </p:nvSpPr>
        <p:spPr bwMode="auto">
          <a:xfrm>
            <a:off x="6372225" y="5157788"/>
            <a:ext cx="2422525" cy="517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62110"/>
                </a:solidFill>
                <a:latin typeface="Georgia"/>
              </a:rPr>
              <a:t>"Футболист"</a:t>
            </a:r>
          </a:p>
        </p:txBody>
      </p:sp>
      <p:sp>
        <p:nvSpPr>
          <p:cNvPr id="24599" name="WordArt 23"/>
          <p:cNvSpPr>
            <a:spLocks noChangeArrowheads="1" noChangeShapeType="1" noTextEdit="1"/>
          </p:cNvSpPr>
          <p:nvPr/>
        </p:nvSpPr>
        <p:spPr bwMode="auto">
          <a:xfrm>
            <a:off x="4284663" y="4149725"/>
            <a:ext cx="792162" cy="517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244583"/>
                </a:solidFill>
                <a:latin typeface="Georgia"/>
              </a:rPr>
              <a:t>"ШФ"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971550" y="260350"/>
            <a:ext cx="72009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9752B"/>
                </a:solidFill>
                <a:latin typeface="Cambria" pitchFamily="18" charset="0"/>
              </a:rPr>
              <a:t>ОТНОШЕНИЕ </a:t>
            </a:r>
          </a:p>
          <a:p>
            <a:pPr algn="ctr"/>
            <a:r>
              <a:rPr lang="ru-RU" sz="3600" b="1">
                <a:solidFill>
                  <a:srgbClr val="F9752B"/>
                </a:solidFill>
                <a:latin typeface="Cambria" pitchFamily="18" charset="0"/>
              </a:rPr>
              <a:t>ПЕРЕСЕЧЕНИЕ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20" dur="2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22" dur="20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65626E-6 L 0.15365 -0.1216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-6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02174E-6 L -0.15364 -0.1531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-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9" grpId="0" animBg="1"/>
      <p:bldP spid="24590" grpId="0" animBg="1"/>
      <p:bldP spid="24590" grpId="1" animBg="1"/>
      <p:bldP spid="24592" grpId="0" animBg="1"/>
      <p:bldP spid="24597" grpId="0" animBg="1"/>
      <p:bldP spid="24597" grpId="1" animBg="1"/>
      <p:bldP spid="2459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395288" y="1557338"/>
            <a:ext cx="5329237" cy="3743325"/>
          </a:xfrm>
          <a:prstGeom prst="ellipse">
            <a:avLst/>
          </a:prstGeom>
          <a:noFill/>
          <a:ln w="57150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3276600" y="1557338"/>
            <a:ext cx="5400675" cy="3814762"/>
          </a:xfrm>
          <a:prstGeom prst="ellipse">
            <a:avLst/>
          </a:prstGeom>
          <a:noFill/>
          <a:ln w="57150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8681" name="WordArt 9"/>
          <p:cNvSpPr>
            <a:spLocks noChangeArrowheads="1" noChangeShapeType="1" noTextEdit="1"/>
          </p:cNvSpPr>
          <p:nvPr/>
        </p:nvSpPr>
        <p:spPr bwMode="auto">
          <a:xfrm>
            <a:off x="683568" y="3573016"/>
            <a:ext cx="2422525" cy="50413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Georgia" pitchFamily="18" charset="0"/>
                <a:cs typeface="Arial"/>
              </a:rPr>
              <a:t>«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  <a:cs typeface="Arial"/>
              </a:rPr>
              <a:t>Б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Georgia" pitchFamily="18" charset="0"/>
                <a:cs typeface="Arial"/>
              </a:rPr>
              <a:t>уквы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Georgia" pitchFamily="18" charset="0"/>
                <a:cs typeface="Arial"/>
              </a:rPr>
              <a:t>"</a:t>
            </a:r>
          </a:p>
        </p:txBody>
      </p:sp>
      <p:sp>
        <p:nvSpPr>
          <p:cNvPr id="28683" name="WordArt 11"/>
          <p:cNvSpPr>
            <a:spLocks noChangeArrowheads="1" noChangeShapeType="1" noTextEdit="1"/>
          </p:cNvSpPr>
          <p:nvPr/>
        </p:nvSpPr>
        <p:spPr bwMode="auto">
          <a:xfrm>
            <a:off x="6084168" y="3573016"/>
            <a:ext cx="2089150" cy="576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Georgia" pitchFamily="18" charset="0"/>
                <a:cs typeface="Arial"/>
              </a:rPr>
              <a:t>«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  <a:cs typeface="Arial"/>
              </a:rPr>
              <a:t>Ц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Georgia" pitchFamily="18" charset="0"/>
                <a:cs typeface="Arial"/>
              </a:rPr>
              <a:t>ифры"</a:t>
            </a:r>
          </a:p>
        </p:txBody>
      </p:sp>
      <p:sp>
        <p:nvSpPr>
          <p:cNvPr id="28684" name="WordArt 12"/>
          <p:cNvSpPr>
            <a:spLocks noChangeArrowheads="1" noChangeShapeType="1" noTextEdit="1"/>
          </p:cNvSpPr>
          <p:nvPr/>
        </p:nvSpPr>
        <p:spPr bwMode="auto">
          <a:xfrm>
            <a:off x="4284663" y="3789363"/>
            <a:ext cx="792162" cy="517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/>
              </a:rPr>
              <a:t>"БЦ"</a:t>
            </a:r>
          </a:p>
        </p:txBody>
      </p:sp>
      <p:sp>
        <p:nvSpPr>
          <p:cNvPr id="24583" name="WordArt 17"/>
          <p:cNvSpPr>
            <a:spLocks noChangeArrowheads="1" noChangeShapeType="1" noTextEdit="1"/>
          </p:cNvSpPr>
          <p:nvPr/>
        </p:nvSpPr>
        <p:spPr bwMode="auto">
          <a:xfrm>
            <a:off x="6156325" y="2349500"/>
            <a:ext cx="1800225" cy="661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244583"/>
                </a:solidFill>
                <a:latin typeface="Georgia"/>
              </a:rPr>
              <a:t> </a:t>
            </a:r>
          </a:p>
        </p:txBody>
      </p:sp>
      <p:sp>
        <p:nvSpPr>
          <p:cNvPr id="24584" name="TextBox 15"/>
          <p:cNvSpPr txBox="1">
            <a:spLocks noChangeArrowheads="1"/>
          </p:cNvSpPr>
          <p:nvPr/>
        </p:nvSpPr>
        <p:spPr bwMode="auto">
          <a:xfrm>
            <a:off x="6011863" y="2133600"/>
            <a:ext cx="18002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70C0"/>
                </a:solidFill>
                <a:latin typeface="Georgia" pitchFamily="18" charset="0"/>
              </a:rPr>
              <a:t>IVXM</a:t>
            </a:r>
            <a:endParaRPr lang="ru-RU" sz="2800" b="1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24585" name="TextBox 16"/>
          <p:cNvSpPr txBox="1">
            <a:spLocks noChangeArrowheads="1"/>
          </p:cNvSpPr>
          <p:nvPr/>
        </p:nvSpPr>
        <p:spPr bwMode="auto">
          <a:xfrm>
            <a:off x="1331913" y="2133600"/>
            <a:ext cx="18002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70C0"/>
                </a:solidFill>
                <a:latin typeface="Georgia" pitchFamily="18" charset="0"/>
              </a:rPr>
              <a:t>АВ</a:t>
            </a:r>
            <a:r>
              <a:rPr lang="en-US" sz="2800" b="1">
                <a:solidFill>
                  <a:srgbClr val="0070C0"/>
                </a:solidFill>
                <a:latin typeface="Georgia" pitchFamily="18" charset="0"/>
              </a:rPr>
              <a:t>CDM</a:t>
            </a:r>
            <a:endParaRPr lang="ru-RU" sz="2800" b="1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24586" name="TextBox 17"/>
          <p:cNvSpPr txBox="1">
            <a:spLocks noChangeArrowheads="1"/>
          </p:cNvSpPr>
          <p:nvPr/>
        </p:nvSpPr>
        <p:spPr bwMode="auto">
          <a:xfrm>
            <a:off x="3635375" y="2636838"/>
            <a:ext cx="1800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70C0"/>
                </a:solidFill>
                <a:latin typeface="Georgia" pitchFamily="18" charset="0"/>
              </a:rPr>
              <a:t>ACIXM</a:t>
            </a:r>
            <a:endParaRPr lang="ru-RU" sz="2800" b="1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971550" y="260350"/>
            <a:ext cx="72009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9752B"/>
                </a:solidFill>
                <a:latin typeface="Cambria" pitchFamily="18" charset="0"/>
              </a:rPr>
              <a:t>ОТНОШЕНИЕ </a:t>
            </a:r>
          </a:p>
          <a:p>
            <a:pPr algn="ctr"/>
            <a:r>
              <a:rPr lang="ru-RU" sz="3600" b="1">
                <a:solidFill>
                  <a:srgbClr val="F9752B"/>
                </a:solidFill>
                <a:latin typeface="Cambria" pitchFamily="18" charset="0"/>
              </a:rPr>
              <a:t>ПЕРЕСЕЧЕНИЕ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6" dur="2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8" dur="2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/>
      <p:bldP spid="28679" grpId="0" animBg="1"/>
      <p:bldP spid="2868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Oval 5"/>
          <p:cNvSpPr>
            <a:spLocks noChangeArrowheads="1"/>
          </p:cNvSpPr>
          <p:nvPr/>
        </p:nvSpPr>
        <p:spPr bwMode="auto">
          <a:xfrm>
            <a:off x="684213" y="1412875"/>
            <a:ext cx="6624637" cy="5445125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2" name="Oval 6"/>
          <p:cNvSpPr>
            <a:spLocks noChangeArrowheads="1"/>
          </p:cNvSpPr>
          <p:nvPr/>
        </p:nvSpPr>
        <p:spPr bwMode="auto">
          <a:xfrm>
            <a:off x="3708400" y="2781300"/>
            <a:ext cx="3130550" cy="2951163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3" name="WordArt 7"/>
          <p:cNvSpPr>
            <a:spLocks noChangeArrowheads="1" noChangeShapeType="1" noTextEdit="1"/>
          </p:cNvSpPr>
          <p:nvPr/>
        </p:nvSpPr>
        <p:spPr bwMode="auto">
          <a:xfrm>
            <a:off x="2339975" y="1844675"/>
            <a:ext cx="3167063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Georgia"/>
              </a:rPr>
              <a:t>"Память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Georgia"/>
              </a:rPr>
              <a:t>компьютера"</a:t>
            </a:r>
          </a:p>
        </p:txBody>
      </p:sp>
      <p:pic>
        <p:nvPicPr>
          <p:cNvPr id="34825" name="Picture 9" descr="винчестер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0" y="4941888"/>
            <a:ext cx="1625600" cy="1268412"/>
          </a:xfrm>
          <a:noFill/>
        </p:spPr>
      </p:pic>
      <p:pic>
        <p:nvPicPr>
          <p:cNvPr id="34840" name="Picture 24" descr="cdдиск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750" y="4941888"/>
            <a:ext cx="143986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42" name="WordArt 26"/>
          <p:cNvSpPr>
            <a:spLocks noChangeArrowheads="1" noChangeShapeType="1" noTextEdit="1"/>
          </p:cNvSpPr>
          <p:nvPr/>
        </p:nvSpPr>
        <p:spPr bwMode="auto">
          <a:xfrm>
            <a:off x="6443663" y="6165850"/>
            <a:ext cx="2449512" cy="517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Georgia"/>
              </a:rPr>
              <a:t>«лазерный диск»</a:t>
            </a:r>
          </a:p>
        </p:txBody>
      </p:sp>
      <p:pic>
        <p:nvPicPr>
          <p:cNvPr id="34843" name="Picture 27" descr="iCA67DYDT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0038" y="4724400"/>
            <a:ext cx="1223962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Oval 6"/>
          <p:cNvSpPr>
            <a:spLocks noChangeArrowheads="1"/>
          </p:cNvSpPr>
          <p:nvPr/>
        </p:nvSpPr>
        <p:spPr bwMode="auto">
          <a:xfrm>
            <a:off x="827088" y="2924175"/>
            <a:ext cx="2736850" cy="252095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WordArt 26"/>
          <p:cNvSpPr>
            <a:spLocks noChangeArrowheads="1" noChangeShapeType="1" noTextEdit="1"/>
          </p:cNvSpPr>
          <p:nvPr/>
        </p:nvSpPr>
        <p:spPr bwMode="auto">
          <a:xfrm>
            <a:off x="0" y="6237288"/>
            <a:ext cx="2447925" cy="446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Georgia"/>
              </a:rPr>
              <a:t>«жесткий диск»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971550" y="260350"/>
            <a:ext cx="72009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9752B"/>
                </a:solidFill>
                <a:latin typeface="Cambria" pitchFamily="18" charset="0"/>
              </a:rPr>
              <a:t>ОТНОШЕНИЕ </a:t>
            </a:r>
          </a:p>
          <a:p>
            <a:pPr algn="ctr"/>
            <a:r>
              <a:rPr lang="ru-RU" sz="3600" b="1">
                <a:solidFill>
                  <a:srgbClr val="F9752B"/>
                </a:solidFill>
                <a:latin typeface="Cambria" pitchFamily="18" charset="0"/>
              </a:rPr>
              <a:t>ПОДЧИНЕНИЕ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56337E-6 L 0.16545 -0.22017 " pathEditMode="relative" ptsTypes="AA">
                                      <p:cBhvr>
                                        <p:cTn id="21" dur="2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9778E-7 L 0.06302 -0.17831 " pathEditMode="relative" ptsTypes="AA">
                                      <p:cBhvr>
                                        <p:cTn id="2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5.08788E-6 L -0.23628 -0.31475 " pathEditMode="relative" ptsTypes="AA">
                                      <p:cBhvr>
                                        <p:cTn id="34" dur="20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16281E-7 L -0.44097 -0.26226 " pathEditMode="relative" ptsTypes="AA">
                                      <p:cBhvr>
                                        <p:cTn id="38" dur="2000" fill="hold"/>
                                        <p:tgtEl>
                                          <p:spTgt spid="348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1619E-6 L -0.20486 -0.13622 " pathEditMode="relative" ptsTypes="AA">
                                      <p:cBhvr>
                                        <p:cTn id="42" dur="2000" fill="hold"/>
                                        <p:tgtEl>
                                          <p:spTgt spid="348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/>
      <p:bldP spid="34822" grpId="0" animBg="1"/>
      <p:bldP spid="34823" grpId="0" animBg="1"/>
      <p:bldP spid="34842" grpId="0" animBg="1"/>
      <p:bldP spid="22" grpId="0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1835150" y="3429000"/>
            <a:ext cx="2447925" cy="2590800"/>
          </a:xfrm>
          <a:prstGeom prst="ellipse">
            <a:avLst/>
          </a:prstGeom>
          <a:noFill/>
          <a:ln w="57150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9942" name="Oval 6"/>
          <p:cNvSpPr>
            <a:spLocks noChangeArrowheads="1"/>
          </p:cNvSpPr>
          <p:nvPr/>
        </p:nvSpPr>
        <p:spPr bwMode="auto">
          <a:xfrm>
            <a:off x="4500563" y="3357563"/>
            <a:ext cx="2806700" cy="2590800"/>
          </a:xfrm>
          <a:prstGeom prst="ellipse">
            <a:avLst/>
          </a:prstGeom>
          <a:noFill/>
          <a:ln w="57150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9943" name="Oval 7"/>
          <p:cNvSpPr>
            <a:spLocks noChangeArrowheads="1"/>
          </p:cNvSpPr>
          <p:nvPr/>
        </p:nvSpPr>
        <p:spPr bwMode="auto">
          <a:xfrm>
            <a:off x="900113" y="1484313"/>
            <a:ext cx="7056437" cy="5113337"/>
          </a:xfrm>
          <a:prstGeom prst="ellipse">
            <a:avLst/>
          </a:prstGeom>
          <a:noFill/>
          <a:ln w="57150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9944" name="WordArt 8"/>
          <p:cNvSpPr>
            <a:spLocks noChangeArrowheads="1" noChangeShapeType="1" noTextEdit="1"/>
          </p:cNvSpPr>
          <p:nvPr/>
        </p:nvSpPr>
        <p:spPr bwMode="auto">
          <a:xfrm>
            <a:off x="3131840" y="2060849"/>
            <a:ext cx="3024336" cy="8807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Arial"/>
              </a:rPr>
              <a:t>"Память</a:t>
            </a:r>
          </a:p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Arial"/>
              </a:rPr>
              <a:t>компьютера"</a:t>
            </a:r>
          </a:p>
        </p:txBody>
      </p:sp>
      <p:sp>
        <p:nvSpPr>
          <p:cNvPr id="39945" name="WordArt 9"/>
          <p:cNvSpPr>
            <a:spLocks noChangeArrowheads="1" noChangeShapeType="1" noTextEdit="1"/>
          </p:cNvSpPr>
          <p:nvPr/>
        </p:nvSpPr>
        <p:spPr bwMode="auto">
          <a:xfrm>
            <a:off x="2051720" y="4149080"/>
            <a:ext cx="2027238" cy="1008063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Arial"/>
              </a:rPr>
              <a:t>"Внутренняя</a:t>
            </a:r>
          </a:p>
          <a:p>
            <a:pPr algn="ctr">
              <a:defRPr/>
            </a:pPr>
            <a:r>
              <a:rPr lang="ru-RU" sz="36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Arial"/>
              </a:rPr>
              <a:t>память</a:t>
            </a:r>
          </a:p>
          <a:p>
            <a:pPr algn="ctr">
              <a:defRPr/>
            </a:pPr>
            <a:r>
              <a:rPr lang="ru-RU" sz="36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Arial"/>
              </a:rPr>
              <a:t>компьютера"</a:t>
            </a:r>
          </a:p>
        </p:txBody>
      </p:sp>
      <p:sp>
        <p:nvSpPr>
          <p:cNvPr id="39946" name="WordArt 10"/>
          <p:cNvSpPr>
            <a:spLocks noChangeArrowheads="1" noChangeShapeType="1" noTextEdit="1"/>
          </p:cNvSpPr>
          <p:nvPr/>
        </p:nvSpPr>
        <p:spPr bwMode="auto">
          <a:xfrm>
            <a:off x="5004048" y="4005064"/>
            <a:ext cx="2027238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Arial"/>
              </a:rPr>
              <a:t>"Внешняя</a:t>
            </a:r>
          </a:p>
          <a:p>
            <a:pPr algn="ctr">
              <a:defRPr/>
            </a:pPr>
            <a:r>
              <a:rPr lang="ru-RU" sz="36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Arial"/>
              </a:rPr>
              <a:t>память</a:t>
            </a:r>
          </a:p>
          <a:p>
            <a:pPr algn="ctr">
              <a:defRPr/>
            </a:pPr>
            <a:r>
              <a:rPr lang="ru-RU" sz="36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Arial"/>
              </a:rPr>
              <a:t>компьютера"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71550" y="260350"/>
            <a:ext cx="72009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9752B"/>
                </a:solidFill>
                <a:latin typeface="Cambria" pitchFamily="18" charset="0"/>
              </a:rPr>
              <a:t>ОТНОШЕНИЕ </a:t>
            </a:r>
          </a:p>
          <a:p>
            <a:pPr algn="ctr"/>
            <a:r>
              <a:rPr lang="ru-RU" sz="3600" b="1">
                <a:solidFill>
                  <a:srgbClr val="F9752B"/>
                </a:solidFill>
                <a:latin typeface="Cambria" pitchFamily="18" charset="0"/>
              </a:rPr>
              <a:t>ПОДЧИНЕНИЕ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animBg="1"/>
      <p:bldP spid="39942" grpId="0" animBg="1"/>
      <p:bldP spid="3994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WordArt 4"/>
          <p:cNvSpPr>
            <a:spLocks noChangeArrowheads="1" noChangeShapeType="1" noTextEdit="1"/>
          </p:cNvSpPr>
          <p:nvPr/>
        </p:nvSpPr>
        <p:spPr bwMode="auto">
          <a:xfrm>
            <a:off x="2627784" y="332656"/>
            <a:ext cx="5185246" cy="15844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perspectiveContrastingRightFacing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Arial"/>
              </a:rPr>
              <a:t>Совместимые</a:t>
            </a:r>
          </a:p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Arial"/>
              </a:rPr>
              <a:t>понятия</a:t>
            </a:r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684213" y="3716338"/>
            <a:ext cx="1871662" cy="1800225"/>
          </a:xfrm>
          <a:prstGeom prst="ellips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6804025" y="4365625"/>
            <a:ext cx="1006475" cy="1008063"/>
          </a:xfrm>
          <a:prstGeom prst="ellips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987675" y="2420938"/>
            <a:ext cx="1871663" cy="1800225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4140200" y="2420938"/>
            <a:ext cx="1871663" cy="1800225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6300788" y="3860800"/>
            <a:ext cx="1871662" cy="1800225"/>
          </a:xfrm>
          <a:prstGeom prst="ellips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70" name="WordArt 10"/>
          <p:cNvSpPr>
            <a:spLocks noChangeArrowheads="1" noChangeShapeType="1" noTextEdit="1"/>
          </p:cNvSpPr>
          <p:nvPr/>
        </p:nvSpPr>
        <p:spPr bwMode="auto">
          <a:xfrm>
            <a:off x="179388" y="5589588"/>
            <a:ext cx="2520950" cy="446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52F68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Georgia" pitchFamily="18" charset="0"/>
                <a:cs typeface="Arial"/>
              </a:rPr>
              <a:t>Равнозначность</a:t>
            </a:r>
          </a:p>
        </p:txBody>
      </p:sp>
      <p:sp>
        <p:nvSpPr>
          <p:cNvPr id="40971" name="WordArt 11"/>
          <p:cNvSpPr>
            <a:spLocks noChangeArrowheads="1" noChangeShapeType="1" noTextEdit="1"/>
          </p:cNvSpPr>
          <p:nvPr/>
        </p:nvSpPr>
        <p:spPr bwMode="auto">
          <a:xfrm>
            <a:off x="3132138" y="4437063"/>
            <a:ext cx="2520950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latin typeface="Georgia"/>
              </a:rPr>
              <a:t>Пересечение</a:t>
            </a:r>
          </a:p>
        </p:txBody>
      </p:sp>
      <p:sp>
        <p:nvSpPr>
          <p:cNvPr id="40972" name="WordArt 12"/>
          <p:cNvSpPr>
            <a:spLocks noChangeArrowheads="1" noChangeShapeType="1" noTextEdit="1"/>
          </p:cNvSpPr>
          <p:nvPr/>
        </p:nvSpPr>
        <p:spPr bwMode="auto">
          <a:xfrm>
            <a:off x="5795963" y="5805488"/>
            <a:ext cx="2305050" cy="446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latin typeface="Georgia"/>
              </a:rPr>
              <a:t>Подчинение</a:t>
            </a:r>
          </a:p>
        </p:txBody>
      </p:sp>
      <p:pic>
        <p:nvPicPr>
          <p:cNvPr id="27659" name="Picture 13" descr="1238425486_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1052513"/>
            <a:ext cx="2093913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animBg="1"/>
      <p:bldP spid="40966" grpId="0" animBg="1"/>
      <p:bldP spid="40967" grpId="0" animBg="1"/>
      <p:bldP spid="40968" grpId="0" animBg="1"/>
      <p:bldP spid="40969" grpId="0" animBg="1"/>
      <p:bldP spid="40971" grpId="0" animBg="1"/>
      <p:bldP spid="4097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4"/>
          <p:cNvSpPr>
            <a:spLocks noChangeArrowheads="1" noChangeShapeType="1" noTextEdit="1"/>
          </p:cNvSpPr>
          <p:nvPr/>
        </p:nvSpPr>
        <p:spPr bwMode="auto">
          <a:xfrm>
            <a:off x="1258888" y="188913"/>
            <a:ext cx="6626225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Georgia"/>
              </a:rPr>
              <a:t>Несовместимые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Georgia"/>
              </a:rPr>
              <a:t>понятия</a:t>
            </a:r>
          </a:p>
        </p:txBody>
      </p:sp>
      <p:sp>
        <p:nvSpPr>
          <p:cNvPr id="28675" name="WordArt 8"/>
          <p:cNvSpPr>
            <a:spLocks noChangeArrowheads="1" noChangeShapeType="1" noTextEdit="1"/>
          </p:cNvSpPr>
          <p:nvPr/>
        </p:nvSpPr>
        <p:spPr bwMode="auto">
          <a:xfrm>
            <a:off x="5940425" y="5876925"/>
            <a:ext cx="2155825" cy="517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/>
              </a:rPr>
              <a:t>Животные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4932363" y="1989138"/>
            <a:ext cx="3673475" cy="3600450"/>
            <a:chOff x="3107" y="1253"/>
            <a:chExt cx="2314" cy="2268"/>
          </a:xfrm>
        </p:grpSpPr>
        <p:sp>
          <p:nvSpPr>
            <p:cNvPr id="28682" name="Oval 6"/>
            <p:cNvSpPr>
              <a:spLocks noChangeArrowheads="1"/>
            </p:cNvSpPr>
            <p:nvPr/>
          </p:nvSpPr>
          <p:spPr bwMode="auto">
            <a:xfrm>
              <a:off x="3107" y="1253"/>
              <a:ext cx="2314" cy="2268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8683" name="Picture 9" descr="iCA42OR5Y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77" y="2523"/>
              <a:ext cx="726" cy="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84" name="Picture 11" descr="iCADNFNAH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98" y="2115"/>
              <a:ext cx="1089" cy="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395288" y="2060575"/>
            <a:ext cx="3673475" cy="4333875"/>
            <a:chOff x="249" y="1298"/>
            <a:chExt cx="2314" cy="2730"/>
          </a:xfrm>
        </p:grpSpPr>
        <p:sp>
          <p:nvSpPr>
            <p:cNvPr id="28678" name="Oval 5"/>
            <p:cNvSpPr>
              <a:spLocks noChangeArrowheads="1"/>
            </p:cNvSpPr>
            <p:nvPr/>
          </p:nvSpPr>
          <p:spPr bwMode="auto">
            <a:xfrm>
              <a:off x="249" y="1298"/>
              <a:ext cx="2314" cy="2268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79" name="WordArt 7"/>
            <p:cNvSpPr>
              <a:spLocks noChangeArrowheads="1" noChangeShapeType="1" noTextEdit="1"/>
            </p:cNvSpPr>
            <p:nvPr/>
          </p:nvSpPr>
          <p:spPr bwMode="auto">
            <a:xfrm>
              <a:off x="612" y="3702"/>
              <a:ext cx="1358" cy="32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Georgia"/>
                </a:rPr>
                <a:t>Транспорт</a:t>
              </a:r>
            </a:p>
          </p:txBody>
        </p:sp>
        <p:pic>
          <p:nvPicPr>
            <p:cNvPr id="28680" name="Picture 24" descr="j018332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1" y="1570"/>
              <a:ext cx="994" cy="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81" name="Picture 25" descr="j025192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338" y="2341"/>
              <a:ext cx="816" cy="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17919E-6 C 8.33333E-7 3.17919E-6 0.26423 0.00023 0.2651 3.17919E-6 C 0.26597 -0.00023 8.33333E-7 3.17919E-6 8.33333E-7 3.17919E-6 Z " pathEditMode="relative" ptsTypes="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6.93889E-18 C 8.33333E-7 6.93889E-18 -0.32049 0.00763 -0.32066 0.00855 C -0.32084 0.00948 8.33333E-7 6.93889E-18 8.33333E-7 6.93889E-18 Z " pathEditMode="relative" ptsTypes="a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4"/>
          <p:cNvSpPr>
            <a:spLocks noChangeArrowheads="1" noChangeShapeType="1" noTextEdit="1"/>
          </p:cNvSpPr>
          <p:nvPr/>
        </p:nvSpPr>
        <p:spPr bwMode="auto">
          <a:xfrm>
            <a:off x="1476375" y="260350"/>
            <a:ext cx="6264275" cy="10366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Georgia"/>
              </a:rPr>
              <a:t>Отношение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Georgia"/>
              </a:rPr>
              <a:t>"Противоположность"</a:t>
            </a:r>
          </a:p>
        </p:txBody>
      </p:sp>
      <p:grpSp>
        <p:nvGrpSpPr>
          <p:cNvPr id="29699" name="Group 8"/>
          <p:cNvGrpSpPr>
            <a:grpSpLocks/>
          </p:cNvGrpSpPr>
          <p:nvPr/>
        </p:nvGrpSpPr>
        <p:grpSpPr bwMode="auto">
          <a:xfrm>
            <a:off x="1403350" y="1628775"/>
            <a:ext cx="5976938" cy="4751388"/>
            <a:chOff x="1429" y="1026"/>
            <a:chExt cx="2585" cy="2585"/>
          </a:xfrm>
        </p:grpSpPr>
        <p:sp>
          <p:nvSpPr>
            <p:cNvPr id="29706" name="Oval 5"/>
            <p:cNvSpPr>
              <a:spLocks noChangeArrowheads="1"/>
            </p:cNvSpPr>
            <p:nvPr/>
          </p:nvSpPr>
          <p:spPr bwMode="auto">
            <a:xfrm>
              <a:off x="1429" y="1026"/>
              <a:ext cx="2585" cy="258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07" name="Line 6"/>
            <p:cNvSpPr>
              <a:spLocks noChangeShapeType="1"/>
            </p:cNvSpPr>
            <p:nvPr/>
          </p:nvSpPr>
          <p:spPr bwMode="auto">
            <a:xfrm>
              <a:off x="2394" y="1065"/>
              <a:ext cx="0" cy="246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08" name="Line 7"/>
            <p:cNvSpPr>
              <a:spLocks noChangeShapeType="1"/>
            </p:cNvSpPr>
            <p:nvPr/>
          </p:nvSpPr>
          <p:spPr bwMode="auto">
            <a:xfrm>
              <a:off x="3152" y="1117"/>
              <a:ext cx="0" cy="245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993" name="WordArt 9"/>
          <p:cNvSpPr>
            <a:spLocks noChangeArrowheads="1" noChangeShapeType="1" noTextEdit="1"/>
          </p:cNvSpPr>
          <p:nvPr/>
        </p:nvSpPr>
        <p:spPr bwMode="auto">
          <a:xfrm>
            <a:off x="1835150" y="3573463"/>
            <a:ext cx="1333500" cy="517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"небо"</a:t>
            </a:r>
          </a:p>
        </p:txBody>
      </p:sp>
      <p:sp>
        <p:nvSpPr>
          <p:cNvPr id="41994" name="WordArt 10"/>
          <p:cNvSpPr>
            <a:spLocks noChangeArrowheads="1" noChangeShapeType="1" noTextEdit="1"/>
          </p:cNvSpPr>
          <p:nvPr/>
        </p:nvSpPr>
        <p:spPr bwMode="auto">
          <a:xfrm>
            <a:off x="5651500" y="3644900"/>
            <a:ext cx="1333500" cy="517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"земля"</a:t>
            </a:r>
          </a:p>
        </p:txBody>
      </p:sp>
      <p:sp>
        <p:nvSpPr>
          <p:cNvPr id="41995" name="WordArt 11"/>
          <p:cNvSpPr>
            <a:spLocks noChangeArrowheads="1" noChangeShapeType="1" noTextEdit="1"/>
          </p:cNvSpPr>
          <p:nvPr/>
        </p:nvSpPr>
        <p:spPr bwMode="auto">
          <a:xfrm>
            <a:off x="1835150" y="3573463"/>
            <a:ext cx="1333500" cy="517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1"/>
                </a:gradFill>
                <a:latin typeface="Georgia"/>
              </a:rPr>
              <a:t>"белый"</a:t>
            </a:r>
          </a:p>
        </p:txBody>
      </p:sp>
      <p:sp>
        <p:nvSpPr>
          <p:cNvPr id="41996" name="WordArt 12"/>
          <p:cNvSpPr>
            <a:spLocks noChangeArrowheads="1" noChangeShapeType="1" noTextEdit="1"/>
          </p:cNvSpPr>
          <p:nvPr/>
        </p:nvSpPr>
        <p:spPr bwMode="auto">
          <a:xfrm>
            <a:off x="5508625" y="3573463"/>
            <a:ext cx="1655763" cy="588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1"/>
                </a:gradFill>
                <a:latin typeface="Georgia"/>
              </a:rPr>
              <a:t>"черный"</a:t>
            </a:r>
          </a:p>
        </p:txBody>
      </p:sp>
      <p:sp>
        <p:nvSpPr>
          <p:cNvPr id="41997" name="WordArt 13"/>
          <p:cNvSpPr>
            <a:spLocks noChangeArrowheads="1" noChangeShapeType="1" noTextEdit="1"/>
          </p:cNvSpPr>
          <p:nvPr/>
        </p:nvSpPr>
        <p:spPr bwMode="auto">
          <a:xfrm>
            <a:off x="2051050" y="3573463"/>
            <a:ext cx="865188" cy="517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1"/>
                </a:gradFill>
                <a:latin typeface="Georgia" pitchFamily="18" charset="0"/>
                <a:cs typeface="Arial"/>
              </a:rPr>
              <a:t>"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1"/>
                </a:gradFill>
                <a:latin typeface="Georgia" pitchFamily="18" charset="0"/>
                <a:cs typeface="Arial"/>
              </a:rPr>
              <a:t>да</a:t>
            </a:r>
            <a:r>
              <a:rPr lang="ru-RU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1"/>
                </a:gradFill>
                <a:latin typeface="Georgia" pitchFamily="18" charset="0"/>
                <a:cs typeface="Arial"/>
              </a:rPr>
              <a:t>"</a:t>
            </a:r>
          </a:p>
        </p:txBody>
      </p:sp>
      <p:sp>
        <p:nvSpPr>
          <p:cNvPr id="41998" name="WordArt 14"/>
          <p:cNvSpPr>
            <a:spLocks noChangeArrowheads="1" noChangeShapeType="1" noTextEdit="1"/>
          </p:cNvSpPr>
          <p:nvPr/>
        </p:nvSpPr>
        <p:spPr bwMode="auto">
          <a:xfrm>
            <a:off x="5867400" y="3644900"/>
            <a:ext cx="936625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Georgia" pitchFamily="18" charset="0"/>
                <a:cs typeface="Arial"/>
              </a:rPr>
              <a:t>"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1"/>
                </a:gradFill>
                <a:latin typeface="Georgia" pitchFamily="18" charset="0"/>
                <a:cs typeface="Arial"/>
              </a:rPr>
              <a:t>нет</a:t>
            </a:r>
            <a:r>
              <a:rPr lang="ru-RU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Georgia" pitchFamily="18" charset="0"/>
                <a:cs typeface="Arial"/>
              </a:rPr>
              <a:t>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3" grpId="0" animBg="1"/>
      <p:bldP spid="41993" grpId="1" animBg="1"/>
      <p:bldP spid="41994" grpId="0" animBg="1"/>
      <p:bldP spid="41994" grpId="1" animBg="1"/>
      <p:bldP spid="41995" grpId="0" animBg="1"/>
      <p:bldP spid="41995" grpId="1" animBg="1"/>
      <p:bldP spid="41996" grpId="0" animBg="1"/>
      <p:bldP spid="4199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Рисунок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971550" y="3284538"/>
            <a:ext cx="1200150" cy="1905000"/>
          </a:xfrm>
          <a:noFill/>
        </p:spPr>
      </p:pic>
      <p:pic>
        <p:nvPicPr>
          <p:cNvPr id="4103" name="Picture 7" descr="Рисунок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555875" y="3644900"/>
            <a:ext cx="2857500" cy="2133600"/>
          </a:xfrm>
          <a:noFill/>
        </p:spPr>
      </p:pic>
      <p:pic>
        <p:nvPicPr>
          <p:cNvPr id="4106" name="Picture 10" descr="Рисунок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003800" y="2781300"/>
            <a:ext cx="3638550" cy="2660650"/>
          </a:xfrm>
          <a:noFill/>
        </p:spPr>
      </p:pic>
      <p:sp>
        <p:nvSpPr>
          <p:cNvPr id="4109" name="WordArt 13"/>
          <p:cNvSpPr>
            <a:spLocks noChangeArrowheads="1" noChangeShapeType="1" noTextEdit="1"/>
          </p:cNvSpPr>
          <p:nvPr/>
        </p:nvSpPr>
        <p:spPr bwMode="auto">
          <a:xfrm>
            <a:off x="971550" y="404813"/>
            <a:ext cx="676910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9752B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Georgia"/>
              </a:rPr>
              <a:t>Компьютер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0" y="2060575"/>
            <a:ext cx="33115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2060"/>
                </a:solidFill>
                <a:latin typeface="Georgia" pitchFamily="18" charset="0"/>
              </a:rPr>
              <a:t>Карманный персональный компьютер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2555875" y="5805488"/>
            <a:ext cx="30241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2060"/>
                </a:solidFill>
                <a:latin typeface="Georgia" pitchFamily="18" charset="0"/>
              </a:rPr>
              <a:t>Портативный компьютер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5148263" y="1916113"/>
            <a:ext cx="35274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2060"/>
                </a:solidFill>
                <a:latin typeface="Georgia" pitchFamily="18" charset="0"/>
              </a:rPr>
              <a:t>Персональный компьютер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 animBg="1"/>
      <p:bldP spid="4110" grpId="0"/>
      <p:bldP spid="4111" grpId="0"/>
      <p:bldP spid="41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WordArt 4"/>
          <p:cNvSpPr>
            <a:spLocks noChangeArrowheads="1" noChangeShapeType="1" noTextEdit="1"/>
          </p:cNvSpPr>
          <p:nvPr/>
        </p:nvSpPr>
        <p:spPr bwMode="auto">
          <a:xfrm>
            <a:off x="1979613" y="333375"/>
            <a:ext cx="4752975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Georgia"/>
              </a:rPr>
              <a:t>Отношение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Georgia"/>
              </a:rPr>
              <a:t>"Противоречие"</a:t>
            </a:r>
          </a:p>
        </p:txBody>
      </p:sp>
      <p:grpSp>
        <p:nvGrpSpPr>
          <p:cNvPr id="30723" name="Group 7"/>
          <p:cNvGrpSpPr>
            <a:grpSpLocks/>
          </p:cNvGrpSpPr>
          <p:nvPr/>
        </p:nvGrpSpPr>
        <p:grpSpPr bwMode="auto">
          <a:xfrm>
            <a:off x="1908175" y="1844675"/>
            <a:ext cx="4824413" cy="4248150"/>
            <a:chOff x="1202" y="1162"/>
            <a:chExt cx="3039" cy="2676"/>
          </a:xfrm>
        </p:grpSpPr>
        <p:sp>
          <p:nvSpPr>
            <p:cNvPr id="30728" name="Oval 5"/>
            <p:cNvSpPr>
              <a:spLocks noChangeArrowheads="1"/>
            </p:cNvSpPr>
            <p:nvPr/>
          </p:nvSpPr>
          <p:spPr bwMode="auto">
            <a:xfrm>
              <a:off x="1202" y="1162"/>
              <a:ext cx="3039" cy="2676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29" name="Line 6"/>
            <p:cNvSpPr>
              <a:spLocks noChangeShapeType="1"/>
            </p:cNvSpPr>
            <p:nvPr/>
          </p:nvSpPr>
          <p:spPr bwMode="auto">
            <a:xfrm>
              <a:off x="2517" y="1162"/>
              <a:ext cx="45" cy="267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3016" name="WordArt 8"/>
          <p:cNvSpPr>
            <a:spLocks noChangeArrowheads="1" noChangeShapeType="1" noTextEdit="1"/>
          </p:cNvSpPr>
          <p:nvPr/>
        </p:nvSpPr>
        <p:spPr bwMode="auto">
          <a:xfrm>
            <a:off x="2339975" y="3573463"/>
            <a:ext cx="1752600" cy="517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1"/>
                </a:gradFill>
                <a:latin typeface="Georgia"/>
              </a:rPr>
              <a:t>"ученик"</a:t>
            </a:r>
          </a:p>
        </p:txBody>
      </p:sp>
      <p:sp>
        <p:nvSpPr>
          <p:cNvPr id="43017" name="WordArt 9"/>
          <p:cNvSpPr>
            <a:spLocks noChangeArrowheads="1" noChangeShapeType="1" noTextEdit="1"/>
          </p:cNvSpPr>
          <p:nvPr/>
        </p:nvSpPr>
        <p:spPr bwMode="auto">
          <a:xfrm>
            <a:off x="4500563" y="3573463"/>
            <a:ext cx="1752600" cy="517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1"/>
                </a:gradFill>
                <a:latin typeface="Georgia"/>
              </a:rPr>
              <a:t>"НЕученик"</a:t>
            </a:r>
          </a:p>
        </p:txBody>
      </p:sp>
      <p:sp>
        <p:nvSpPr>
          <p:cNvPr id="43018" name="WordArt 10"/>
          <p:cNvSpPr>
            <a:spLocks noChangeArrowheads="1" noChangeShapeType="1" noTextEdit="1"/>
          </p:cNvSpPr>
          <p:nvPr/>
        </p:nvSpPr>
        <p:spPr bwMode="auto">
          <a:xfrm>
            <a:off x="2124075" y="3644900"/>
            <a:ext cx="1897063" cy="517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1"/>
                </a:gradFill>
                <a:latin typeface="Georgia"/>
              </a:rPr>
              <a:t>"компьютер"</a:t>
            </a:r>
          </a:p>
        </p:txBody>
      </p:sp>
      <p:sp>
        <p:nvSpPr>
          <p:cNvPr id="43019" name="WordArt 11"/>
          <p:cNvSpPr>
            <a:spLocks noChangeArrowheads="1" noChangeShapeType="1" noTextEdit="1"/>
          </p:cNvSpPr>
          <p:nvPr/>
        </p:nvSpPr>
        <p:spPr bwMode="auto">
          <a:xfrm>
            <a:off x="4356100" y="3716338"/>
            <a:ext cx="2041525" cy="517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1"/>
                </a:gradFill>
                <a:latin typeface="Georgia"/>
              </a:rPr>
              <a:t>"НЕкомпьютер"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6" grpId="0" animBg="1"/>
      <p:bldP spid="43016" grpId="1" animBg="1"/>
      <p:bldP spid="43017" grpId="0" animBg="1"/>
      <p:bldP spid="43017" grpId="1" animBg="1"/>
      <p:bldP spid="43018" grpId="0" animBg="1"/>
      <p:bldP spid="430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" descr="1238425486_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950" y="188913"/>
            <a:ext cx="1979613" cy="194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2700338" y="260350"/>
            <a:ext cx="4392612" cy="1055608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>
                <a:latin typeface="Georgia" pitchFamily="18" charset="0"/>
              </a:rPr>
              <a:t>Отношения между понятиями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1619250" y="1844675"/>
            <a:ext cx="2952750" cy="46672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>
                <a:latin typeface="Georgia" pitchFamily="18" charset="0"/>
              </a:rPr>
              <a:t>Совместимые 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5580063" y="1844675"/>
            <a:ext cx="2952750" cy="46672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>
                <a:latin typeface="Georgia" pitchFamily="18" charset="0"/>
              </a:rPr>
              <a:t>Несовместимые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971550" y="2492375"/>
            <a:ext cx="3887788" cy="4176713"/>
            <a:chOff x="612" y="1570"/>
            <a:chExt cx="2449" cy="2631"/>
          </a:xfrm>
        </p:grpSpPr>
        <p:sp>
          <p:nvSpPr>
            <p:cNvPr id="31764" name="Oval 8"/>
            <p:cNvSpPr>
              <a:spLocks noChangeArrowheads="1"/>
            </p:cNvSpPr>
            <p:nvPr/>
          </p:nvSpPr>
          <p:spPr bwMode="auto">
            <a:xfrm>
              <a:off x="1292" y="3249"/>
              <a:ext cx="1134" cy="907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65" name="Oval 9"/>
            <p:cNvSpPr>
              <a:spLocks noChangeArrowheads="1"/>
            </p:cNvSpPr>
            <p:nvPr/>
          </p:nvSpPr>
          <p:spPr bwMode="auto">
            <a:xfrm>
              <a:off x="1292" y="2432"/>
              <a:ext cx="589" cy="590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66" name="Oval 10"/>
            <p:cNvSpPr>
              <a:spLocks noChangeArrowheads="1"/>
            </p:cNvSpPr>
            <p:nvPr/>
          </p:nvSpPr>
          <p:spPr bwMode="auto">
            <a:xfrm>
              <a:off x="1746" y="2432"/>
              <a:ext cx="589" cy="590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67" name="Oval 11"/>
            <p:cNvSpPr>
              <a:spLocks noChangeArrowheads="1"/>
            </p:cNvSpPr>
            <p:nvPr/>
          </p:nvSpPr>
          <p:spPr bwMode="auto">
            <a:xfrm>
              <a:off x="1474" y="1706"/>
              <a:ext cx="589" cy="590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68" name="Oval 12"/>
            <p:cNvSpPr>
              <a:spLocks noChangeArrowheads="1"/>
            </p:cNvSpPr>
            <p:nvPr/>
          </p:nvSpPr>
          <p:spPr bwMode="auto">
            <a:xfrm>
              <a:off x="1429" y="3385"/>
              <a:ext cx="589" cy="590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65" name="Rectangle 13"/>
            <p:cNvSpPr>
              <a:spLocks noChangeArrowheads="1"/>
            </p:cNvSpPr>
            <p:nvPr/>
          </p:nvSpPr>
          <p:spPr bwMode="auto">
            <a:xfrm>
              <a:off x="612" y="1570"/>
              <a:ext cx="2449" cy="2631"/>
            </a:xfrm>
            <a:prstGeom prst="rect">
              <a:avLst/>
            </a:prstGeom>
            <a:noFill/>
            <a:ln w="76200" cmpd="tri">
              <a:solidFill>
                <a:schemeClr val="accent3">
                  <a:lumMod val="60000"/>
                  <a:lumOff val="4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5076825" y="2492375"/>
            <a:ext cx="3887788" cy="4176713"/>
            <a:chOff x="3198" y="1570"/>
            <a:chExt cx="2449" cy="2631"/>
          </a:xfrm>
        </p:grpSpPr>
        <p:sp>
          <p:nvSpPr>
            <p:cNvPr id="31756" name="Oval 17"/>
            <p:cNvSpPr>
              <a:spLocks noChangeArrowheads="1"/>
            </p:cNvSpPr>
            <p:nvPr/>
          </p:nvSpPr>
          <p:spPr bwMode="auto">
            <a:xfrm>
              <a:off x="4195" y="2523"/>
              <a:ext cx="589" cy="590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57" name="Oval 19"/>
            <p:cNvSpPr>
              <a:spLocks noChangeArrowheads="1"/>
            </p:cNvSpPr>
            <p:nvPr/>
          </p:nvSpPr>
          <p:spPr bwMode="auto">
            <a:xfrm>
              <a:off x="3787" y="1797"/>
              <a:ext cx="589" cy="590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58" name="Oval 20"/>
            <p:cNvSpPr>
              <a:spLocks noChangeArrowheads="1"/>
            </p:cNvSpPr>
            <p:nvPr/>
          </p:nvSpPr>
          <p:spPr bwMode="auto">
            <a:xfrm>
              <a:off x="4241" y="3385"/>
              <a:ext cx="589" cy="590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73" name="Rectangle 21"/>
            <p:cNvSpPr>
              <a:spLocks noChangeArrowheads="1"/>
            </p:cNvSpPr>
            <p:nvPr/>
          </p:nvSpPr>
          <p:spPr bwMode="auto">
            <a:xfrm>
              <a:off x="3198" y="1570"/>
              <a:ext cx="2449" cy="2631"/>
            </a:xfrm>
            <a:prstGeom prst="rect">
              <a:avLst/>
            </a:prstGeom>
            <a:noFill/>
            <a:ln w="76200" cmpd="tri">
              <a:solidFill>
                <a:schemeClr val="accent3">
                  <a:lumMod val="60000"/>
                  <a:lumOff val="4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60" name="Oval 22"/>
            <p:cNvSpPr>
              <a:spLocks noChangeArrowheads="1"/>
            </p:cNvSpPr>
            <p:nvPr/>
          </p:nvSpPr>
          <p:spPr bwMode="auto">
            <a:xfrm>
              <a:off x="4604" y="1797"/>
              <a:ext cx="589" cy="590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61" name="Line 23"/>
            <p:cNvSpPr>
              <a:spLocks noChangeShapeType="1"/>
            </p:cNvSpPr>
            <p:nvPr/>
          </p:nvSpPr>
          <p:spPr bwMode="auto">
            <a:xfrm>
              <a:off x="4331" y="2568"/>
              <a:ext cx="1" cy="499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2" name="Line 24"/>
            <p:cNvSpPr>
              <a:spLocks noChangeShapeType="1"/>
            </p:cNvSpPr>
            <p:nvPr/>
          </p:nvSpPr>
          <p:spPr bwMode="auto">
            <a:xfrm>
              <a:off x="4604" y="2523"/>
              <a:ext cx="0" cy="544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3" name="Line 25"/>
            <p:cNvSpPr>
              <a:spLocks noChangeShapeType="1"/>
            </p:cNvSpPr>
            <p:nvPr/>
          </p:nvSpPr>
          <p:spPr bwMode="auto">
            <a:xfrm>
              <a:off x="4422" y="3385"/>
              <a:ext cx="0" cy="589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9178" name="AutoShape 26"/>
          <p:cNvSpPr>
            <a:spLocks noChangeArrowheads="1"/>
          </p:cNvSpPr>
          <p:nvPr/>
        </p:nvSpPr>
        <p:spPr bwMode="auto">
          <a:xfrm rot="2306144">
            <a:off x="3611563" y="1208088"/>
            <a:ext cx="287337" cy="719137"/>
          </a:xfrm>
          <a:prstGeom prst="downArrow">
            <a:avLst>
              <a:gd name="adj1" fmla="val 50000"/>
              <a:gd name="adj2" fmla="val 62569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9179" name="AutoShape 27"/>
          <p:cNvSpPr>
            <a:spLocks noChangeArrowheads="1"/>
          </p:cNvSpPr>
          <p:nvPr/>
        </p:nvSpPr>
        <p:spPr bwMode="auto">
          <a:xfrm rot="18683275">
            <a:off x="6089650" y="1182688"/>
            <a:ext cx="287337" cy="719138"/>
          </a:xfrm>
          <a:prstGeom prst="downArrow">
            <a:avLst>
              <a:gd name="adj1" fmla="val 50000"/>
              <a:gd name="adj2" fmla="val 62569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9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49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8" grpId="0" animBg="1"/>
      <p:bldP spid="49159" grpId="0" animBg="1"/>
      <p:bldP spid="49178" grpId="0" animBg="1"/>
      <p:bldP spid="4917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  <a:latin typeface="Georgia" pitchFamily="18" charset="0"/>
              </a:rPr>
              <a:t>Домашнее задание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1844675"/>
            <a:ext cx="7467600" cy="1109663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latin typeface="Georgia" pitchFamily="18" charset="0"/>
                <a:cs typeface="Arial" charset="0"/>
              </a:rPr>
              <a:t>§</a:t>
            </a:r>
            <a:r>
              <a:rPr lang="ru-RU" b="1" smtClean="0">
                <a:solidFill>
                  <a:srgbClr val="0000FF"/>
                </a:solidFill>
                <a:latin typeface="Georgia" pitchFamily="18" charset="0"/>
                <a:cs typeface="Arial" charset="0"/>
              </a:rPr>
              <a:t>9 – читать, выучить определения.</a:t>
            </a:r>
          </a:p>
          <a:p>
            <a:pPr eaLnBrk="1" hangingPunct="1"/>
            <a:r>
              <a:rPr lang="ru-RU" b="1" smtClean="0">
                <a:solidFill>
                  <a:srgbClr val="0000FF"/>
                </a:solidFill>
                <a:latin typeface="Georgia" pitchFamily="18" charset="0"/>
                <a:cs typeface="Arial" charset="0"/>
              </a:rPr>
              <a:t>РТ </a:t>
            </a:r>
            <a:r>
              <a:rPr lang="en-US" b="1" smtClean="0">
                <a:solidFill>
                  <a:srgbClr val="0000FF"/>
                </a:solidFill>
                <a:latin typeface="Georgia" pitchFamily="18" charset="0"/>
                <a:cs typeface="Arial" charset="0"/>
              </a:rPr>
              <a:t>§</a:t>
            </a:r>
            <a:r>
              <a:rPr lang="ru-RU" b="1" smtClean="0">
                <a:solidFill>
                  <a:srgbClr val="0000FF"/>
                </a:solidFill>
                <a:latin typeface="Georgia" pitchFamily="18" charset="0"/>
                <a:cs typeface="Arial" charset="0"/>
              </a:rPr>
              <a:t>9 № 6, 7, 9</a:t>
            </a:r>
            <a:endParaRPr lang="en-US" b="1" smtClean="0">
              <a:solidFill>
                <a:srgbClr val="0000FF"/>
              </a:solidFill>
              <a:latin typeface="Georgia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>
            <a:spLocks noChangeArrowheads="1"/>
          </p:cNvSpPr>
          <p:nvPr/>
        </p:nvSpPr>
        <p:spPr bwMode="auto">
          <a:xfrm>
            <a:off x="1763713" y="1628775"/>
            <a:ext cx="5545137" cy="866775"/>
          </a:xfrm>
          <a:prstGeom prst="flowChartPunchedTape">
            <a:avLst/>
          </a:prstGeom>
          <a:noFill/>
          <a:ln w="38100" cmpd="thinThick">
            <a:solidFill>
              <a:srgbClr val="F9752B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latin typeface="Georgia" pitchFamily="18" charset="0"/>
              </a:rPr>
              <a:t>Компьютер</a:t>
            </a:r>
          </a:p>
        </p:txBody>
      </p:sp>
      <p:sp>
        <p:nvSpPr>
          <p:cNvPr id="8196" name="Text Box 4"/>
          <p:cNvSpPr>
            <a:spLocks noChangeArrowheads="1"/>
          </p:cNvSpPr>
          <p:nvPr/>
        </p:nvSpPr>
        <p:spPr bwMode="auto">
          <a:xfrm>
            <a:off x="468313" y="4149725"/>
            <a:ext cx="2857500" cy="509588"/>
          </a:xfrm>
          <a:prstGeom prst="flowChartAlternateProcess">
            <a:avLst/>
          </a:prstGeom>
          <a:noFill/>
          <a:ln w="38100">
            <a:solidFill>
              <a:srgbClr val="F9752B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latin typeface="Georgia" pitchFamily="18" charset="0"/>
              </a:rPr>
              <a:t>Карманный ПК</a:t>
            </a:r>
          </a:p>
        </p:txBody>
      </p:sp>
      <p:sp>
        <p:nvSpPr>
          <p:cNvPr id="8197" name="Text Box 5"/>
          <p:cNvSpPr>
            <a:spLocks noChangeArrowheads="1"/>
          </p:cNvSpPr>
          <p:nvPr/>
        </p:nvSpPr>
        <p:spPr bwMode="auto">
          <a:xfrm>
            <a:off x="2987675" y="5300663"/>
            <a:ext cx="3149600" cy="919162"/>
          </a:xfrm>
          <a:prstGeom prst="flowChartAlternateProcess">
            <a:avLst/>
          </a:prstGeom>
          <a:noFill/>
          <a:ln w="38100">
            <a:solidFill>
              <a:srgbClr val="F9752B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latin typeface="Georgia" pitchFamily="18" charset="0"/>
              </a:rPr>
              <a:t>Портативный компьютер</a:t>
            </a:r>
          </a:p>
        </p:txBody>
      </p:sp>
      <p:sp>
        <p:nvSpPr>
          <p:cNvPr id="8198" name="Text Box 6"/>
          <p:cNvSpPr>
            <a:spLocks noChangeArrowheads="1"/>
          </p:cNvSpPr>
          <p:nvPr/>
        </p:nvSpPr>
        <p:spPr bwMode="auto">
          <a:xfrm>
            <a:off x="5364163" y="3573463"/>
            <a:ext cx="3443287" cy="919162"/>
          </a:xfrm>
          <a:prstGeom prst="flowChartAlternateProcess">
            <a:avLst/>
          </a:prstGeom>
          <a:noFill/>
          <a:ln w="38100">
            <a:solidFill>
              <a:srgbClr val="F9752B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latin typeface="Georgia" pitchFamily="18" charset="0"/>
              </a:rPr>
              <a:t>Персональный компьютер</a:t>
            </a: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 rot="16987708">
            <a:off x="1928019" y="2999582"/>
            <a:ext cx="1201737" cy="577850"/>
          </a:xfrm>
          <a:prstGeom prst="notchedRightArrow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202" name="WordArt 10"/>
          <p:cNvSpPr>
            <a:spLocks noChangeArrowheads="1" noChangeShapeType="1" noTextEdit="1"/>
          </p:cNvSpPr>
          <p:nvPr/>
        </p:nvSpPr>
        <p:spPr bwMode="auto">
          <a:xfrm>
            <a:off x="827088" y="476250"/>
            <a:ext cx="7129462" cy="722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Georgia"/>
              </a:rPr>
              <a:t>Обобщение понятий</a:t>
            </a: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 rot="14415394">
            <a:off x="5961063" y="2652713"/>
            <a:ext cx="1200150" cy="577850"/>
          </a:xfrm>
          <a:prstGeom prst="notchedRightArrow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 rot="16200000">
            <a:off x="3345656" y="3791744"/>
            <a:ext cx="2166938" cy="577850"/>
          </a:xfrm>
          <a:prstGeom prst="notchedRightArrow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8196" grpId="0" animBg="1"/>
      <p:bldP spid="8197" grpId="0" animBg="1"/>
      <p:bldP spid="8198" grpId="0" animBg="1"/>
      <p:bldP spid="8199" grpId="0" animBg="1"/>
      <p:bldP spid="8202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WordArt 11"/>
          <p:cNvSpPr>
            <a:spLocks noChangeArrowheads="1" noChangeShapeType="1" noTextEdit="1"/>
          </p:cNvSpPr>
          <p:nvPr/>
        </p:nvSpPr>
        <p:spPr bwMode="auto">
          <a:xfrm>
            <a:off x="900113" y="549275"/>
            <a:ext cx="691197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Georgia"/>
              </a:rPr>
              <a:t>Деление понятия</a:t>
            </a:r>
          </a:p>
        </p:txBody>
      </p:sp>
      <p:sp>
        <p:nvSpPr>
          <p:cNvPr id="12" name="Text Box 3"/>
          <p:cNvSpPr>
            <a:spLocks noChangeArrowheads="1"/>
          </p:cNvSpPr>
          <p:nvPr/>
        </p:nvSpPr>
        <p:spPr bwMode="auto">
          <a:xfrm>
            <a:off x="1763713" y="1628775"/>
            <a:ext cx="5545137" cy="866775"/>
          </a:xfrm>
          <a:prstGeom prst="flowChartPunchedTape">
            <a:avLst/>
          </a:prstGeom>
          <a:noFill/>
          <a:ln w="38100" cmpd="thinThick">
            <a:solidFill>
              <a:srgbClr val="F9752B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latin typeface="Georgia" pitchFamily="18" charset="0"/>
              </a:rPr>
              <a:t>Компьютер</a:t>
            </a:r>
          </a:p>
        </p:txBody>
      </p:sp>
      <p:sp>
        <p:nvSpPr>
          <p:cNvPr id="13" name="Text Box 4"/>
          <p:cNvSpPr>
            <a:spLocks noChangeArrowheads="1"/>
          </p:cNvSpPr>
          <p:nvPr/>
        </p:nvSpPr>
        <p:spPr bwMode="auto">
          <a:xfrm>
            <a:off x="468313" y="4149725"/>
            <a:ext cx="2857500" cy="509588"/>
          </a:xfrm>
          <a:prstGeom prst="flowChartAlternateProcess">
            <a:avLst/>
          </a:prstGeom>
          <a:noFill/>
          <a:ln w="38100">
            <a:solidFill>
              <a:srgbClr val="F9752B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latin typeface="Georgia" pitchFamily="18" charset="0"/>
              </a:rPr>
              <a:t>Карманный ПК</a:t>
            </a:r>
          </a:p>
        </p:txBody>
      </p:sp>
      <p:sp>
        <p:nvSpPr>
          <p:cNvPr id="14" name="Text Box 5"/>
          <p:cNvSpPr>
            <a:spLocks noChangeArrowheads="1"/>
          </p:cNvSpPr>
          <p:nvPr/>
        </p:nvSpPr>
        <p:spPr bwMode="auto">
          <a:xfrm>
            <a:off x="3059113" y="5229225"/>
            <a:ext cx="3149600" cy="919163"/>
          </a:xfrm>
          <a:prstGeom prst="flowChartAlternateProcess">
            <a:avLst/>
          </a:prstGeom>
          <a:noFill/>
          <a:ln w="38100">
            <a:solidFill>
              <a:srgbClr val="F9752B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latin typeface="Georgia" pitchFamily="18" charset="0"/>
              </a:rPr>
              <a:t>Портативный компьютер</a:t>
            </a:r>
          </a:p>
        </p:txBody>
      </p:sp>
      <p:sp>
        <p:nvSpPr>
          <p:cNvPr id="15" name="Text Box 6"/>
          <p:cNvSpPr>
            <a:spLocks noChangeArrowheads="1"/>
          </p:cNvSpPr>
          <p:nvPr/>
        </p:nvSpPr>
        <p:spPr bwMode="auto">
          <a:xfrm>
            <a:off x="5364163" y="3573463"/>
            <a:ext cx="3443287" cy="919162"/>
          </a:xfrm>
          <a:prstGeom prst="flowChartAlternateProcess">
            <a:avLst/>
          </a:prstGeom>
          <a:noFill/>
          <a:ln w="38100">
            <a:solidFill>
              <a:srgbClr val="F9752B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latin typeface="Georgia" pitchFamily="18" charset="0"/>
              </a:rPr>
              <a:t>Персональный компьютер</a:t>
            </a:r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 rot="6067137">
            <a:off x="1928019" y="2999582"/>
            <a:ext cx="1201737" cy="577850"/>
          </a:xfrm>
          <a:prstGeom prst="notchedRightArrow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auto">
          <a:xfrm rot="3490443">
            <a:off x="5961063" y="2652713"/>
            <a:ext cx="1200150" cy="577850"/>
          </a:xfrm>
          <a:prstGeom prst="notchedRightArrow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auto">
          <a:xfrm rot="5400000">
            <a:off x="3345656" y="3791744"/>
            <a:ext cx="2166938" cy="577850"/>
          </a:xfrm>
          <a:prstGeom prst="notchedRightArrow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7" name="WordArt 9"/>
          <p:cNvSpPr>
            <a:spLocks noChangeArrowheads="1" noChangeShapeType="1" noTextEdit="1"/>
          </p:cNvSpPr>
          <p:nvPr/>
        </p:nvSpPr>
        <p:spPr bwMode="auto">
          <a:xfrm>
            <a:off x="1979613" y="5849938"/>
            <a:ext cx="6911975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62110"/>
                </a:solidFill>
                <a:latin typeface="Georgia"/>
              </a:rPr>
              <a:t>Круги Эйлера-Венна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62110"/>
                </a:solidFill>
                <a:latin typeface="Georgia"/>
              </a:rPr>
              <a:t>(диаграмма)</a:t>
            </a:r>
          </a:p>
        </p:txBody>
      </p:sp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2600325" y="692150"/>
            <a:ext cx="4194175" cy="5857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Компьютер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851025" y="2105025"/>
            <a:ext cx="2557463" cy="8302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Карманный ПК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211513" y="3978275"/>
            <a:ext cx="2817812" cy="8302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Портативный компьютер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4638675" y="2105025"/>
            <a:ext cx="3081338" cy="8302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Персональный компьютер</a:t>
            </a:r>
          </a:p>
        </p:txBody>
      </p:sp>
      <p:sp>
        <p:nvSpPr>
          <p:cNvPr id="48138" name="Oval 10"/>
          <p:cNvSpPr>
            <a:spLocks noChangeArrowheads="1"/>
          </p:cNvSpPr>
          <p:nvPr/>
        </p:nvSpPr>
        <p:spPr bwMode="auto">
          <a:xfrm>
            <a:off x="900113" y="260350"/>
            <a:ext cx="7343775" cy="5445125"/>
          </a:xfrm>
          <a:prstGeom prst="ellipse">
            <a:avLst/>
          </a:prstGeom>
          <a:noFill/>
          <a:ln w="57150">
            <a:solidFill>
              <a:srgbClr val="F9752B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9" name="Oval 11"/>
          <p:cNvSpPr>
            <a:spLocks noChangeArrowheads="1"/>
          </p:cNvSpPr>
          <p:nvPr/>
        </p:nvSpPr>
        <p:spPr bwMode="auto">
          <a:xfrm>
            <a:off x="1782763" y="1528763"/>
            <a:ext cx="2527300" cy="2068512"/>
          </a:xfrm>
          <a:prstGeom prst="ellipse">
            <a:avLst/>
          </a:prstGeom>
          <a:noFill/>
          <a:ln w="57150">
            <a:solidFill>
              <a:srgbClr val="F9752B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40" name="Oval 12"/>
          <p:cNvSpPr>
            <a:spLocks noChangeArrowheads="1"/>
          </p:cNvSpPr>
          <p:nvPr/>
        </p:nvSpPr>
        <p:spPr bwMode="auto">
          <a:xfrm>
            <a:off x="4775200" y="1457325"/>
            <a:ext cx="2652713" cy="2159000"/>
          </a:xfrm>
          <a:prstGeom prst="ellipse">
            <a:avLst/>
          </a:prstGeom>
          <a:noFill/>
          <a:ln w="57150">
            <a:solidFill>
              <a:srgbClr val="F9752B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41" name="Oval 13"/>
          <p:cNvSpPr>
            <a:spLocks noChangeArrowheads="1"/>
          </p:cNvSpPr>
          <p:nvPr/>
        </p:nvSpPr>
        <p:spPr bwMode="auto">
          <a:xfrm>
            <a:off x="3348038" y="3429000"/>
            <a:ext cx="2584450" cy="1871663"/>
          </a:xfrm>
          <a:prstGeom prst="ellipse">
            <a:avLst/>
          </a:prstGeom>
          <a:noFill/>
          <a:ln w="57150">
            <a:solidFill>
              <a:srgbClr val="F9752B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7" grpId="0" animBg="1"/>
      <p:bldP spid="48130" grpId="0"/>
      <p:bldP spid="48131" grpId="0"/>
      <p:bldP spid="48132" grpId="0"/>
      <p:bldP spid="48133" grpId="0"/>
      <p:bldP spid="48138" grpId="0" animBg="1"/>
      <p:bldP spid="48139" grpId="0" animBg="1"/>
      <p:bldP spid="48140" grpId="0" animBg="1"/>
      <p:bldP spid="481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8" descr="23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427" t="51317" r="51587"/>
          <a:stretch>
            <a:fillRect/>
          </a:stretch>
        </p:blipFill>
        <p:spPr bwMode="auto">
          <a:xfrm>
            <a:off x="3419475" y="2708275"/>
            <a:ext cx="2487613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259632" y="980728"/>
            <a:ext cx="682629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/>
                <a:solidFill>
                  <a:schemeClr val="accent3"/>
                </a:solidFill>
              </a:rPr>
              <a:t>Что мы уже знаем?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771775" y="4149725"/>
            <a:ext cx="4248150" cy="24479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3200" b="1" smtClean="0">
                <a:latin typeface="Georgia" pitchFamily="18" charset="0"/>
              </a:rPr>
              <a:t>Род              Вид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ru-RU" sz="3200" b="1" smtClean="0">
              <a:latin typeface="Georgia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3200" b="1" smtClean="0">
                <a:latin typeface="Georgia" pitchFamily="18" charset="0"/>
              </a:rPr>
              <a:t>Вид              Род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ru-RU" sz="3200" b="1" smtClean="0">
              <a:latin typeface="Georgia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3200" b="1" smtClean="0">
                <a:latin typeface="Georgia" pitchFamily="18" charset="0"/>
              </a:rPr>
              <a:t>Вид              Вид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4572000" y="4221163"/>
            <a:ext cx="647700" cy="360362"/>
          </a:xfrm>
          <a:prstGeom prst="rightArrow">
            <a:avLst>
              <a:gd name="adj1" fmla="val 50000"/>
              <a:gd name="adj2" fmla="val 44934"/>
            </a:avLst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4716463" y="5300663"/>
            <a:ext cx="647700" cy="360362"/>
          </a:xfrm>
          <a:prstGeom prst="rightArrow">
            <a:avLst>
              <a:gd name="adj1" fmla="val 50000"/>
              <a:gd name="adj2" fmla="val 44934"/>
            </a:avLst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4643438" y="6308725"/>
            <a:ext cx="790575" cy="360363"/>
          </a:xfrm>
          <a:prstGeom prst="leftRightArrow">
            <a:avLst>
              <a:gd name="adj1" fmla="val 50000"/>
              <a:gd name="adj2" fmla="val 43877"/>
            </a:avLst>
          </a:prstGeom>
          <a:solidFill>
            <a:schemeClr val="accent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771800" y="0"/>
            <a:ext cx="29162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latin typeface="Georgia" pitchFamily="18" charset="0"/>
              </a:rPr>
              <a:t>Вопрос №1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468313" y="692150"/>
            <a:ext cx="2916237" cy="5286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latin typeface="Georgia" pitchFamily="18" charset="0"/>
              </a:rPr>
              <a:t>Вариант</a:t>
            </a:r>
            <a:r>
              <a:rPr lang="ru-RU" sz="2800" dirty="0"/>
              <a:t> 1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5508625" y="620713"/>
            <a:ext cx="2916238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>
                <a:latin typeface="Georgia" pitchFamily="18" charset="0"/>
              </a:rPr>
              <a:t>Вариант 2</a:t>
            </a:r>
          </a:p>
        </p:txBody>
      </p:sp>
      <p:sp>
        <p:nvSpPr>
          <p:cNvPr id="16" name="Облако 15"/>
          <p:cNvSpPr/>
          <p:nvPr/>
        </p:nvSpPr>
        <p:spPr>
          <a:xfrm>
            <a:off x="179388" y="1268413"/>
            <a:ext cx="4105275" cy="3024187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12875"/>
            <a:ext cx="4032250" cy="20161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Как называется отношение между понятиями </a:t>
            </a:r>
            <a:br>
              <a:rPr lang="ru-RU" sz="2400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«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принтер - монитор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»?</a:t>
            </a:r>
          </a:p>
        </p:txBody>
      </p:sp>
      <p:sp>
        <p:nvSpPr>
          <p:cNvPr id="17" name="Облако 16"/>
          <p:cNvSpPr/>
          <p:nvPr/>
        </p:nvSpPr>
        <p:spPr>
          <a:xfrm>
            <a:off x="5040313" y="1196975"/>
            <a:ext cx="4103687" cy="3024188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4859338" y="1628775"/>
            <a:ext cx="4859337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2"/>
                </a:solidFill>
                <a:latin typeface="Georgia" pitchFamily="18" charset="0"/>
              </a:rPr>
              <a:t>Как называется отношение между понятиями </a:t>
            </a:r>
            <a:br>
              <a:rPr lang="ru-RU" sz="2400" dirty="0">
                <a:solidFill>
                  <a:schemeClr val="tx2"/>
                </a:solidFill>
                <a:latin typeface="Georgia" pitchFamily="18" charset="0"/>
              </a:rPr>
            </a:br>
            <a:r>
              <a:rPr lang="ru-RU" sz="2400" dirty="0">
                <a:solidFill>
                  <a:schemeClr val="tx2"/>
                </a:solidFill>
                <a:latin typeface="Georgia" pitchFamily="18" charset="0"/>
              </a:rPr>
              <a:t>«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компьютер - мышь</a:t>
            </a:r>
            <a:r>
              <a:rPr lang="ru-RU" sz="2400" dirty="0">
                <a:solidFill>
                  <a:schemeClr val="tx2"/>
                </a:solidFill>
                <a:latin typeface="Georgia" pitchFamily="18" charset="0"/>
              </a:rPr>
              <a:t>»?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7" grpId="1" build="p"/>
      <p:bldP spid="11267" grpId="2" build="p"/>
      <p:bldP spid="11266" grpId="0"/>
      <p:bldP spid="1127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блако 16"/>
          <p:cNvSpPr/>
          <p:nvPr/>
        </p:nvSpPr>
        <p:spPr>
          <a:xfrm>
            <a:off x="4716463" y="1052513"/>
            <a:ext cx="4103687" cy="338455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Облако 15"/>
          <p:cNvSpPr/>
          <p:nvPr/>
        </p:nvSpPr>
        <p:spPr>
          <a:xfrm>
            <a:off x="179388" y="1052513"/>
            <a:ext cx="4105275" cy="338455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133600"/>
            <a:ext cx="4105275" cy="165576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Как называется отношение между понятиями </a:t>
            </a:r>
            <a:br>
              <a:rPr lang="ru-RU" sz="2400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«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устройство хранения информации – лазерный диск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»?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771775" y="4221163"/>
            <a:ext cx="4176713" cy="263683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3200" b="1" smtClean="0">
                <a:latin typeface="Georgia" pitchFamily="18" charset="0"/>
              </a:rPr>
              <a:t>Род              Вид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ru-RU" sz="3200" b="1" smtClean="0">
              <a:latin typeface="Georgia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3200" b="1" smtClean="0">
                <a:latin typeface="Georgia" pitchFamily="18" charset="0"/>
              </a:rPr>
              <a:t>Вид              Род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ru-RU" sz="3200" b="1" smtClean="0">
              <a:latin typeface="Georgia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3200" b="1" smtClean="0">
                <a:latin typeface="Georgia" pitchFamily="18" charset="0"/>
              </a:rPr>
              <a:t>Вид              Вид</a:t>
            </a:r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4500563" y="4365625"/>
            <a:ext cx="647700" cy="360363"/>
          </a:xfrm>
          <a:prstGeom prst="rightArrow">
            <a:avLst>
              <a:gd name="adj1" fmla="val 50000"/>
              <a:gd name="adj2" fmla="val 44934"/>
            </a:avLst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4643438" y="5373688"/>
            <a:ext cx="647700" cy="360362"/>
          </a:xfrm>
          <a:prstGeom prst="rightArrow">
            <a:avLst>
              <a:gd name="adj1" fmla="val 50000"/>
              <a:gd name="adj2" fmla="val 44934"/>
            </a:avLst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4572000" y="6308725"/>
            <a:ext cx="790575" cy="360363"/>
          </a:xfrm>
          <a:prstGeom prst="leftRightArrow">
            <a:avLst>
              <a:gd name="adj1" fmla="val 50000"/>
              <a:gd name="adj2" fmla="val 43877"/>
            </a:avLst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2843213" y="0"/>
            <a:ext cx="29162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latin typeface="Georgia" pitchFamily="18" charset="0"/>
              </a:rPr>
              <a:t>Вопрос №2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468313" y="692150"/>
            <a:ext cx="2916237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>
                <a:latin typeface="Georgia" pitchFamily="18" charset="0"/>
              </a:rPr>
              <a:t>Вариант 1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5508625" y="620713"/>
            <a:ext cx="2916238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>
                <a:latin typeface="Georgia" pitchFamily="18" charset="0"/>
              </a:rPr>
              <a:t>Вариант 2</a:t>
            </a:r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4716463" y="1484313"/>
            <a:ext cx="3959225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Как называется отношение между понятиями </a:t>
            </a:r>
            <a:br>
              <a:rPr lang="ru-RU" sz="2400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«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сканер – устройство ввода информации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»?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  <p:bldP spid="45059" grpId="1" build="p"/>
      <p:bldP spid="45059" grpId="2" build="p"/>
      <p:bldP spid="450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блако 13"/>
          <p:cNvSpPr/>
          <p:nvPr/>
        </p:nvSpPr>
        <p:spPr>
          <a:xfrm>
            <a:off x="0" y="1196975"/>
            <a:ext cx="4284663" cy="3744913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Облако 12"/>
          <p:cNvSpPr/>
          <p:nvPr/>
        </p:nvSpPr>
        <p:spPr>
          <a:xfrm>
            <a:off x="4716463" y="908050"/>
            <a:ext cx="4427537" cy="3673475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44675"/>
            <a:ext cx="3852862" cy="20891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Как называется понятие «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жесткий диск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»</a:t>
            </a:r>
            <a:br>
              <a:rPr lang="ru-RU" sz="2400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в отношении «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память компьютера – жесткий диск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»?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627313" y="4724400"/>
            <a:ext cx="4897437" cy="1871663"/>
          </a:xfrm>
        </p:spPr>
        <p:txBody>
          <a:bodyPr/>
          <a:lstStyle/>
          <a:p>
            <a:pPr marL="609600" indent="-609600" eaLnBrk="1" hangingPunct="1">
              <a:buSzPct val="100000"/>
              <a:buFontTx/>
              <a:buAutoNum type="arabicPeriod"/>
            </a:pPr>
            <a:r>
              <a:rPr lang="ru-RU" sz="2800" b="1" smtClean="0">
                <a:latin typeface="Georgia" pitchFamily="18" charset="0"/>
              </a:rPr>
              <a:t>Родовое понятие</a:t>
            </a:r>
          </a:p>
          <a:p>
            <a:pPr marL="609600" indent="-609600" eaLnBrk="1" hangingPunct="1">
              <a:buSzPct val="100000"/>
              <a:buFontTx/>
              <a:buAutoNum type="arabicPeriod"/>
            </a:pPr>
            <a:endParaRPr lang="ru-RU" sz="2800" b="1" smtClean="0">
              <a:latin typeface="Georgia" pitchFamily="18" charset="0"/>
            </a:endParaRPr>
          </a:p>
          <a:p>
            <a:pPr marL="609600" indent="-609600" eaLnBrk="1" hangingPunct="1">
              <a:buSzPct val="100000"/>
              <a:buFontTx/>
              <a:buAutoNum type="arabicPeriod"/>
            </a:pPr>
            <a:r>
              <a:rPr lang="ru-RU" sz="2800" b="1" smtClean="0">
                <a:latin typeface="Georgia" pitchFamily="18" charset="0"/>
              </a:rPr>
              <a:t>Видовое понятие</a:t>
            </a:r>
          </a:p>
          <a:p>
            <a:pPr marL="609600" indent="-609600" eaLnBrk="1" hangingPunct="1">
              <a:buFontTx/>
              <a:buAutoNum type="arabicPeriod"/>
            </a:pPr>
            <a:endParaRPr lang="ru-RU" sz="2800" b="1" smtClean="0">
              <a:latin typeface="Georgia" pitchFamily="18" charset="0"/>
            </a:endParaRPr>
          </a:p>
          <a:p>
            <a:pPr marL="609600" indent="-609600" eaLnBrk="1" hangingPunct="1">
              <a:buFontTx/>
              <a:buNone/>
            </a:pPr>
            <a:endParaRPr lang="ru-RU" sz="2800" b="1" smtClean="0">
              <a:latin typeface="Georgia" pitchFamily="18" charset="0"/>
            </a:endParaRP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2843213" y="0"/>
            <a:ext cx="29162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latin typeface="Georgia" pitchFamily="18" charset="0"/>
              </a:rPr>
              <a:t>Вопрос №3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468313" y="692150"/>
            <a:ext cx="2916237" cy="5286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latin typeface="Georgia" pitchFamily="18" charset="0"/>
              </a:rPr>
              <a:t>Вариант</a:t>
            </a:r>
            <a:r>
              <a:rPr lang="ru-RU" sz="2800" dirty="0"/>
              <a:t> 1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5508625" y="620713"/>
            <a:ext cx="2916238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latin typeface="Georgia" pitchFamily="18" charset="0"/>
              </a:rPr>
              <a:t>Вариант 2</a:t>
            </a: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4716463" y="1557338"/>
            <a:ext cx="471487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Как называется понятие «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память компьютера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»</a:t>
            </a:r>
            <a:br>
              <a:rPr lang="ru-RU" sz="2400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в отношении </a:t>
            </a:r>
          </a:p>
          <a:p>
            <a:pPr algn="ctr"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«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память компьютера – жесткий диск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»?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  <p:bldP spid="46083" grpId="1" build="p"/>
      <p:bldP spid="46083" grpId="2" build="p"/>
      <p:bldP spid="4609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768</TotalTime>
  <Words>274</Words>
  <Application>Microsoft Office PowerPoint</Application>
  <PresentationFormat>Экран (4:3)</PresentationFormat>
  <Paragraphs>127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Arial</vt:lpstr>
      <vt:lpstr>Century Schoolbook</vt:lpstr>
      <vt:lpstr>Wingdings</vt:lpstr>
      <vt:lpstr>Wingdings 2</vt:lpstr>
      <vt:lpstr>Calibri</vt:lpstr>
      <vt:lpstr>Georgia</vt:lpstr>
      <vt:lpstr>Cambria</vt:lpstr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Как называется отношение между понятиями  «принтер - монитор»?</vt:lpstr>
      <vt:lpstr>Как называется отношение между понятиями  «устройство хранения информации – лазерный диск»?</vt:lpstr>
      <vt:lpstr>Как называется понятие «жесткий диск» в отношении «память компьютера – жесткий диск»?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Домашнее задание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Усикова</cp:lastModifiedBy>
  <cp:revision>33</cp:revision>
  <dcterms:created xsi:type="dcterms:W3CDTF">2003-08-25T00:50:25Z</dcterms:created>
  <dcterms:modified xsi:type="dcterms:W3CDTF">2013-03-31T06:08:29Z</dcterms:modified>
</cp:coreProperties>
</file>