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0" r:id="rId4"/>
    <p:sldId id="263" r:id="rId5"/>
    <p:sldId id="262" r:id="rId6"/>
    <p:sldId id="264" r:id="rId7"/>
    <p:sldId id="265" r:id="rId8"/>
    <p:sldId id="275" r:id="rId9"/>
    <p:sldId id="267" r:id="rId10"/>
    <p:sldId id="261" r:id="rId11"/>
    <p:sldId id="271" r:id="rId12"/>
    <p:sldId id="273" r:id="rId13"/>
    <p:sldId id="276" r:id="rId14"/>
    <p:sldId id="280" r:id="rId15"/>
    <p:sldId id="268" r:id="rId16"/>
    <p:sldId id="269" r:id="rId17"/>
    <p:sldId id="277" r:id="rId18"/>
    <p:sldId id="27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6AB6"/>
    <a:srgbClr val="006600"/>
    <a:srgbClr val="CC0099"/>
    <a:srgbClr val="FF3300"/>
    <a:srgbClr val="7C3B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9" autoAdjust="0"/>
    <p:restoredTop sz="94660"/>
  </p:normalViewPr>
  <p:slideViewPr>
    <p:cSldViewPr>
      <p:cViewPr varScale="1">
        <p:scale>
          <a:sx n="86" d="100"/>
          <a:sy n="86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66931E-48D6-49E5-A478-D97FD0547DF0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925FD8-D6F5-4765-A466-061BEF4D3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Под запись в тетрадь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64A916-CD17-45ED-A239-94631D0B6F4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Worksheet, task 2</a:t>
            </a: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EE9E18-B34A-4411-9D05-3EDD5147BC3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Под запись в тетрадь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B295E7-9706-43DC-BBC2-795B94892E0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Под запись в тетрадь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01AF15-A6EC-4733-AE43-29E35443821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Самостоятельное выполнение упражнения в тетради.</a:t>
            </a: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435215-EAE3-424C-83A8-A2741AB0DEA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Тест.</a:t>
            </a: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E660F2-AF1A-4056-B4F5-5722883FDE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Что мы усвоили?</a:t>
            </a: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0786DE-A5F8-4E58-B66B-B1D868EE493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Под запись в тетрадь</a:t>
            </a: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1B1324-2E88-4829-AED9-7C3014AD454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Устно, со слайда</a:t>
            </a: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A2EC34-F1E0-4E5B-9005-01AAD0C1F3A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Под запись в тетрадь</a:t>
            </a: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A583C2-FE5A-4BF0-8529-2E674D088F6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Устно, со слайда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E41D59-365E-4CF7-9A0C-534E0EEA311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Под запись в тетрадь (частично)</a:t>
            </a: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42F602-2262-42B7-BB58-BBB37B72DC3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F5BD5C-AED1-411A-8AFE-9FDD607B357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Под запись в тетрадь</a:t>
            </a: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728036-F57A-4115-963E-BF354DA808B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Worksheet, task </a:t>
            </a:r>
            <a:r>
              <a:rPr lang="ru-RU" smtClean="0"/>
              <a:t>1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True or false?</a:t>
            </a: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12DCE3-00A3-4B93-BA9A-BAD106D4D41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357813"/>
            <a:ext cx="32861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15313" y="5175250"/>
            <a:ext cx="928687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5A70BF6A-6F17-42B0-A2AF-7303EB89AB40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13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B0C3BDAD-6A2A-41D3-86F9-775259E3B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DD756-A9F9-48C1-ADDD-EB3ACBB5D8EE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2D569-E76F-46E5-B7C9-3B9CCF690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F952A-F574-4123-89D2-F6DC90E30859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762FA-5108-4DCF-BA94-976743E96A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B91F3-9D62-4593-8741-F74B9FBEE929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A9707-CA8C-4D70-95D2-2070A5B52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635BC-DFD5-43CB-859F-31C8CF0B7433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D31BF-2BE4-4250-BA6C-81031F159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1CE7F-12DE-4D4F-9167-06F269721D83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4038-895E-47B8-B187-18A693B805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DCD0F-9B0E-4385-9149-9FCE81C773B1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8D5B0-CFEC-4617-8AC7-97A82755B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9C3D5-B12A-4EFB-ABA3-945BA52159D4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B205D-F271-4C62-8F88-A710248C8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A436D-C5D1-4653-95C1-D882EAF653AF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442E6-3B98-4464-B8FE-B7A954A41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77D8C-09A5-4169-ABD2-350114368668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3F5AF-06E7-4FC8-B191-1CE11DD93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A7E58-ACB5-47A7-B29A-E7F7DF3E02F7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E617A-2A3B-44BE-A8C7-0D4A235BE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5357813"/>
            <a:ext cx="32861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8215313" y="5175250"/>
            <a:ext cx="928687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1143000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71625"/>
            <a:ext cx="8229600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79427F-062D-4A87-AA66-56AC4FBB82D3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B326C1-545C-4CC5-ADB7-350468569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F2F2F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71688"/>
            <a:ext cx="9144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500" dirty="0" smtClean="0">
                <a:solidFill>
                  <a:srgbClr val="002060"/>
                </a:solidFill>
              </a:rPr>
              <a:t>There is/There are</a:t>
            </a:r>
            <a:endParaRPr lang="ru-RU" sz="65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3429000"/>
            <a:ext cx="7715250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500" dirty="0" smtClean="0"/>
              <a:t>Грамматический практикум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  <a:alpha val="77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500" dirty="0" smtClean="0">
                <a:solidFill>
                  <a:schemeClr val="bg1">
                    <a:lumMod val="95000"/>
                  </a:schemeClr>
                </a:solidFill>
              </a:rPr>
              <a:t>Схема </a:t>
            </a:r>
            <a:r>
              <a:rPr lang="ru-RU" sz="3500" u="sng" dirty="0" smtClean="0">
                <a:solidFill>
                  <a:schemeClr val="bg1">
                    <a:lumMod val="95000"/>
                  </a:schemeClr>
                </a:solidFill>
              </a:rPr>
              <a:t>утвердительного</a:t>
            </a:r>
            <a:r>
              <a:rPr lang="ru-RU" sz="3500" dirty="0" smtClean="0">
                <a:solidFill>
                  <a:schemeClr val="bg1">
                    <a:lumMod val="95000"/>
                  </a:schemeClr>
                </a:solidFill>
              </a:rPr>
              <a:t> предложения</a:t>
            </a:r>
            <a:endParaRPr lang="ru-RU" sz="35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5" y="2071688"/>
            <a:ext cx="1714500" cy="1357312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70C0"/>
                </a:solidFill>
              </a:rPr>
              <a:t>There</a:t>
            </a:r>
            <a:endParaRPr lang="ru-RU" sz="50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8" y="2071688"/>
            <a:ext cx="2500312" cy="1357312"/>
          </a:xfrm>
          <a:prstGeom prst="rect">
            <a:avLst/>
          </a:prstGeom>
          <a:solidFill>
            <a:schemeClr val="accent6">
              <a:lumMod val="75000"/>
              <a:alpha val="31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dirty="0">
                <a:solidFill>
                  <a:schemeClr val="accent6">
                    <a:lumMod val="50000"/>
                  </a:schemeClr>
                </a:solidFill>
              </a:rPr>
              <a:t>ЧТО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15125" y="2071688"/>
            <a:ext cx="2214563" cy="1357312"/>
          </a:xfrm>
          <a:prstGeom prst="rect">
            <a:avLst/>
          </a:prstGeom>
          <a:solidFill>
            <a:srgbClr val="7030A0">
              <a:alpha val="27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dirty="0">
                <a:solidFill>
                  <a:srgbClr val="7030A0"/>
                </a:solidFill>
              </a:rPr>
              <a:t>ГДЕ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14625" y="2071688"/>
            <a:ext cx="1214438" cy="642937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C00000"/>
                </a:solidFill>
              </a:rPr>
              <a:t>is a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14625" y="2786063"/>
            <a:ext cx="1214438" cy="642937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6600"/>
                </a:solidFill>
              </a:rPr>
              <a:t>are</a:t>
            </a:r>
            <a:endParaRPr lang="ru-RU" sz="5000" b="1" dirty="0">
              <a:solidFill>
                <a:srgbClr val="006600"/>
              </a:solidFill>
            </a:endParaRPr>
          </a:p>
        </p:txBody>
      </p:sp>
      <p:cxnSp>
        <p:nvCxnSpPr>
          <p:cNvPr id="12" name="Прямая со стрелкой 11"/>
          <p:cNvCxnSpPr>
            <a:stCxn id="6" idx="3"/>
            <a:endCxn id="9" idx="1"/>
          </p:cNvCxnSpPr>
          <p:nvPr/>
        </p:nvCxnSpPr>
        <p:spPr>
          <a:xfrm flipV="1">
            <a:off x="1857375" y="2392363"/>
            <a:ext cx="857250" cy="357187"/>
          </a:xfrm>
          <a:prstGeom prst="straightConnector1">
            <a:avLst/>
          </a:prstGeom>
          <a:ln w="444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10" idx="1"/>
          </p:cNvCxnSpPr>
          <p:nvPr/>
        </p:nvCxnSpPr>
        <p:spPr>
          <a:xfrm>
            <a:off x="1857375" y="2749550"/>
            <a:ext cx="857250" cy="357188"/>
          </a:xfrm>
          <a:prstGeom prst="straightConnector1">
            <a:avLst/>
          </a:prstGeom>
          <a:ln w="444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071563" y="3929063"/>
            <a:ext cx="1714500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70C0"/>
                </a:solidFill>
              </a:rPr>
              <a:t>There</a:t>
            </a:r>
            <a:endParaRPr lang="ru-RU" sz="5000" b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71875" y="3929063"/>
            <a:ext cx="1071563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C00000"/>
                </a:solidFill>
              </a:rPr>
              <a:t>is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643563" y="3929063"/>
            <a:ext cx="2428875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70C0"/>
                </a:solidFill>
              </a:rPr>
              <a:t>There’</a:t>
            </a:r>
            <a:r>
              <a:rPr lang="en-US" sz="5000" b="1" dirty="0">
                <a:solidFill>
                  <a:srgbClr val="C00000"/>
                </a:solidFill>
              </a:rPr>
              <a:t>s</a:t>
            </a:r>
            <a:endParaRPr lang="ru-RU" sz="5000" b="1" dirty="0">
              <a:solidFill>
                <a:srgbClr val="C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643563" y="4857750"/>
            <a:ext cx="2428875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70C0"/>
                </a:solidFill>
              </a:rPr>
              <a:t>There’</a:t>
            </a:r>
            <a:r>
              <a:rPr lang="en-US" sz="5000" b="1" dirty="0">
                <a:solidFill>
                  <a:srgbClr val="006600"/>
                </a:solidFill>
              </a:rPr>
              <a:t>re</a:t>
            </a:r>
            <a:endParaRPr lang="ru-RU" sz="5000" b="1" dirty="0">
              <a:solidFill>
                <a:srgbClr val="006600"/>
              </a:solidFill>
            </a:endParaRPr>
          </a:p>
        </p:txBody>
      </p:sp>
      <p:sp>
        <p:nvSpPr>
          <p:cNvPr id="25" name="Крест 24"/>
          <p:cNvSpPr/>
          <p:nvPr/>
        </p:nvSpPr>
        <p:spPr>
          <a:xfrm>
            <a:off x="2928938" y="4429125"/>
            <a:ext cx="571500" cy="571500"/>
          </a:xfrm>
          <a:prstGeom prst="plus">
            <a:avLst>
              <a:gd name="adj" fmla="val 37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857750" y="4500563"/>
            <a:ext cx="571500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857750" y="4786313"/>
            <a:ext cx="571500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071563" y="4786313"/>
            <a:ext cx="1714500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70C0"/>
                </a:solidFill>
              </a:rPr>
              <a:t>There</a:t>
            </a:r>
            <a:endParaRPr lang="ru-RU" sz="5000" b="1" dirty="0">
              <a:solidFill>
                <a:srgbClr val="0070C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71875" y="4786313"/>
            <a:ext cx="1071563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6600"/>
                </a:solidFill>
              </a:rPr>
              <a:t>are</a:t>
            </a:r>
            <a:endParaRPr lang="ru-RU" sz="5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Группа 18"/>
          <p:cNvGrpSpPr>
            <a:grpSpLocks/>
          </p:cNvGrpSpPr>
          <p:nvPr/>
        </p:nvGrpSpPr>
        <p:grpSpPr bwMode="auto">
          <a:xfrm>
            <a:off x="0" y="0"/>
            <a:ext cx="9144000" cy="6877050"/>
            <a:chOff x="0" y="-1"/>
            <a:chExt cx="9144000" cy="6877103"/>
          </a:xfrm>
        </p:grpSpPr>
        <p:pic>
          <p:nvPicPr>
            <p:cNvPr id="14339" name="Picture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-1"/>
              <a:ext cx="9144000" cy="6877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0" name="TextBox 4"/>
            <p:cNvSpPr txBox="1">
              <a:spLocks noChangeArrowheads="1"/>
            </p:cNvSpPr>
            <p:nvPr/>
          </p:nvSpPr>
          <p:spPr bwMode="auto">
            <a:xfrm>
              <a:off x="2071670" y="2643182"/>
              <a:ext cx="857256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Calibri" pitchFamily="34" charset="0"/>
                </a:rPr>
                <a:t>school</a:t>
              </a:r>
              <a:endParaRPr lang="ru-RU" b="1">
                <a:latin typeface="Calibri" pitchFamily="34" charset="0"/>
              </a:endParaRPr>
            </a:p>
          </p:txBody>
        </p:sp>
        <p:sp>
          <p:nvSpPr>
            <p:cNvPr id="14341" name="TextBox 5"/>
            <p:cNvSpPr txBox="1">
              <a:spLocks noChangeArrowheads="1"/>
            </p:cNvSpPr>
            <p:nvPr/>
          </p:nvSpPr>
          <p:spPr bwMode="auto">
            <a:xfrm>
              <a:off x="4500562" y="3571876"/>
              <a:ext cx="1071570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Calibri" pitchFamily="34" charset="0"/>
                </a:rPr>
                <a:t>museum</a:t>
              </a:r>
              <a:endParaRPr lang="ru-RU" b="1">
                <a:latin typeface="Calibri" pitchFamily="34" charset="0"/>
              </a:endParaRPr>
            </a:p>
          </p:txBody>
        </p:sp>
        <p:sp>
          <p:nvSpPr>
            <p:cNvPr id="14342" name="TextBox 6"/>
            <p:cNvSpPr txBox="1">
              <a:spLocks noChangeArrowheads="1"/>
            </p:cNvSpPr>
            <p:nvPr/>
          </p:nvSpPr>
          <p:spPr bwMode="auto">
            <a:xfrm>
              <a:off x="3143240" y="5715016"/>
              <a:ext cx="571504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Calibri" pitchFamily="34" charset="0"/>
                </a:rPr>
                <a:t>zoo</a:t>
              </a:r>
              <a:endParaRPr lang="ru-RU" b="1">
                <a:latin typeface="Calibri" pitchFamily="34" charset="0"/>
              </a:endParaRPr>
            </a:p>
          </p:txBody>
        </p:sp>
        <p:sp>
          <p:nvSpPr>
            <p:cNvPr id="14343" name="TextBox 7"/>
            <p:cNvSpPr txBox="1">
              <a:spLocks noChangeArrowheads="1"/>
            </p:cNvSpPr>
            <p:nvPr/>
          </p:nvSpPr>
          <p:spPr bwMode="auto">
            <a:xfrm>
              <a:off x="6215074" y="4714884"/>
              <a:ext cx="1428760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Calibri" pitchFamily="34" charset="0"/>
                </a:rPr>
                <a:t>supermarket</a:t>
              </a:r>
              <a:endParaRPr lang="ru-RU" b="1">
                <a:latin typeface="Calibri" pitchFamily="34" charset="0"/>
              </a:endParaRPr>
            </a:p>
          </p:txBody>
        </p:sp>
        <p:sp>
          <p:nvSpPr>
            <p:cNvPr id="14344" name="TextBox 8"/>
            <p:cNvSpPr txBox="1">
              <a:spLocks noChangeArrowheads="1"/>
            </p:cNvSpPr>
            <p:nvPr/>
          </p:nvSpPr>
          <p:spPr bwMode="auto">
            <a:xfrm>
              <a:off x="6715140" y="2428868"/>
              <a:ext cx="1000132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Calibri" pitchFamily="34" charset="0"/>
                </a:rPr>
                <a:t>hospital</a:t>
              </a:r>
              <a:endParaRPr lang="ru-RU" b="1">
                <a:latin typeface="Calibri" pitchFamily="34" charset="0"/>
              </a:endParaRPr>
            </a:p>
          </p:txBody>
        </p:sp>
        <p:sp>
          <p:nvSpPr>
            <p:cNvPr id="14345" name="TextBox 9"/>
            <p:cNvSpPr txBox="1">
              <a:spLocks noChangeArrowheads="1"/>
            </p:cNvSpPr>
            <p:nvPr/>
          </p:nvSpPr>
          <p:spPr bwMode="auto">
            <a:xfrm>
              <a:off x="4143372" y="2071678"/>
              <a:ext cx="1428760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Calibri" pitchFamily="34" charset="0"/>
                </a:rPr>
                <a:t>supermarket</a:t>
              </a:r>
              <a:endParaRPr lang="ru-RU" b="1">
                <a:latin typeface="Calibri" pitchFamily="34" charset="0"/>
              </a:endParaRPr>
            </a:p>
          </p:txBody>
        </p:sp>
        <p:sp>
          <p:nvSpPr>
            <p:cNvPr id="14346" name="TextBox 10"/>
            <p:cNvSpPr txBox="1">
              <a:spLocks noChangeArrowheads="1"/>
            </p:cNvSpPr>
            <p:nvPr/>
          </p:nvSpPr>
          <p:spPr bwMode="auto">
            <a:xfrm>
              <a:off x="4714876" y="928670"/>
              <a:ext cx="928694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Calibri" pitchFamily="34" charset="0"/>
                </a:rPr>
                <a:t>cinema</a:t>
              </a:r>
              <a:endParaRPr lang="ru-RU" b="1">
                <a:latin typeface="Calibri" pitchFamily="34" charset="0"/>
              </a:endParaRPr>
            </a:p>
          </p:txBody>
        </p:sp>
        <p:sp>
          <p:nvSpPr>
            <p:cNvPr id="14347" name="TextBox 11"/>
            <p:cNvSpPr txBox="1">
              <a:spLocks noChangeArrowheads="1"/>
            </p:cNvSpPr>
            <p:nvPr/>
          </p:nvSpPr>
          <p:spPr bwMode="auto">
            <a:xfrm>
              <a:off x="7786710" y="928670"/>
              <a:ext cx="857256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Calibri" pitchFamily="34" charset="0"/>
                </a:rPr>
                <a:t>school</a:t>
              </a:r>
              <a:endParaRPr lang="ru-RU" b="1">
                <a:latin typeface="Calibri" pitchFamily="34" charset="0"/>
              </a:endParaRPr>
            </a:p>
          </p:txBody>
        </p:sp>
        <p:sp>
          <p:nvSpPr>
            <p:cNvPr id="14348" name="TextBox 12"/>
            <p:cNvSpPr txBox="1">
              <a:spLocks noChangeArrowheads="1"/>
            </p:cNvSpPr>
            <p:nvPr/>
          </p:nvSpPr>
          <p:spPr bwMode="auto">
            <a:xfrm>
              <a:off x="1285852" y="785794"/>
              <a:ext cx="857256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Calibri" pitchFamily="34" charset="0"/>
                </a:rPr>
                <a:t>school</a:t>
              </a:r>
              <a:endParaRPr lang="ru-RU" b="1">
                <a:latin typeface="Calibri" pitchFamily="34" charset="0"/>
              </a:endParaRPr>
            </a:p>
          </p:txBody>
        </p:sp>
        <p:sp>
          <p:nvSpPr>
            <p:cNvPr id="14349" name="TextBox 13"/>
            <p:cNvSpPr txBox="1">
              <a:spLocks noChangeArrowheads="1"/>
            </p:cNvSpPr>
            <p:nvPr/>
          </p:nvSpPr>
          <p:spPr bwMode="auto">
            <a:xfrm>
              <a:off x="5429256" y="1571612"/>
              <a:ext cx="642942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Calibri" pitchFamily="34" charset="0"/>
                </a:rPr>
                <a:t>park</a:t>
              </a:r>
              <a:endParaRPr lang="ru-RU" b="1">
                <a:latin typeface="Calibri" pitchFamily="34" charset="0"/>
              </a:endParaRPr>
            </a:p>
          </p:txBody>
        </p:sp>
        <p:sp>
          <p:nvSpPr>
            <p:cNvPr id="14350" name="TextBox 14"/>
            <p:cNvSpPr txBox="1">
              <a:spLocks noChangeArrowheads="1"/>
            </p:cNvSpPr>
            <p:nvPr/>
          </p:nvSpPr>
          <p:spPr bwMode="auto">
            <a:xfrm>
              <a:off x="3143240" y="1214422"/>
              <a:ext cx="642942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Calibri" pitchFamily="34" charset="0"/>
                </a:rPr>
                <a:t>park</a:t>
              </a:r>
              <a:endParaRPr lang="ru-RU" b="1">
                <a:latin typeface="Calibri" pitchFamily="34" charset="0"/>
              </a:endParaRPr>
            </a:p>
          </p:txBody>
        </p:sp>
        <p:sp>
          <p:nvSpPr>
            <p:cNvPr id="14351" name="TextBox 15"/>
            <p:cNvSpPr txBox="1">
              <a:spLocks noChangeArrowheads="1"/>
            </p:cNvSpPr>
            <p:nvPr/>
          </p:nvSpPr>
          <p:spPr bwMode="auto">
            <a:xfrm>
              <a:off x="928662" y="1285860"/>
              <a:ext cx="928694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Calibri" pitchFamily="34" charset="0"/>
                </a:rPr>
                <a:t>cinema</a:t>
              </a:r>
              <a:endParaRPr lang="ru-RU" b="1">
                <a:latin typeface="Calibri" pitchFamily="34" charset="0"/>
              </a:endParaRPr>
            </a:p>
          </p:txBody>
        </p:sp>
        <p:sp>
          <p:nvSpPr>
            <p:cNvPr id="14352" name="TextBox 16"/>
            <p:cNvSpPr txBox="1">
              <a:spLocks noChangeArrowheads="1"/>
            </p:cNvSpPr>
            <p:nvPr/>
          </p:nvSpPr>
          <p:spPr bwMode="auto">
            <a:xfrm>
              <a:off x="7858148" y="2857496"/>
              <a:ext cx="928694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Calibri" pitchFamily="34" charset="0"/>
                </a:rPr>
                <a:t>cinema</a:t>
              </a:r>
              <a:endParaRPr lang="ru-RU" b="1">
                <a:latin typeface="Calibri" pitchFamily="34" charset="0"/>
              </a:endParaRPr>
            </a:p>
          </p:txBody>
        </p:sp>
        <p:sp>
          <p:nvSpPr>
            <p:cNvPr id="14353" name="TextBox 17"/>
            <p:cNvSpPr txBox="1">
              <a:spLocks noChangeArrowheads="1"/>
            </p:cNvSpPr>
            <p:nvPr/>
          </p:nvSpPr>
          <p:spPr bwMode="auto">
            <a:xfrm>
              <a:off x="714348" y="2500306"/>
              <a:ext cx="1000132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Calibri" pitchFamily="34" charset="0"/>
                </a:rPr>
                <a:t>hospital</a:t>
              </a:r>
              <a:endParaRPr lang="ru-RU" b="1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  <a:alpha val="77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500" dirty="0" smtClean="0">
                <a:solidFill>
                  <a:schemeClr val="bg1">
                    <a:lumMod val="95000"/>
                  </a:schemeClr>
                </a:solidFill>
              </a:rPr>
              <a:t>Схема </a:t>
            </a:r>
            <a:r>
              <a:rPr lang="ru-RU" sz="3500" u="sng" dirty="0" smtClean="0">
                <a:solidFill>
                  <a:schemeClr val="bg1">
                    <a:lumMod val="95000"/>
                  </a:schemeClr>
                </a:solidFill>
              </a:rPr>
              <a:t>отрицательного</a:t>
            </a:r>
            <a:r>
              <a:rPr lang="ru-RU" sz="3500" dirty="0" smtClean="0">
                <a:solidFill>
                  <a:schemeClr val="bg1">
                    <a:lumMod val="95000"/>
                  </a:schemeClr>
                </a:solidFill>
              </a:rPr>
              <a:t> предложения</a:t>
            </a:r>
            <a:endParaRPr lang="ru-RU" sz="35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3" y="2071688"/>
            <a:ext cx="1714500" cy="1357312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70C0"/>
                </a:solidFill>
              </a:rPr>
              <a:t>There</a:t>
            </a:r>
            <a:endParaRPr lang="ru-RU" sz="50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86375" y="2071688"/>
            <a:ext cx="1785938" cy="1357312"/>
          </a:xfrm>
          <a:prstGeom prst="rect">
            <a:avLst/>
          </a:prstGeom>
          <a:solidFill>
            <a:schemeClr val="accent6">
              <a:lumMod val="75000"/>
              <a:alpha val="31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dirty="0">
                <a:solidFill>
                  <a:schemeClr val="accent6">
                    <a:lumMod val="50000"/>
                  </a:schemeClr>
                </a:solidFill>
              </a:rPr>
              <a:t>ЧТО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43750" y="2071688"/>
            <a:ext cx="1785938" cy="1357312"/>
          </a:xfrm>
          <a:prstGeom prst="rect">
            <a:avLst/>
          </a:prstGeom>
          <a:solidFill>
            <a:srgbClr val="7030A0">
              <a:alpha val="27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dirty="0">
                <a:solidFill>
                  <a:srgbClr val="7030A0"/>
                </a:solidFill>
              </a:rPr>
              <a:t>ГДЕ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71688" y="2071688"/>
            <a:ext cx="1071562" cy="642937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C00000"/>
                </a:solidFill>
              </a:rPr>
              <a:t>is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71688" y="2786063"/>
            <a:ext cx="1071562" cy="642937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6600"/>
                </a:solidFill>
              </a:rPr>
              <a:t>are</a:t>
            </a:r>
            <a:endParaRPr lang="ru-RU" sz="5000" b="1" dirty="0">
              <a:solidFill>
                <a:srgbClr val="0066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35896" y="2060848"/>
            <a:ext cx="1428750" cy="1357312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0" b="1" dirty="0">
                <a:solidFill>
                  <a:schemeClr val="bg1"/>
                </a:solidFill>
              </a:rPr>
              <a:t>no</a:t>
            </a:r>
            <a:endParaRPr lang="ru-RU" sz="7000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50" y="3786188"/>
            <a:ext cx="1714500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70C0"/>
                </a:solidFill>
              </a:rPr>
              <a:t>There</a:t>
            </a:r>
            <a:endParaRPr lang="ru-RU" sz="5000" b="1" dirty="0">
              <a:solidFill>
                <a:srgbClr val="0070C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14563" y="3786188"/>
            <a:ext cx="1071562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C00000"/>
                </a:solidFill>
              </a:rPr>
              <a:t>is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5750" y="4572000"/>
            <a:ext cx="1714500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70C0"/>
                </a:solidFill>
              </a:rPr>
              <a:t>There</a:t>
            </a:r>
            <a:endParaRPr lang="ru-RU" sz="5000" b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14563" y="4572000"/>
            <a:ext cx="1071562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6600"/>
                </a:solidFill>
              </a:rPr>
              <a:t>are</a:t>
            </a:r>
            <a:endParaRPr lang="ru-RU" sz="5000" b="1" dirty="0">
              <a:solidFill>
                <a:srgbClr val="006600"/>
              </a:solidFill>
            </a:endParaRPr>
          </a:p>
        </p:txBody>
      </p:sp>
      <p:sp>
        <p:nvSpPr>
          <p:cNvPr id="19" name="Крест 18"/>
          <p:cNvSpPr/>
          <p:nvPr/>
        </p:nvSpPr>
        <p:spPr>
          <a:xfrm>
            <a:off x="3429000" y="4143375"/>
            <a:ext cx="571500" cy="571500"/>
          </a:xfrm>
          <a:prstGeom prst="plus">
            <a:avLst>
              <a:gd name="adj" fmla="val 37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143375" y="4214813"/>
            <a:ext cx="1214438" cy="5715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500688" y="4286250"/>
            <a:ext cx="571500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500688" y="4572000"/>
            <a:ext cx="571500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215063" y="3857625"/>
            <a:ext cx="2714625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500" b="1" dirty="0">
                <a:solidFill>
                  <a:srgbClr val="0070C0"/>
                </a:solidFill>
              </a:rPr>
              <a:t>There </a:t>
            </a:r>
            <a:r>
              <a:rPr lang="en-US" sz="4500" b="1" dirty="0">
                <a:solidFill>
                  <a:srgbClr val="C00000"/>
                </a:solidFill>
              </a:rPr>
              <a:t>is</a:t>
            </a:r>
            <a:r>
              <a:rPr lang="en-US" sz="4500" b="1" dirty="0">
                <a:solidFill>
                  <a:schemeClr val="tx1"/>
                </a:solidFill>
              </a:rPr>
              <a:t>n’t</a:t>
            </a:r>
            <a:endParaRPr lang="ru-RU" sz="45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15063" y="4572000"/>
            <a:ext cx="2714625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900" b="1" dirty="0">
                <a:solidFill>
                  <a:srgbClr val="0070C0"/>
                </a:solidFill>
              </a:rPr>
              <a:t>There </a:t>
            </a:r>
            <a:r>
              <a:rPr lang="en-US" sz="3900" b="1" dirty="0">
                <a:solidFill>
                  <a:srgbClr val="006600"/>
                </a:solidFill>
              </a:rPr>
              <a:t>are</a:t>
            </a:r>
            <a:r>
              <a:rPr lang="en-US" sz="3900" b="1" dirty="0">
                <a:solidFill>
                  <a:schemeClr val="tx1"/>
                </a:solidFill>
              </a:rPr>
              <a:t>n’t</a:t>
            </a:r>
            <a:endParaRPr lang="ru-RU" sz="3900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500" y="3819525"/>
            <a:ext cx="8286750" cy="1323975"/>
          </a:xfrm>
          <a:prstGeom prst="rect">
            <a:avLst/>
          </a:prstGeom>
          <a:solidFill>
            <a:schemeClr val="accent6">
              <a:lumMod val="40000"/>
              <a:lumOff val="60000"/>
              <a:alpha val="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There </a:t>
            </a:r>
            <a:r>
              <a:rPr lang="en-US" sz="4000" b="1" dirty="0">
                <a:solidFill>
                  <a:srgbClr val="C00000"/>
                </a:solidFill>
                <a:latin typeface="+mn-lt"/>
                <a:cs typeface="+mn-cs"/>
              </a:rPr>
              <a:t>is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4000" b="1">
                <a:latin typeface="+mn-lt"/>
                <a:cs typeface="+mn-cs"/>
              </a:rPr>
              <a:t>no</a:t>
            </a:r>
            <a:r>
              <a:rPr lang="en-US" sz="4000" b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4000" b="1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computer in my room.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There </a:t>
            </a:r>
            <a:r>
              <a:rPr lang="en-US" sz="4000" b="1" dirty="0">
                <a:solidFill>
                  <a:srgbClr val="006600"/>
                </a:solidFill>
                <a:latin typeface="+mn-lt"/>
                <a:cs typeface="+mn-cs"/>
              </a:rPr>
              <a:t>are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4000" b="1" dirty="0">
                <a:latin typeface="+mn-lt"/>
                <a:cs typeface="+mn-cs"/>
              </a:rPr>
              <a:t>no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books on the table.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6" dur="indefinite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9" dur="indefinit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2" dur="indefinite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  <a:alpha val="77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500" dirty="0" smtClean="0">
                <a:solidFill>
                  <a:schemeClr val="bg1">
                    <a:lumMod val="95000"/>
                  </a:schemeClr>
                </a:solidFill>
              </a:rPr>
              <a:t>Схема </a:t>
            </a:r>
            <a:r>
              <a:rPr lang="ru-RU" sz="3500" u="sng" dirty="0" smtClean="0">
                <a:solidFill>
                  <a:schemeClr val="bg1">
                    <a:lumMod val="95000"/>
                  </a:schemeClr>
                </a:solidFill>
              </a:rPr>
              <a:t>вопросительного</a:t>
            </a:r>
            <a:r>
              <a:rPr lang="ru-RU" sz="3500" dirty="0" smtClean="0">
                <a:solidFill>
                  <a:schemeClr val="bg1">
                    <a:lumMod val="95000"/>
                  </a:schemeClr>
                </a:solidFill>
              </a:rPr>
              <a:t> предложения</a:t>
            </a:r>
            <a:endParaRPr lang="ru-RU" sz="35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4813" y="2071688"/>
            <a:ext cx="1785937" cy="1428750"/>
          </a:xfrm>
          <a:prstGeom prst="rect">
            <a:avLst/>
          </a:prstGeom>
          <a:solidFill>
            <a:schemeClr val="accent6">
              <a:lumMod val="75000"/>
              <a:alpha val="31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dirty="0">
                <a:solidFill>
                  <a:schemeClr val="accent6">
                    <a:lumMod val="50000"/>
                  </a:schemeClr>
                </a:solidFill>
              </a:rPr>
              <a:t>ЧТО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43625" y="2071688"/>
            <a:ext cx="1785938" cy="1428750"/>
          </a:xfrm>
          <a:prstGeom prst="rect">
            <a:avLst/>
          </a:prstGeom>
          <a:solidFill>
            <a:srgbClr val="7030A0">
              <a:alpha val="27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dirty="0">
                <a:solidFill>
                  <a:srgbClr val="7030A0"/>
                </a:solidFill>
              </a:rPr>
              <a:t>ГДЕ</a:t>
            </a:r>
          </a:p>
        </p:txBody>
      </p:sp>
      <p:grpSp>
        <p:nvGrpSpPr>
          <p:cNvPr id="3" name="Группа 28"/>
          <p:cNvGrpSpPr>
            <a:grpSpLocks/>
          </p:cNvGrpSpPr>
          <p:nvPr/>
        </p:nvGrpSpPr>
        <p:grpSpPr bwMode="auto">
          <a:xfrm>
            <a:off x="357188" y="2071688"/>
            <a:ext cx="3071812" cy="1428750"/>
            <a:chOff x="285720" y="3786190"/>
            <a:chExt cx="3071834" cy="142876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143108" y="3786190"/>
              <a:ext cx="1214446" cy="642941"/>
            </a:xfrm>
            <a:prstGeom prst="rect">
              <a:avLst/>
            </a:prstGeom>
            <a:solidFill>
              <a:srgbClr val="0070C0">
                <a:alpha val="19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000" b="1" dirty="0">
                  <a:solidFill>
                    <a:srgbClr val="C00000"/>
                  </a:solidFill>
                </a:rPr>
                <a:t>is a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143108" y="4572007"/>
              <a:ext cx="1214446" cy="642943"/>
            </a:xfrm>
            <a:prstGeom prst="rect">
              <a:avLst/>
            </a:prstGeom>
            <a:solidFill>
              <a:srgbClr val="0070C0">
                <a:alpha val="19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000" b="1" dirty="0">
                  <a:solidFill>
                    <a:srgbClr val="006600"/>
                  </a:solidFill>
                </a:rPr>
                <a:t>are</a:t>
              </a:r>
              <a:endParaRPr lang="ru-RU" sz="5000" b="1" dirty="0">
                <a:solidFill>
                  <a:srgbClr val="006600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85720" y="3786190"/>
              <a:ext cx="1714512" cy="1428760"/>
            </a:xfrm>
            <a:prstGeom prst="rect">
              <a:avLst/>
            </a:prstGeom>
            <a:solidFill>
              <a:srgbClr val="0070C0">
                <a:alpha val="19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000" b="1" dirty="0">
                  <a:solidFill>
                    <a:srgbClr val="0070C0"/>
                  </a:solidFill>
                </a:rPr>
                <a:t>There</a:t>
              </a:r>
              <a:endParaRPr lang="ru-RU" sz="50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4" name="Группа 31"/>
          <p:cNvGrpSpPr>
            <a:grpSpLocks/>
          </p:cNvGrpSpPr>
          <p:nvPr/>
        </p:nvGrpSpPr>
        <p:grpSpPr bwMode="auto">
          <a:xfrm>
            <a:off x="357188" y="2071688"/>
            <a:ext cx="8715375" cy="1428750"/>
            <a:chOff x="285720" y="2071678"/>
            <a:chExt cx="8715436" cy="142876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643041" y="2071678"/>
              <a:ext cx="1714512" cy="1428760"/>
            </a:xfrm>
            <a:prstGeom prst="rect">
              <a:avLst/>
            </a:prstGeom>
            <a:solidFill>
              <a:srgbClr val="0070C0">
                <a:alpha val="19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000" b="1" dirty="0">
                  <a:solidFill>
                    <a:srgbClr val="0070C0"/>
                  </a:solidFill>
                </a:rPr>
                <a:t>there</a:t>
              </a:r>
              <a:endParaRPr lang="ru-RU" sz="5000" b="1" dirty="0">
                <a:solidFill>
                  <a:srgbClr val="0070C0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500429" y="2071678"/>
              <a:ext cx="500067" cy="642941"/>
            </a:xfrm>
            <a:prstGeom prst="rect">
              <a:avLst/>
            </a:prstGeom>
            <a:solidFill>
              <a:srgbClr val="0070C0">
                <a:alpha val="19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000" b="1" dirty="0">
                  <a:solidFill>
                    <a:srgbClr val="C00000"/>
                  </a:solidFill>
                </a:rPr>
                <a:t>a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7929585" y="2071678"/>
              <a:ext cx="1071571" cy="1428760"/>
            </a:xfrm>
            <a:prstGeom prst="rect">
              <a:avLst/>
            </a:prstGeom>
            <a:solidFill>
              <a:srgbClr val="FFC000">
                <a:alpha val="31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000" b="1" dirty="0">
                  <a:solidFill>
                    <a:srgbClr val="FF3300"/>
                  </a:solidFill>
                </a:rPr>
                <a:t>?</a:t>
              </a:r>
              <a:endParaRPr lang="ru-RU" sz="7000" b="1" dirty="0">
                <a:solidFill>
                  <a:srgbClr val="FF3300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85720" y="2071678"/>
              <a:ext cx="1214445" cy="642941"/>
            </a:xfrm>
            <a:prstGeom prst="rect">
              <a:avLst/>
            </a:prstGeom>
            <a:solidFill>
              <a:srgbClr val="0070C0">
                <a:alpha val="19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000" b="1" dirty="0">
                  <a:solidFill>
                    <a:srgbClr val="C00000"/>
                  </a:solidFill>
                </a:rPr>
                <a:t>Is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85720" y="2857495"/>
              <a:ext cx="1214445" cy="642943"/>
            </a:xfrm>
            <a:prstGeom prst="rect">
              <a:avLst/>
            </a:prstGeom>
            <a:solidFill>
              <a:srgbClr val="0070C0">
                <a:alpha val="19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000" b="1" dirty="0">
                  <a:solidFill>
                    <a:srgbClr val="006600"/>
                  </a:solidFill>
                </a:rPr>
                <a:t>Are</a:t>
              </a:r>
              <a:endParaRPr lang="ru-RU" sz="5000" b="1" dirty="0">
                <a:solidFill>
                  <a:srgbClr val="0066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428750"/>
            <a:ext cx="8072437" cy="5000625"/>
          </a:xfrm>
          <a:solidFill>
            <a:schemeClr val="bg1">
              <a:alpha val="53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1) </a:t>
            </a:r>
            <a:r>
              <a:rPr lang="en-GB" b="0" dirty="0" smtClean="0">
                <a:latin typeface="+mj-lt"/>
              </a:rPr>
              <a:t>There </a:t>
            </a:r>
            <a:r>
              <a:rPr lang="en-US" b="0" dirty="0" smtClean="0">
                <a:latin typeface="+mj-lt"/>
              </a:rPr>
              <a:t>is</a:t>
            </a:r>
            <a:r>
              <a:rPr lang="en-GB" b="0" dirty="0" smtClean="0">
                <a:latin typeface="+mj-lt"/>
              </a:rPr>
              <a:t> a lamp in the</a:t>
            </a:r>
            <a:r>
              <a:rPr lang="en-US" b="0" dirty="0" smtClean="0">
                <a:latin typeface="+mj-lt"/>
              </a:rPr>
              <a:t> </a:t>
            </a:r>
            <a:r>
              <a:rPr lang="en-GB" b="0" dirty="0" smtClean="0">
                <a:latin typeface="+mj-lt"/>
              </a:rPr>
              <a:t>room. </a:t>
            </a:r>
            <a:r>
              <a:rPr lang="en-GB" dirty="0" smtClean="0">
                <a:solidFill>
                  <a:srgbClr val="CC0099"/>
                </a:solidFill>
                <a:latin typeface="+mj-lt"/>
              </a:rPr>
              <a:t>(-)</a:t>
            </a:r>
            <a:endParaRPr lang="ru-RU" dirty="0" smtClean="0">
              <a:solidFill>
                <a:srgbClr val="CC0099"/>
              </a:solidFill>
              <a:latin typeface="+mj-lt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2) </a:t>
            </a:r>
            <a:r>
              <a:rPr lang="en-GB" b="0" dirty="0" smtClean="0">
                <a:latin typeface="+mj-lt"/>
              </a:rPr>
              <a:t>There are two</a:t>
            </a:r>
            <a:r>
              <a:rPr lang="en-US" b="0" dirty="0" smtClean="0">
                <a:latin typeface="+mj-lt"/>
              </a:rPr>
              <a:t> </a:t>
            </a:r>
            <a:r>
              <a:rPr lang="en-GB" b="0" dirty="0" smtClean="0">
                <a:latin typeface="+mj-lt"/>
              </a:rPr>
              <a:t>little trees in the garden. </a:t>
            </a:r>
            <a:r>
              <a:rPr lang="en-GB" dirty="0" smtClean="0">
                <a:solidFill>
                  <a:srgbClr val="CC0099"/>
                </a:solidFill>
                <a:latin typeface="+mj-lt"/>
              </a:rPr>
              <a:t>(?)</a:t>
            </a:r>
            <a:endParaRPr lang="en-US" dirty="0" smtClean="0">
              <a:solidFill>
                <a:srgbClr val="CC0099"/>
              </a:solidFill>
              <a:latin typeface="+mj-lt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2060"/>
                </a:solidFill>
                <a:latin typeface="+mj-lt"/>
              </a:rPr>
              <a:t>3) </a:t>
            </a:r>
            <a:r>
              <a:rPr lang="en-US" b="0" dirty="0" smtClean="0">
                <a:latin typeface="+mj-lt"/>
              </a:rPr>
              <a:t>There </a:t>
            </a:r>
            <a:r>
              <a:rPr lang="en-GB" b="0" dirty="0" smtClean="0">
                <a:latin typeface="+mj-lt"/>
              </a:rPr>
              <a:t>are a</a:t>
            </a:r>
            <a:r>
              <a:rPr lang="en-US" b="0" dirty="0" smtClean="0">
                <a:latin typeface="+mj-lt"/>
              </a:rPr>
              <a:t> </a:t>
            </a:r>
            <a:r>
              <a:rPr lang="en-GB" b="0" dirty="0" smtClean="0">
                <a:latin typeface="+mj-lt"/>
              </a:rPr>
              <a:t>lot of museums in London.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GB" dirty="0" smtClean="0">
                <a:solidFill>
                  <a:srgbClr val="CC0099"/>
                </a:solidFill>
                <a:latin typeface="+mj-lt"/>
              </a:rPr>
              <a:t>(-)</a:t>
            </a:r>
            <a:endParaRPr lang="ru-RU" dirty="0" smtClean="0">
              <a:solidFill>
                <a:srgbClr val="CC0099"/>
              </a:solidFill>
              <a:latin typeface="+mj-lt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4) </a:t>
            </a:r>
            <a:r>
              <a:rPr lang="en-GB" b="0" dirty="0" smtClean="0">
                <a:latin typeface="+mj-lt"/>
              </a:rPr>
              <a:t>There is a big tree in the garden.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GB" dirty="0" smtClean="0">
                <a:solidFill>
                  <a:srgbClr val="CC0099"/>
                </a:solidFill>
                <a:latin typeface="+mj-lt"/>
              </a:rPr>
              <a:t>(?)</a:t>
            </a:r>
            <a:endParaRPr lang="en-US" dirty="0" smtClean="0">
              <a:solidFill>
                <a:srgbClr val="CC0099"/>
              </a:solidFill>
              <a:latin typeface="+mj-lt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2060"/>
                </a:solidFill>
                <a:latin typeface="+mj-lt"/>
              </a:rPr>
              <a:t>5) </a:t>
            </a:r>
            <a:r>
              <a:rPr lang="en-US" b="0" dirty="0" smtClean="0">
                <a:latin typeface="+mj-lt"/>
              </a:rPr>
              <a:t>There </a:t>
            </a:r>
            <a:r>
              <a:rPr lang="en-GB" b="0" dirty="0" smtClean="0">
                <a:latin typeface="+mj-lt"/>
              </a:rPr>
              <a:t>are many</a:t>
            </a:r>
            <a:r>
              <a:rPr lang="en-US" b="0" dirty="0" smtClean="0">
                <a:latin typeface="+mj-lt"/>
              </a:rPr>
              <a:t> </a:t>
            </a:r>
            <a:r>
              <a:rPr lang="en-GB" b="0" dirty="0" smtClean="0">
                <a:latin typeface="+mj-lt"/>
              </a:rPr>
              <a:t>boys and girls in the park. </a:t>
            </a:r>
            <a:r>
              <a:rPr lang="en-GB" dirty="0" smtClean="0">
                <a:solidFill>
                  <a:srgbClr val="CC0099"/>
                </a:solidFill>
                <a:latin typeface="+mj-lt"/>
              </a:rPr>
              <a:t>(-)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6)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0" dirty="0" smtClean="0">
                <a:latin typeface="+mj-lt"/>
              </a:rPr>
              <a:t>There</a:t>
            </a:r>
            <a:r>
              <a:rPr lang="en-US" dirty="0" smtClean="0">
                <a:latin typeface="+mj-lt"/>
              </a:rPr>
              <a:t> </a:t>
            </a:r>
            <a:r>
              <a:rPr lang="en-US" b="0" dirty="0" smtClean="0">
                <a:latin typeface="+mj-lt"/>
              </a:rPr>
              <a:t>is a bus on the street.</a:t>
            </a:r>
            <a:r>
              <a:rPr lang="en-US" b="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CC0099"/>
                </a:solidFill>
                <a:latin typeface="+mj-lt"/>
              </a:rPr>
              <a:t>(?)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solidFill>
                <a:srgbClr val="002060"/>
              </a:solidFill>
              <a:latin typeface="+mj-lt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400" b="0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  <a:alpha val="77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500" dirty="0" smtClean="0">
                <a:solidFill>
                  <a:schemeClr val="bg1">
                    <a:lumMod val="95000"/>
                  </a:schemeClr>
                </a:solidFill>
              </a:rPr>
              <a:t>Сделай предложения отрицательными или вопросительными</a:t>
            </a:r>
            <a:endParaRPr lang="ru-RU" sz="35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285875"/>
            <a:ext cx="8072438" cy="5429250"/>
          </a:xfrm>
          <a:solidFill>
            <a:schemeClr val="bg1">
              <a:alpha val="53000"/>
            </a:schemeClr>
          </a:solidFill>
        </p:spPr>
        <p:txBody>
          <a:bodyPr rtlCol="0"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1)  </a:t>
            </a:r>
            <a:r>
              <a:rPr lang="en-GB" sz="2400" b="0" dirty="0" smtClean="0">
                <a:solidFill>
                  <a:srgbClr val="002060"/>
                </a:solidFill>
                <a:latin typeface="+mj-lt"/>
              </a:rPr>
              <a:t>There</a:t>
            </a:r>
            <a:r>
              <a:rPr lang="ru-RU" sz="2400" b="0" dirty="0" smtClean="0">
                <a:solidFill>
                  <a:srgbClr val="002060"/>
                </a:solidFill>
                <a:latin typeface="+mj-lt"/>
              </a:rPr>
              <a:t> ……… </a:t>
            </a:r>
            <a:r>
              <a:rPr lang="en-US" sz="2400" b="0" dirty="0" smtClean="0">
                <a:solidFill>
                  <a:srgbClr val="002060"/>
                </a:solidFill>
                <a:latin typeface="+mj-lt"/>
              </a:rPr>
              <a:t>a chair next to the window.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a)</a:t>
            </a: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+mj-lt"/>
              </a:rPr>
              <a:t>are                  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b) </a:t>
            </a: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+mj-lt"/>
              </a:rPr>
              <a:t>aren’t                    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c) </a:t>
            </a: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+mj-lt"/>
              </a:rPr>
              <a:t>is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2)  </a:t>
            </a:r>
            <a:r>
              <a:rPr lang="en-US" sz="2400" b="0" dirty="0" smtClean="0">
                <a:solidFill>
                  <a:srgbClr val="002060"/>
                </a:solidFill>
                <a:latin typeface="+mj-lt"/>
              </a:rPr>
              <a:t>There are ……… in the bag.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a)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a pen             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b) 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a lot of books  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          c) 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a book</a:t>
            </a:r>
            <a:endParaRPr lang="en-US" sz="2400" dirty="0" smtClean="0">
              <a:solidFill>
                <a:srgbClr val="002060"/>
              </a:solidFill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3)   </a:t>
            </a:r>
            <a:r>
              <a:rPr lang="en-US" sz="2400" b="0" dirty="0" smtClean="0">
                <a:solidFill>
                  <a:srgbClr val="002060"/>
                </a:solidFill>
                <a:latin typeface="+mj-lt"/>
              </a:rPr>
              <a:t>There ……… many toys under the chair. 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a)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is                   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b) 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aren’t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                    c) 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is not</a:t>
            </a:r>
            <a:endParaRPr lang="en-US" sz="2400" b="0" dirty="0" smtClean="0">
              <a:solidFill>
                <a:srgbClr val="002060"/>
              </a:solidFill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4)    </a:t>
            </a:r>
            <a:r>
              <a:rPr lang="en-US" sz="2400" b="0" dirty="0" smtClean="0">
                <a:solidFill>
                  <a:srgbClr val="002060"/>
                </a:solidFill>
                <a:latin typeface="+mj-lt"/>
              </a:rPr>
              <a:t>There ……… only one sandwich in the basket.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a) 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isn’t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                          b) 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are                         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c) 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 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is</a:t>
            </a:r>
            <a:endParaRPr lang="en-US" sz="2400" b="0" dirty="0" smtClean="0">
              <a:solidFill>
                <a:srgbClr val="002060"/>
              </a:solidFill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5)     </a:t>
            </a:r>
            <a:r>
              <a:rPr lang="en-US" sz="2400" b="0" dirty="0" smtClean="0">
                <a:solidFill>
                  <a:srgbClr val="002060"/>
                </a:solidFill>
                <a:latin typeface="+mj-lt"/>
              </a:rPr>
              <a:t>……… a bird in the tree?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a) 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Is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                             b)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Are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                   c) 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Are not</a:t>
            </a:r>
            <a:endParaRPr lang="en-US" sz="2400" b="0" dirty="0" smtClean="0">
              <a:solidFill>
                <a:srgbClr val="002060"/>
              </a:solidFill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6) </a:t>
            </a:r>
            <a:r>
              <a:rPr lang="en-US" sz="2400" b="0" dirty="0" smtClean="0">
                <a:solidFill>
                  <a:srgbClr val="002060"/>
                </a:solidFill>
                <a:latin typeface="+mj-lt"/>
              </a:rPr>
              <a:t>Are there ……… on the table?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a)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an English book           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b)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a blue pen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    c) 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Calibri"/>
              </a:rPr>
              <a:t>coloured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pencils</a:t>
            </a:r>
            <a:endParaRPr lang="en-US" sz="2400" b="0" dirty="0" smtClean="0">
              <a:solidFill>
                <a:srgbClr val="00206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500" dirty="0" smtClean="0">
              <a:solidFill>
                <a:srgbClr val="002060"/>
              </a:solidFill>
              <a:latin typeface="+mj-lt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500" b="0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  <a:alpha val="77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500" dirty="0" smtClean="0">
                <a:solidFill>
                  <a:schemeClr val="bg1">
                    <a:lumMod val="95000"/>
                  </a:schemeClr>
                </a:solidFill>
              </a:rPr>
              <a:t>Выбери правильный ответ</a:t>
            </a:r>
            <a:endParaRPr lang="ru-RU" sz="45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500813" y="1785938"/>
            <a:ext cx="428625" cy="428625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7" name="Овал 6"/>
          <p:cNvSpPr/>
          <p:nvPr/>
        </p:nvSpPr>
        <p:spPr>
          <a:xfrm>
            <a:off x="3357563" y="2643188"/>
            <a:ext cx="428625" cy="428625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70C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71875" y="3500438"/>
            <a:ext cx="428625" cy="428625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70C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858000" y="4357688"/>
            <a:ext cx="428625" cy="428625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70C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428750" y="5286375"/>
            <a:ext cx="428625" cy="428625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70C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857875" y="6143625"/>
            <a:ext cx="428625" cy="428625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  <a:alpha val="77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000" dirty="0" smtClean="0">
                <a:solidFill>
                  <a:schemeClr val="bg1">
                    <a:lumMod val="95000"/>
                  </a:schemeClr>
                </a:solidFill>
              </a:rPr>
              <a:t>There is / are</a:t>
            </a:r>
            <a:endParaRPr lang="ru-RU" sz="9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idx="1"/>
          </p:nvPr>
        </p:nvSpPr>
        <p:spPr>
          <a:xfrm>
            <a:off x="214313" y="1714500"/>
            <a:ext cx="8715375" cy="3857625"/>
          </a:xfrm>
        </p:spPr>
        <p:txBody>
          <a:bodyPr rtlCol="0"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0" dirty="0" smtClean="0">
                <a:latin typeface="+mn-lt"/>
              </a:rPr>
              <a:t>Что обозначает? Зачем нужна эта конструкция?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0" dirty="0" smtClean="0">
                <a:latin typeface="+mn-lt"/>
              </a:rPr>
              <a:t>В чём разница между </a:t>
            </a:r>
            <a:r>
              <a:rPr lang="en-US" b="0" dirty="0" smtClean="0">
                <a:latin typeface="+mn-lt"/>
              </a:rPr>
              <a:t>“there is” </a:t>
            </a:r>
            <a:r>
              <a:rPr lang="ru-RU" b="0" dirty="0" smtClean="0">
                <a:latin typeface="+mn-lt"/>
              </a:rPr>
              <a:t>и </a:t>
            </a:r>
            <a:r>
              <a:rPr lang="en-US" b="0" dirty="0" smtClean="0">
                <a:latin typeface="+mn-lt"/>
              </a:rPr>
              <a:t>“there are”?</a:t>
            </a:r>
            <a:endParaRPr lang="ru-RU" b="0" dirty="0" smtClean="0">
              <a:latin typeface="+mn-lt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0" dirty="0" smtClean="0">
                <a:latin typeface="+mn-lt"/>
              </a:rPr>
              <a:t>Какие подсказки существуют?</a:t>
            </a:r>
            <a:endParaRPr lang="en-US" b="0" dirty="0" smtClean="0">
              <a:latin typeface="+mn-lt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0" dirty="0" smtClean="0">
                <a:latin typeface="+mn-lt"/>
              </a:rPr>
              <a:t>Хитрости перевода.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0" dirty="0" smtClean="0">
                <a:latin typeface="+mn-lt"/>
              </a:rPr>
              <a:t>Схема утвердительного предложения.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0" dirty="0" smtClean="0">
                <a:latin typeface="+mn-lt"/>
              </a:rPr>
              <a:t>Как составить отрицательную и вопросительную фразы?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0" dirty="0" smtClean="0">
                <a:latin typeface="+mn-lt"/>
              </a:rPr>
              <a:t>Примеры.</a:t>
            </a:r>
            <a:endParaRPr lang="en-US" b="0" dirty="0" smtClean="0">
              <a:latin typeface="+mn-lt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  <a:alpha val="77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Что означает? Когда используется?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4071938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0" dirty="0" smtClean="0">
                <a:latin typeface="+mj-lt"/>
              </a:rPr>
              <a:t>Конструкция </a:t>
            </a:r>
            <a:r>
              <a:rPr lang="en-US" sz="3400" b="0" dirty="0" smtClean="0">
                <a:latin typeface="+mj-lt"/>
              </a:rPr>
              <a:t>“</a:t>
            </a:r>
            <a:r>
              <a:rPr lang="en-US" sz="3400" dirty="0" smtClean="0">
                <a:solidFill>
                  <a:srgbClr val="0070C0"/>
                </a:solidFill>
                <a:latin typeface="+mj-lt"/>
              </a:rPr>
              <a:t>there is/there are</a:t>
            </a:r>
            <a:r>
              <a:rPr lang="en-US" sz="3400" b="0" dirty="0" smtClean="0">
                <a:latin typeface="+mj-lt"/>
              </a:rPr>
              <a:t>” </a:t>
            </a:r>
            <a:r>
              <a:rPr lang="ru-RU" sz="3400" b="0" dirty="0" smtClean="0">
                <a:latin typeface="+mj-lt"/>
              </a:rPr>
              <a:t>обозначает «</a:t>
            </a:r>
            <a:r>
              <a:rPr lang="ru-RU" sz="3400" i="1" dirty="0" smtClean="0">
                <a:latin typeface="+mj-lt"/>
              </a:rPr>
              <a:t>есть, находится</a:t>
            </a:r>
            <a:r>
              <a:rPr lang="ru-RU" sz="3400" b="0" dirty="0" smtClean="0">
                <a:latin typeface="+mj-lt"/>
              </a:rPr>
              <a:t>».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0" dirty="0" smtClean="0">
                <a:latin typeface="+mj-lt"/>
              </a:rPr>
              <a:t>Мы используем её, чтобы рассказать о местоположении каких-либо предметов, объектов.</a:t>
            </a:r>
            <a:endParaRPr lang="en-US" sz="3400" b="0" dirty="0" smtClean="0"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dirty="0" smtClean="0">
                <a:solidFill>
                  <a:srgbClr val="002060"/>
                </a:solidFill>
                <a:latin typeface="+mj-lt"/>
              </a:rPr>
              <a:t>There is a</a:t>
            </a:r>
            <a:r>
              <a:rPr lang="ru-RU" sz="3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400" dirty="0" smtClean="0">
                <a:solidFill>
                  <a:srgbClr val="002060"/>
                </a:solidFill>
                <a:latin typeface="+mj-lt"/>
              </a:rPr>
              <a:t>hospital in this street.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b="0" i="1" dirty="0" smtClean="0">
                <a:solidFill>
                  <a:srgbClr val="002060"/>
                </a:solidFill>
                <a:latin typeface="+mj-lt"/>
              </a:rPr>
              <a:t>На этой улице есть больница.</a:t>
            </a:r>
            <a:endParaRPr lang="ru-RU" sz="3400" b="0" i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88" y="3786188"/>
            <a:ext cx="7215187" cy="1428750"/>
          </a:xfrm>
          <a:solidFill>
            <a:schemeClr val="bg1">
              <a:lumMod val="95000"/>
              <a:alpha val="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dirty="0" smtClean="0">
                <a:solidFill>
                  <a:srgbClr val="0070C0"/>
                </a:solidFill>
                <a:latin typeface="+mj-lt"/>
              </a:rPr>
              <a:t>There is </a:t>
            </a:r>
            <a:r>
              <a:rPr lang="en-US" sz="3400" dirty="0" smtClean="0">
                <a:solidFill>
                  <a:srgbClr val="7C3B06"/>
                </a:solidFill>
                <a:latin typeface="+mj-lt"/>
              </a:rPr>
              <a:t>a computer </a:t>
            </a:r>
            <a:r>
              <a:rPr lang="en-US" sz="3400" dirty="0" smtClean="0">
                <a:solidFill>
                  <a:srgbClr val="7030A0"/>
                </a:solidFill>
                <a:latin typeface="+mj-lt"/>
              </a:rPr>
              <a:t>on the table.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dirty="0" smtClean="0">
                <a:solidFill>
                  <a:srgbClr val="0070C0"/>
                </a:solidFill>
                <a:latin typeface="+mj-lt"/>
              </a:rPr>
              <a:t>There are </a:t>
            </a:r>
            <a:r>
              <a:rPr lang="en-US" sz="3400" dirty="0" smtClean="0">
                <a:solidFill>
                  <a:srgbClr val="7C3B06"/>
                </a:solidFill>
                <a:latin typeface="+mj-lt"/>
              </a:rPr>
              <a:t>two books </a:t>
            </a:r>
            <a:r>
              <a:rPr lang="en-US" sz="3400" dirty="0" smtClean="0">
                <a:solidFill>
                  <a:srgbClr val="7030A0"/>
                </a:solidFill>
                <a:latin typeface="+mj-lt"/>
              </a:rPr>
              <a:t>in my school bag.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  <a:alpha val="77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Составим схему предложения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5" y="2071688"/>
            <a:ext cx="2928938" cy="1357312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70C0"/>
                </a:solidFill>
              </a:rPr>
              <a:t>There 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70C0"/>
                </a:solidFill>
              </a:rPr>
              <a:t>There are</a:t>
            </a:r>
            <a:endParaRPr lang="ru-RU" sz="50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86500" y="2071688"/>
            <a:ext cx="2214563" cy="1357312"/>
          </a:xfrm>
          <a:prstGeom prst="rect">
            <a:avLst/>
          </a:prstGeom>
          <a:solidFill>
            <a:srgbClr val="7030A0">
              <a:alpha val="27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dirty="0">
                <a:solidFill>
                  <a:srgbClr val="7030A0"/>
                </a:solidFill>
              </a:rPr>
              <a:t>ГДЕ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71875" y="2071688"/>
            <a:ext cx="2500313" cy="1357312"/>
          </a:xfrm>
          <a:prstGeom prst="rect">
            <a:avLst/>
          </a:prstGeom>
          <a:solidFill>
            <a:schemeClr val="accent6">
              <a:lumMod val="75000"/>
              <a:alpha val="31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dirty="0">
                <a:solidFill>
                  <a:srgbClr val="7C3B06"/>
                </a:solidFill>
              </a:rPr>
              <a:t>ЧТО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572500" cy="371475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>
                <a:solidFill>
                  <a:srgbClr val="006600"/>
                </a:solidFill>
                <a:latin typeface="+mj-lt"/>
              </a:rPr>
              <a:t>Попробуй перевести, обращая внимание на выделенные слова.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002060"/>
                </a:solidFill>
                <a:latin typeface="+mj-lt"/>
              </a:rPr>
              <a:t>There are two windows </a:t>
            </a:r>
            <a:r>
              <a:rPr lang="en-US" sz="3400" u="sng" dirty="0" smtClean="0">
                <a:solidFill>
                  <a:srgbClr val="002060"/>
                </a:solidFill>
                <a:latin typeface="+mj-lt"/>
              </a:rPr>
              <a:t>in my room</a:t>
            </a:r>
            <a:r>
              <a:rPr lang="en-US" sz="3400" dirty="0" smtClean="0">
                <a:solidFill>
                  <a:srgbClr val="002060"/>
                </a:solidFill>
                <a:latin typeface="+mj-lt"/>
              </a:rPr>
              <a:t>.</a:t>
            </a:r>
            <a:endParaRPr lang="ru-RU" sz="3400" dirty="0" smtClean="0">
              <a:solidFill>
                <a:srgbClr val="002060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b="0" i="1" u="sng" dirty="0" smtClean="0">
                <a:solidFill>
                  <a:srgbClr val="002060"/>
                </a:solidFill>
                <a:latin typeface="+mj-lt"/>
              </a:rPr>
              <a:t>В моей комнате</a:t>
            </a:r>
            <a:r>
              <a:rPr lang="ru-RU" sz="3400" b="0" i="1" dirty="0" smtClean="0">
                <a:solidFill>
                  <a:srgbClr val="002060"/>
                </a:solidFill>
                <a:latin typeface="+mj-lt"/>
              </a:rPr>
              <a:t> два окна.</a:t>
            </a:r>
            <a:endParaRPr lang="en-US" sz="3400" b="0" i="1" dirty="0" smtClean="0">
              <a:solidFill>
                <a:srgbClr val="002060"/>
              </a:solidFill>
              <a:latin typeface="+mj-lt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002060"/>
                </a:solidFill>
                <a:latin typeface="+mj-lt"/>
              </a:rPr>
              <a:t>There are</a:t>
            </a:r>
            <a:r>
              <a:rPr lang="ru-RU" sz="3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400" dirty="0" smtClean="0">
                <a:solidFill>
                  <a:srgbClr val="002060"/>
                </a:solidFill>
                <a:latin typeface="+mj-lt"/>
              </a:rPr>
              <a:t>nice pictures </a:t>
            </a:r>
            <a:r>
              <a:rPr lang="en-US" sz="3400" u="sng" dirty="0" smtClean="0">
                <a:solidFill>
                  <a:srgbClr val="002060"/>
                </a:solidFill>
                <a:latin typeface="+mj-lt"/>
              </a:rPr>
              <a:t>in the book</a:t>
            </a:r>
            <a:r>
              <a:rPr lang="en-US" sz="3400" dirty="0" smtClean="0">
                <a:solidFill>
                  <a:srgbClr val="002060"/>
                </a:solidFill>
                <a:latin typeface="+mj-lt"/>
              </a:rPr>
              <a:t>.</a:t>
            </a:r>
            <a:endParaRPr lang="ru-RU" sz="3400" dirty="0" smtClean="0">
              <a:solidFill>
                <a:srgbClr val="002060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b="0" i="1" u="sng" dirty="0" smtClean="0">
                <a:solidFill>
                  <a:srgbClr val="002060"/>
                </a:solidFill>
                <a:latin typeface="+mj-lt"/>
              </a:rPr>
              <a:t>В книге</a:t>
            </a:r>
            <a:r>
              <a:rPr lang="ru-RU" sz="3400" b="0" i="1" dirty="0" smtClean="0">
                <a:solidFill>
                  <a:srgbClr val="002060"/>
                </a:solidFill>
                <a:latin typeface="+mj-lt"/>
              </a:rPr>
              <a:t> красивые картинки.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  <a:alpha val="77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Как правильно перевести?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571625"/>
            <a:ext cx="8572500" cy="2214563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0" dirty="0" smtClean="0">
                <a:latin typeface="+mj-lt"/>
              </a:rPr>
              <a:t>Подобные предложения мы переводим на русский язык </a:t>
            </a:r>
            <a:r>
              <a:rPr lang="ru-RU" sz="3400" u="sng" dirty="0" smtClean="0">
                <a:solidFill>
                  <a:srgbClr val="006600"/>
                </a:solidFill>
                <a:latin typeface="+mj-lt"/>
              </a:rPr>
              <a:t>с конца</a:t>
            </a:r>
            <a:r>
              <a:rPr lang="ru-RU" sz="3400" b="0" dirty="0" smtClean="0">
                <a:latin typeface="+mj-lt"/>
              </a:rPr>
              <a:t>. Сначала мы скажем, </a:t>
            </a:r>
            <a:r>
              <a:rPr lang="ru-RU" sz="3400" u="sng" dirty="0" smtClean="0">
                <a:solidFill>
                  <a:srgbClr val="006600"/>
                </a:solidFill>
                <a:latin typeface="+mj-lt"/>
              </a:rPr>
              <a:t>ГДЕ</a:t>
            </a:r>
            <a:r>
              <a:rPr lang="ru-RU" sz="3400" b="0" dirty="0" smtClean="0">
                <a:latin typeface="+mj-lt"/>
              </a:rPr>
              <a:t> находится предмет, а потом – </a:t>
            </a:r>
            <a:r>
              <a:rPr lang="ru-RU" sz="3400" u="sng" dirty="0" smtClean="0">
                <a:solidFill>
                  <a:srgbClr val="006600"/>
                </a:solidFill>
                <a:latin typeface="+mj-lt"/>
              </a:rPr>
              <a:t>ЧТО</a:t>
            </a:r>
            <a:r>
              <a:rPr lang="ru-RU" sz="3400" b="0" dirty="0" smtClean="0">
                <a:latin typeface="+mj-lt"/>
              </a:rPr>
              <a:t> это за предмет.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  <a:alpha val="77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Как правильно перевести?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857250" y="3786188"/>
            <a:ext cx="72151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6600"/>
                </a:solidFill>
                <a:latin typeface="Calibri" pitchFamily="34" charset="0"/>
              </a:rPr>
              <a:t>There is </a:t>
            </a:r>
            <a:r>
              <a:rPr lang="en-US" sz="4000" b="1">
                <a:solidFill>
                  <a:srgbClr val="C00000"/>
                </a:solidFill>
                <a:latin typeface="Calibri" pitchFamily="34" charset="0"/>
              </a:rPr>
              <a:t>a computer </a:t>
            </a:r>
            <a:r>
              <a:rPr lang="en-US" sz="4000" b="1" u="sng">
                <a:solidFill>
                  <a:srgbClr val="002060"/>
                </a:solidFill>
                <a:latin typeface="Calibri" pitchFamily="34" charset="0"/>
              </a:rPr>
              <a:t>on the table</a:t>
            </a:r>
            <a:r>
              <a:rPr lang="en-US" sz="4000" b="1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ru-RU" sz="4000" b="1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ru-RU" sz="4000" b="1" u="sng">
                <a:solidFill>
                  <a:srgbClr val="002060"/>
                </a:solidFill>
                <a:latin typeface="Calibri" pitchFamily="34" charset="0"/>
              </a:rPr>
              <a:t>На столе</a:t>
            </a:r>
            <a:r>
              <a:rPr lang="ru-RU" sz="4000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4000" b="1">
                <a:solidFill>
                  <a:srgbClr val="006600"/>
                </a:solidFill>
                <a:latin typeface="Calibri" pitchFamily="34" charset="0"/>
              </a:rPr>
              <a:t>стоит</a:t>
            </a:r>
            <a:r>
              <a:rPr lang="ru-RU" sz="4000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4000" b="1">
                <a:solidFill>
                  <a:srgbClr val="C00000"/>
                </a:solidFill>
                <a:latin typeface="Calibri" pitchFamily="34" charset="0"/>
              </a:rPr>
              <a:t>компьютер</a:t>
            </a:r>
            <a:r>
              <a:rPr lang="ru-RU" sz="4000" b="1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en-US" sz="4000" b="1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571625"/>
            <a:ext cx="8572500" cy="4071938"/>
          </a:xfrm>
        </p:spPr>
        <p:txBody>
          <a:bodyPr rtlCol="0">
            <a:noAutofit/>
          </a:bodyPr>
          <a:lstStyle/>
          <a:p>
            <a:pPr marL="360363" indent="-360363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There </a:t>
            </a:r>
            <a:r>
              <a:rPr lang="en-US" sz="3400" dirty="0" smtClean="0">
                <a:solidFill>
                  <a:srgbClr val="006600"/>
                </a:solidFill>
                <a:latin typeface="+mj-lt"/>
              </a:rPr>
              <a:t>is</a:t>
            </a:r>
            <a:r>
              <a:rPr lang="en-US" sz="3400" b="0" dirty="0" smtClean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3400" dirty="0" smtClean="0">
                <a:solidFill>
                  <a:srgbClr val="006600"/>
                </a:solidFill>
                <a:latin typeface="+mj-lt"/>
              </a:rPr>
              <a:t>a</a:t>
            </a:r>
            <a:r>
              <a:rPr lang="en-US" sz="3400" b="0" dirty="0" smtClean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book on the shelf.</a:t>
            </a:r>
          </a:p>
          <a:p>
            <a:pPr marL="360363" indent="-360363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There </a:t>
            </a:r>
            <a:r>
              <a:rPr lang="en-US" sz="3400" dirty="0" smtClean="0">
                <a:solidFill>
                  <a:srgbClr val="C00000"/>
                </a:solidFill>
                <a:latin typeface="+mj-lt"/>
              </a:rPr>
              <a:t>are</a:t>
            </a:r>
            <a:r>
              <a:rPr lang="en-US" sz="3400" b="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many book</a:t>
            </a:r>
            <a:r>
              <a:rPr lang="en-US" sz="3400" u="sng" dirty="0" smtClean="0">
                <a:solidFill>
                  <a:srgbClr val="C00000"/>
                </a:solidFill>
                <a:latin typeface="+mj-lt"/>
              </a:rPr>
              <a:t>s</a:t>
            </a: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 on the shelf.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There </a:t>
            </a:r>
            <a:r>
              <a:rPr lang="en-US" sz="3400" dirty="0" smtClean="0">
                <a:solidFill>
                  <a:srgbClr val="006600"/>
                </a:solidFill>
                <a:latin typeface="+mj-lt"/>
              </a:rPr>
              <a:t>is</a:t>
            </a:r>
            <a:r>
              <a:rPr lang="en-US" sz="3400" b="0" dirty="0" smtClean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3400" dirty="0" smtClean="0">
                <a:solidFill>
                  <a:srgbClr val="006600"/>
                </a:solidFill>
                <a:latin typeface="+mj-lt"/>
              </a:rPr>
              <a:t>a</a:t>
            </a:r>
            <a:r>
              <a:rPr lang="en-US" sz="3400" b="0" dirty="0" smtClean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cat in the box.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There </a:t>
            </a:r>
            <a:r>
              <a:rPr lang="en-US" sz="3400" dirty="0" smtClean="0">
                <a:solidFill>
                  <a:srgbClr val="C00000"/>
                </a:solidFill>
                <a:latin typeface="+mj-lt"/>
              </a:rPr>
              <a:t>are</a:t>
            </a:r>
            <a:r>
              <a:rPr lang="en-US" sz="3400" b="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two cat</a:t>
            </a:r>
            <a:r>
              <a:rPr lang="en-US" sz="3400" u="sng" dirty="0" smtClean="0">
                <a:solidFill>
                  <a:srgbClr val="C00000"/>
                </a:solidFill>
                <a:latin typeface="+mj-lt"/>
              </a:rPr>
              <a:t>s</a:t>
            </a: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 in the box.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There </a:t>
            </a:r>
            <a:r>
              <a:rPr lang="en-US" sz="3400" dirty="0" smtClean="0">
                <a:solidFill>
                  <a:srgbClr val="006600"/>
                </a:solidFill>
                <a:latin typeface="+mj-lt"/>
              </a:rPr>
              <a:t>is</a:t>
            </a:r>
            <a:r>
              <a:rPr lang="en-US" sz="3400" b="0" dirty="0" smtClean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3400" dirty="0" smtClean="0">
                <a:solidFill>
                  <a:srgbClr val="006600"/>
                </a:solidFill>
                <a:latin typeface="+mj-lt"/>
              </a:rPr>
              <a:t>a</a:t>
            </a:r>
            <a:r>
              <a:rPr lang="en-US" sz="3400" b="0" dirty="0" smtClean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big window in the hall.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There </a:t>
            </a:r>
            <a:r>
              <a:rPr lang="en-US" sz="3400" dirty="0" smtClean="0">
                <a:solidFill>
                  <a:srgbClr val="C00000"/>
                </a:solidFill>
                <a:latin typeface="+mj-lt"/>
              </a:rPr>
              <a:t>are</a:t>
            </a:r>
            <a:r>
              <a:rPr lang="en-US" sz="3400" b="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three window</a:t>
            </a:r>
            <a:r>
              <a:rPr lang="en-US" sz="3400" u="sng" dirty="0" smtClean="0">
                <a:solidFill>
                  <a:srgbClr val="C00000"/>
                </a:solidFill>
                <a:latin typeface="+mj-lt"/>
              </a:rPr>
              <a:t>s</a:t>
            </a: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 in the hall.</a:t>
            </a:r>
            <a:endParaRPr lang="ru-RU" sz="3400" b="0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  <a:alpha val="77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000" dirty="0" smtClean="0">
                <a:solidFill>
                  <a:schemeClr val="bg1">
                    <a:lumMod val="95000"/>
                  </a:schemeClr>
                </a:solidFill>
              </a:rPr>
              <a:t>is </a:t>
            </a:r>
            <a:r>
              <a:rPr lang="ru-RU" sz="5000" dirty="0" smtClean="0">
                <a:solidFill>
                  <a:schemeClr val="bg1">
                    <a:lumMod val="95000"/>
                  </a:schemeClr>
                </a:solidFill>
              </a:rPr>
              <a:t>или</a:t>
            </a:r>
            <a:r>
              <a:rPr lang="ru-RU" sz="9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9000" dirty="0" smtClean="0">
                <a:solidFill>
                  <a:schemeClr val="bg1">
                    <a:lumMod val="95000"/>
                  </a:schemeClr>
                </a:solidFill>
              </a:rPr>
              <a:t>are?</a:t>
            </a:r>
            <a:endParaRPr lang="ru-RU" sz="9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571625"/>
            <a:ext cx="8572500" cy="3000375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b="0" dirty="0" smtClean="0">
                <a:latin typeface="+mj-lt"/>
              </a:rPr>
              <a:t>There </a:t>
            </a:r>
            <a:r>
              <a:rPr lang="en-US" sz="3400" dirty="0" smtClean="0">
                <a:solidFill>
                  <a:srgbClr val="C00000"/>
                </a:solidFill>
                <a:latin typeface="+mj-lt"/>
              </a:rPr>
              <a:t>is</a:t>
            </a:r>
            <a:r>
              <a:rPr lang="en-US" sz="3400" b="0" dirty="0" smtClean="0">
                <a:latin typeface="+mj-lt"/>
              </a:rPr>
              <a:t> </a:t>
            </a:r>
            <a:r>
              <a:rPr lang="en-US" sz="3400" dirty="0" smtClean="0">
                <a:solidFill>
                  <a:srgbClr val="C00000"/>
                </a:solidFill>
                <a:latin typeface="+mj-lt"/>
              </a:rPr>
              <a:t>a</a:t>
            </a:r>
            <a:r>
              <a:rPr lang="en-US" sz="3400" b="0" dirty="0" smtClean="0">
                <a:latin typeface="+mj-lt"/>
              </a:rPr>
              <a:t> – </a:t>
            </a:r>
            <a:r>
              <a:rPr lang="ru-RU" sz="3400" i="1" dirty="0" smtClean="0">
                <a:latin typeface="+mj-lt"/>
              </a:rPr>
              <a:t>единственное</a:t>
            </a:r>
            <a:r>
              <a:rPr lang="ru-RU" sz="3400" b="0" dirty="0" smtClean="0">
                <a:latin typeface="+mj-lt"/>
              </a:rPr>
              <a:t> число.</a:t>
            </a:r>
            <a:endParaRPr lang="en-US" sz="3400" b="0" dirty="0" smtClean="0">
              <a:latin typeface="+mj-lt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b="0" dirty="0" smtClean="0">
                <a:latin typeface="+mj-lt"/>
              </a:rPr>
              <a:t>There </a:t>
            </a:r>
            <a:r>
              <a:rPr lang="en-US" sz="3400" dirty="0" smtClean="0">
                <a:solidFill>
                  <a:srgbClr val="006600"/>
                </a:solidFill>
                <a:latin typeface="+mj-lt"/>
              </a:rPr>
              <a:t>are</a:t>
            </a:r>
            <a:r>
              <a:rPr lang="ru-RU" sz="3400" dirty="0" smtClean="0">
                <a:solidFill>
                  <a:srgbClr val="006600"/>
                </a:solidFill>
                <a:latin typeface="+mj-lt"/>
              </a:rPr>
              <a:t> </a:t>
            </a:r>
            <a:r>
              <a:rPr lang="ru-RU" sz="3400" b="0" dirty="0" smtClean="0">
                <a:latin typeface="+mj-lt"/>
              </a:rPr>
              <a:t>– </a:t>
            </a:r>
            <a:r>
              <a:rPr lang="ru-RU" sz="3400" i="1" dirty="0" smtClean="0">
                <a:latin typeface="+mj-lt"/>
              </a:rPr>
              <a:t>множественное</a:t>
            </a:r>
            <a:r>
              <a:rPr lang="ru-RU" sz="3400" b="0" dirty="0" smtClean="0">
                <a:latin typeface="+mj-lt"/>
              </a:rPr>
              <a:t> число.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400" b="0" dirty="0" smtClean="0"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b="0" dirty="0" smtClean="0">
                <a:latin typeface="+mj-lt"/>
              </a:rPr>
              <a:t>There </a:t>
            </a:r>
            <a:r>
              <a:rPr lang="en-US" sz="3400" dirty="0" smtClean="0">
                <a:solidFill>
                  <a:srgbClr val="C00000"/>
                </a:solidFill>
                <a:latin typeface="+mj-lt"/>
              </a:rPr>
              <a:t>is</a:t>
            </a:r>
            <a:r>
              <a:rPr lang="en-US" sz="3400" b="0" dirty="0" smtClean="0">
                <a:latin typeface="+mj-lt"/>
              </a:rPr>
              <a:t> a museum in our town.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b="0" dirty="0" smtClean="0">
                <a:latin typeface="+mj-lt"/>
              </a:rPr>
              <a:t>There </a:t>
            </a:r>
            <a:r>
              <a:rPr lang="en-US" sz="3400" dirty="0" smtClean="0">
                <a:solidFill>
                  <a:srgbClr val="006600"/>
                </a:solidFill>
                <a:latin typeface="+mj-lt"/>
              </a:rPr>
              <a:t>are</a:t>
            </a:r>
            <a:r>
              <a:rPr lang="en-US" sz="3400" b="0" dirty="0" smtClean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3400" b="0" dirty="0" smtClean="0">
                <a:latin typeface="+mj-lt"/>
              </a:rPr>
              <a:t>two museum</a:t>
            </a:r>
            <a:r>
              <a:rPr lang="en-US" sz="3400" u="sng" dirty="0" smtClean="0">
                <a:solidFill>
                  <a:srgbClr val="006600"/>
                </a:solidFill>
                <a:latin typeface="+mj-lt"/>
              </a:rPr>
              <a:t>s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b="0" dirty="0" smtClean="0">
                <a:latin typeface="+mj-lt"/>
              </a:rPr>
              <a:t>in our town.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  <a:alpha val="77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000" dirty="0" smtClean="0">
                <a:solidFill>
                  <a:schemeClr val="bg1">
                    <a:lumMod val="95000"/>
                  </a:schemeClr>
                </a:solidFill>
              </a:rPr>
              <a:t>is </a:t>
            </a:r>
            <a:r>
              <a:rPr lang="ru-RU" sz="5000" dirty="0" smtClean="0">
                <a:solidFill>
                  <a:schemeClr val="bg1">
                    <a:lumMod val="95000"/>
                  </a:schemeClr>
                </a:solidFill>
              </a:rPr>
              <a:t>или</a:t>
            </a:r>
            <a:r>
              <a:rPr lang="ru-RU" sz="9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9000" dirty="0" smtClean="0">
                <a:solidFill>
                  <a:schemeClr val="bg1">
                    <a:lumMod val="95000"/>
                  </a:schemeClr>
                </a:solidFill>
              </a:rPr>
              <a:t>are?</a:t>
            </a:r>
            <a:endParaRPr lang="ru-RU" sz="9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571625"/>
            <a:ext cx="8572500" cy="4500563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solidFill>
                  <a:srgbClr val="002060"/>
                </a:solidFill>
                <a:latin typeface="+mj-lt"/>
              </a:rPr>
              <a:t>ПОДСКАЗКИ</a:t>
            </a:r>
            <a:r>
              <a:rPr lang="en-US" sz="3400" dirty="0" smtClean="0">
                <a:solidFill>
                  <a:srgbClr val="002060"/>
                </a:solidFill>
                <a:latin typeface="+mj-lt"/>
              </a:rPr>
              <a:t> “There is”</a:t>
            </a:r>
            <a:endParaRPr lang="ru-RU" sz="3400" dirty="0" smtClean="0">
              <a:solidFill>
                <a:srgbClr val="002060"/>
              </a:solidFill>
              <a:latin typeface="+mj-lt"/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3400" b="0" dirty="0" smtClean="0">
                <a:solidFill>
                  <a:srgbClr val="002060"/>
                </a:solidFill>
                <a:latin typeface="+mj-lt"/>
              </a:rPr>
              <a:t>Артикль </a:t>
            </a: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“a”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3400" b="0" dirty="0" smtClean="0">
                <a:solidFill>
                  <a:srgbClr val="002060"/>
                </a:solidFill>
                <a:latin typeface="+mj-lt"/>
              </a:rPr>
              <a:t>Слова </a:t>
            </a: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“one”</a:t>
            </a:r>
            <a:r>
              <a:rPr lang="ru-RU" sz="3400" b="0" dirty="0" smtClean="0">
                <a:solidFill>
                  <a:srgbClr val="002060"/>
                </a:solidFill>
                <a:latin typeface="+mj-lt"/>
              </a:rPr>
              <a:t> и </a:t>
            </a: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“much”</a:t>
            </a:r>
          </a:p>
          <a:p>
            <a:pPr marL="360363" indent="-360363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solidFill>
                  <a:srgbClr val="002060"/>
                </a:solidFill>
                <a:latin typeface="+mj-lt"/>
              </a:rPr>
              <a:t>ПОДСКАЗКИ </a:t>
            </a:r>
            <a:r>
              <a:rPr lang="en-US" sz="3400" dirty="0" smtClean="0">
                <a:solidFill>
                  <a:srgbClr val="002060"/>
                </a:solidFill>
                <a:latin typeface="+mj-lt"/>
              </a:rPr>
              <a:t>“There are”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3400" b="0" dirty="0" smtClean="0">
                <a:solidFill>
                  <a:srgbClr val="002060"/>
                </a:solidFill>
                <a:latin typeface="+mj-lt"/>
              </a:rPr>
              <a:t>Окончание </a:t>
            </a: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“s”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3400" b="0" dirty="0" smtClean="0">
                <a:solidFill>
                  <a:srgbClr val="002060"/>
                </a:solidFill>
                <a:latin typeface="+mj-lt"/>
              </a:rPr>
              <a:t>Числительные больше двух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3400" b="0" dirty="0" smtClean="0">
                <a:solidFill>
                  <a:srgbClr val="002060"/>
                </a:solidFill>
                <a:latin typeface="+mj-lt"/>
              </a:rPr>
              <a:t>Слова </a:t>
            </a: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“many” </a:t>
            </a:r>
            <a:r>
              <a:rPr lang="ru-RU" sz="3400" b="0" dirty="0" smtClean="0">
                <a:solidFill>
                  <a:srgbClr val="002060"/>
                </a:solidFill>
                <a:latin typeface="+mj-lt"/>
              </a:rPr>
              <a:t>и </a:t>
            </a: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“a lot of”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  <a:alpha val="77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000" dirty="0" smtClean="0">
                <a:solidFill>
                  <a:schemeClr val="bg1">
                    <a:lumMod val="95000"/>
                  </a:schemeClr>
                </a:solidFill>
              </a:rPr>
              <a:t>is </a:t>
            </a:r>
            <a:r>
              <a:rPr lang="ru-RU" sz="5000" dirty="0" smtClean="0">
                <a:solidFill>
                  <a:schemeClr val="bg1">
                    <a:lumMod val="95000"/>
                  </a:schemeClr>
                </a:solidFill>
              </a:rPr>
              <a:t>или</a:t>
            </a:r>
            <a:r>
              <a:rPr lang="ru-RU" sz="9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9000" dirty="0" smtClean="0">
                <a:solidFill>
                  <a:schemeClr val="bg1">
                    <a:lumMod val="95000"/>
                  </a:schemeClr>
                </a:solidFill>
              </a:rPr>
              <a:t>are?</a:t>
            </a:r>
            <a:endParaRPr lang="ru-RU" sz="9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000625"/>
          </a:xfrm>
          <a:solidFill>
            <a:schemeClr val="bg1">
              <a:alpha val="53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1) 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There _________ a lamp in the</a:t>
            </a:r>
            <a:r>
              <a:rPr lang="en-US" b="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room.</a:t>
            </a:r>
            <a:endParaRPr lang="ru-RU" b="0" dirty="0" smtClean="0">
              <a:solidFill>
                <a:srgbClr val="002060"/>
              </a:solidFill>
              <a:latin typeface="+mj-lt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2) 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There _________ two</a:t>
            </a:r>
            <a:r>
              <a:rPr lang="en-US" b="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little trees in the garden.</a:t>
            </a:r>
            <a:endParaRPr lang="en-US" b="0" dirty="0" smtClean="0">
              <a:solidFill>
                <a:srgbClr val="002060"/>
              </a:solidFill>
              <a:latin typeface="+mj-lt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2060"/>
                </a:solidFill>
                <a:latin typeface="+mj-lt"/>
              </a:rPr>
              <a:t>3) </a:t>
            </a:r>
            <a:r>
              <a:rPr lang="en-US" b="0" dirty="0" smtClean="0">
                <a:solidFill>
                  <a:srgbClr val="002060"/>
                </a:solidFill>
                <a:latin typeface="+mj-lt"/>
              </a:rPr>
              <a:t>There 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_________ a</a:t>
            </a:r>
            <a:r>
              <a:rPr lang="en-US" b="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lot of museums in London.</a:t>
            </a:r>
            <a:endParaRPr lang="ru-RU" b="0" dirty="0" smtClean="0">
              <a:solidFill>
                <a:srgbClr val="002060"/>
              </a:solidFill>
              <a:latin typeface="+mj-lt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4) 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There _________ a big tree in the garden.</a:t>
            </a:r>
            <a:endParaRPr lang="en-US" b="0" dirty="0" smtClean="0">
              <a:solidFill>
                <a:srgbClr val="002060"/>
              </a:solidFill>
              <a:latin typeface="+mj-lt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2060"/>
                </a:solidFill>
                <a:latin typeface="+mj-lt"/>
              </a:rPr>
              <a:t>5) </a:t>
            </a:r>
            <a:r>
              <a:rPr lang="en-US" b="0" dirty="0" smtClean="0">
                <a:solidFill>
                  <a:srgbClr val="002060"/>
                </a:solidFill>
                <a:latin typeface="+mj-lt"/>
              </a:rPr>
              <a:t>There 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_________ many</a:t>
            </a:r>
            <a:r>
              <a:rPr lang="en-US" b="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boys and girls in the park.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6)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0" dirty="0" smtClean="0">
                <a:solidFill>
                  <a:srgbClr val="002060"/>
                </a:solidFill>
                <a:latin typeface="+mj-lt"/>
              </a:rPr>
              <a:t>There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0" dirty="0" smtClean="0">
                <a:solidFill>
                  <a:srgbClr val="002060"/>
                </a:solidFill>
                <a:latin typeface="+mj-lt"/>
              </a:rPr>
              <a:t>_________ a bus on the street.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solidFill>
                <a:srgbClr val="002060"/>
              </a:solidFill>
              <a:latin typeface="+mj-lt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400" b="0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  <a:alpha val="77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000" dirty="0" smtClean="0">
                <a:solidFill>
                  <a:schemeClr val="bg1">
                    <a:lumMod val="95000"/>
                  </a:schemeClr>
                </a:solidFill>
              </a:rPr>
              <a:t>is </a:t>
            </a:r>
            <a:r>
              <a:rPr lang="ru-RU" sz="5000" dirty="0" smtClean="0">
                <a:solidFill>
                  <a:schemeClr val="bg1">
                    <a:lumMod val="95000"/>
                  </a:schemeClr>
                </a:solidFill>
              </a:rPr>
              <a:t>или</a:t>
            </a:r>
            <a:r>
              <a:rPr lang="ru-RU" sz="9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9000" dirty="0" smtClean="0">
                <a:solidFill>
                  <a:schemeClr val="bg1">
                    <a:lumMod val="95000"/>
                  </a:schemeClr>
                </a:solidFill>
              </a:rPr>
              <a:t>are?</a:t>
            </a:r>
            <a:endParaRPr lang="ru-RU" sz="9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43125" y="1571625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C00000"/>
                </a:solidFill>
                <a:latin typeface="Calibri" pitchFamily="34" charset="0"/>
              </a:rPr>
              <a:t>is</a:t>
            </a:r>
            <a:endParaRPr lang="ru-RU" sz="4000" b="1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500438" y="2214563"/>
            <a:ext cx="1071562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429000" y="3071813"/>
            <a:ext cx="642938" cy="0"/>
          </a:xfrm>
          <a:prstGeom prst="line">
            <a:avLst/>
          </a:prstGeom>
          <a:ln w="412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072063" y="3071813"/>
            <a:ext cx="785812" cy="0"/>
          </a:xfrm>
          <a:prstGeom prst="line">
            <a:avLst/>
          </a:prstGeom>
          <a:ln w="412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500438" y="3857625"/>
            <a:ext cx="2786062" cy="0"/>
          </a:xfrm>
          <a:prstGeom prst="line">
            <a:avLst/>
          </a:prstGeom>
          <a:ln w="412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429000" y="4714875"/>
            <a:ext cx="214313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357688" y="4714875"/>
            <a:ext cx="642937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500438" y="5572125"/>
            <a:ext cx="3214687" cy="0"/>
          </a:xfrm>
          <a:prstGeom prst="line">
            <a:avLst/>
          </a:prstGeom>
          <a:ln w="412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429000" y="6357938"/>
            <a:ext cx="857250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143125" y="4000500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C00000"/>
                </a:solidFill>
                <a:latin typeface="Calibri" pitchFamily="34" charset="0"/>
              </a:rPr>
              <a:t>is</a:t>
            </a:r>
            <a:endParaRPr lang="ru-RU" sz="40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071688" y="5715000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C00000"/>
                </a:solidFill>
                <a:latin typeface="Calibri" pitchFamily="34" charset="0"/>
              </a:rPr>
              <a:t>is</a:t>
            </a:r>
            <a:endParaRPr lang="ru-RU" sz="40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928813" y="2363788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6600"/>
                </a:solidFill>
                <a:latin typeface="Calibri" pitchFamily="34" charset="0"/>
              </a:rPr>
              <a:t>are</a:t>
            </a:r>
            <a:endParaRPr lang="ru-RU" sz="4000" b="1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000250" y="3214688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6600"/>
                </a:solidFill>
                <a:latin typeface="Calibri" pitchFamily="34" charset="0"/>
              </a:rPr>
              <a:t>are</a:t>
            </a:r>
            <a:endParaRPr lang="ru-RU" sz="4000" b="1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928813" y="4857750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6600"/>
                </a:solidFill>
                <a:latin typeface="Calibri" pitchFamily="34" charset="0"/>
              </a:rPr>
              <a:t>are</a:t>
            </a:r>
            <a:endParaRPr lang="ru-RU" sz="4000" b="1">
              <a:solidFill>
                <a:srgbClr val="0066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/>
      <p:bldP spid="29" grpId="0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Книжная пол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Книжная полка</Template>
  <TotalTime>533</TotalTime>
  <Words>769</Words>
  <Application>Microsoft Office PowerPoint</Application>
  <PresentationFormat>On-screen Show (4:3)</PresentationFormat>
  <Paragraphs>170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Книжная полка</vt:lpstr>
      <vt:lpstr>There is/There are</vt:lpstr>
      <vt:lpstr>Что означает? Когда используется?</vt:lpstr>
      <vt:lpstr>Составим схему предложения</vt:lpstr>
      <vt:lpstr>Как правильно перевести?</vt:lpstr>
      <vt:lpstr>Как правильно перевести?</vt:lpstr>
      <vt:lpstr>is или are?</vt:lpstr>
      <vt:lpstr>is или are?</vt:lpstr>
      <vt:lpstr>is или are?</vt:lpstr>
      <vt:lpstr>is или are?</vt:lpstr>
      <vt:lpstr>Схема утвердительного предложения</vt:lpstr>
      <vt:lpstr>Slide 11</vt:lpstr>
      <vt:lpstr>Slide 12</vt:lpstr>
      <vt:lpstr>Slide 13</vt:lpstr>
      <vt:lpstr>Схема отрицательного предложения</vt:lpstr>
      <vt:lpstr>Схема вопросительного предложения</vt:lpstr>
      <vt:lpstr>Сделай предложения отрицательными или вопросительными</vt:lpstr>
      <vt:lpstr>Выбери правильный ответ</vt:lpstr>
      <vt:lpstr>There is / are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is/There are</dc:title>
  <dc:creator>Helen</dc:creator>
  <cp:lastModifiedBy>Людмила</cp:lastModifiedBy>
  <cp:revision>53</cp:revision>
  <dcterms:created xsi:type="dcterms:W3CDTF">2010-11-23T13:12:46Z</dcterms:created>
  <dcterms:modified xsi:type="dcterms:W3CDTF">2013-03-05T17:37:34Z</dcterms:modified>
</cp:coreProperties>
</file>