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58" r:id="rId3"/>
    <p:sldId id="256" r:id="rId4"/>
    <p:sldId id="257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034C"/>
    <a:srgbClr val="84023A"/>
    <a:srgbClr val="820428"/>
    <a:srgbClr val="830328"/>
    <a:srgbClr val="7D095F"/>
    <a:srgbClr val="CC00CC"/>
    <a:srgbClr val="CC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94772-6327-402D-91E5-3C3ABAEA0040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2385C7-D4D3-4490-B00C-D6C70E257B4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2385C7-D4D3-4490-B00C-D6C70E257B4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B1E36-66F8-4896-BBD8-E1124AB91FC8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5461B-7AA3-430B-BABC-7B88898CA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B1E36-66F8-4896-BBD8-E1124AB91FC8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5461B-7AA3-430B-BABC-7B88898CA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B1E36-66F8-4896-BBD8-E1124AB91FC8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5461B-7AA3-430B-BABC-7B88898CA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B1E36-66F8-4896-BBD8-E1124AB91FC8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5461B-7AA3-430B-BABC-7B88898CA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B1E36-66F8-4896-BBD8-E1124AB91FC8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5461B-7AA3-430B-BABC-7B88898CA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B1E36-66F8-4896-BBD8-E1124AB91FC8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5461B-7AA3-430B-BABC-7B88898CA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B1E36-66F8-4896-BBD8-E1124AB91FC8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5461B-7AA3-430B-BABC-7B88898CA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B1E36-66F8-4896-BBD8-E1124AB91FC8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5461B-7AA3-430B-BABC-7B88898CA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B1E36-66F8-4896-BBD8-E1124AB91FC8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5461B-7AA3-430B-BABC-7B88898CA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B1E36-66F8-4896-BBD8-E1124AB91FC8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5461B-7AA3-430B-BABC-7B88898CA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B1E36-66F8-4896-BBD8-E1124AB91FC8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5461B-7AA3-430B-BABC-7B88898CA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B1E36-66F8-4896-BBD8-E1124AB91FC8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5461B-7AA3-430B-BABC-7B88898CA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hyperlink" Target="http://images.yandex.ru/yandsearch?text=%D0%BA%D1%83%D0%BA%D0%BB%D0%B0&amp;img_url=http://savepic.ru/2003321.png&amp;pos=8&amp;rpt=simage" TargetMode="Externa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2" name="Picture 6" descr="http://i047.radikal.ru/1108/e2/a28acf34a5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276" y="14679"/>
            <a:ext cx="9191276" cy="6843321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627784" y="2348880"/>
            <a:ext cx="30315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b="1" i="1" dirty="0" smtClean="0">
              <a:solidFill>
                <a:srgbClr val="7D095F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b="1" i="1" dirty="0" smtClean="0">
              <a:solidFill>
                <a:srgbClr val="7D095F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b="1" i="1" dirty="0" smtClean="0">
              <a:solidFill>
                <a:srgbClr val="7D095F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b="1" i="1" dirty="0" smtClean="0">
              <a:solidFill>
                <a:srgbClr val="7D095F"/>
              </a:solidFill>
            </a:endParaRPr>
          </a:p>
          <a:p>
            <a:pPr>
              <a:buFont typeface="Arial" pitchFamily="34" charset="0"/>
              <a:buChar char="•"/>
            </a:pPr>
            <a:endParaRPr lang="ru-RU" b="1" i="1" dirty="0">
              <a:solidFill>
                <a:srgbClr val="7D095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1268760"/>
            <a:ext cx="5472608" cy="230832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</a:rPr>
              <a:t>ПРИТЯЖАТЕЛЬНЫЙ ПАДЕЖ</a:t>
            </a:r>
          </a:p>
          <a:p>
            <a:pPr algn="ctr"/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</a:rPr>
              <a:t> В</a:t>
            </a:r>
          </a:p>
          <a:p>
            <a:pPr algn="ctr"/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</a:rPr>
              <a:t> АНГЛИЙСКОМ ЯЗЫКЕ</a:t>
            </a:r>
            <a:endParaRPr lang="ru-RU" sz="36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i047.radikal.ru/1108/e2/a28acf34a56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7276" y="0"/>
            <a:ext cx="9191276" cy="684332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115616" y="476672"/>
            <a:ext cx="50745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/>
              <a:t>Possessive  case – </a:t>
            </a:r>
            <a:r>
              <a:rPr lang="ru-RU" sz="2000" b="1" i="1" dirty="0" smtClean="0"/>
              <a:t>Притяжательный падеж</a:t>
            </a:r>
            <a:endParaRPr lang="ru-RU" sz="20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908720"/>
            <a:ext cx="532859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Показывает принадлежность</a:t>
            </a:r>
          </a:p>
          <a:p>
            <a:r>
              <a:rPr lang="en-US" b="1" i="1" dirty="0" smtClean="0">
                <a:solidFill>
                  <a:srgbClr val="83034C"/>
                </a:solidFill>
              </a:rPr>
              <a:t>Lulu’s rocking horse</a:t>
            </a:r>
            <a:endParaRPr lang="ru-RU" b="1" i="1" dirty="0" smtClean="0">
              <a:solidFill>
                <a:srgbClr val="83034C"/>
              </a:solidFill>
            </a:endParaRPr>
          </a:p>
          <a:p>
            <a:endParaRPr lang="ru-RU" b="1" i="1" dirty="0">
              <a:solidFill>
                <a:srgbClr val="83034C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Притяжательный падеж образуется с помощью </a:t>
            </a:r>
            <a:r>
              <a:rPr lang="en-US" b="1" i="1" dirty="0" smtClean="0">
                <a:solidFill>
                  <a:srgbClr val="84023A"/>
                </a:solidFill>
              </a:rPr>
              <a:t>‘S 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(апостроф и </a:t>
            </a:r>
            <a:r>
              <a:rPr lang="en-US" sz="2400" b="1" i="1" dirty="0" smtClean="0">
                <a:solidFill>
                  <a:srgbClr val="83034C"/>
                </a:solidFill>
              </a:rPr>
              <a:t>s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endParaRPr lang="en-US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b="1" i="1" dirty="0" smtClean="0">
                <a:solidFill>
                  <a:srgbClr val="820428"/>
                </a:solidFill>
              </a:rPr>
              <a:t>Larry’s train</a:t>
            </a:r>
            <a:endParaRPr lang="ru-RU" b="1" i="1" dirty="0" smtClean="0">
              <a:solidFill>
                <a:srgbClr val="820428"/>
              </a:solidFill>
            </a:endParaRPr>
          </a:p>
          <a:p>
            <a:endParaRPr lang="ru-RU" b="1" i="1" dirty="0">
              <a:solidFill>
                <a:srgbClr val="820428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Чтобы узнать кому что-либо принадлежит, задайте вопрос со словом </a:t>
            </a:r>
            <a:r>
              <a:rPr lang="en-US" b="1" i="1" dirty="0" smtClean="0">
                <a:solidFill>
                  <a:srgbClr val="830328"/>
                </a:solidFill>
              </a:rPr>
              <a:t>whose</a:t>
            </a:r>
          </a:p>
          <a:p>
            <a:r>
              <a:rPr lang="en-US" b="1" i="1" dirty="0">
                <a:solidFill>
                  <a:srgbClr val="830328"/>
                </a:solidFill>
              </a:rPr>
              <a:t> </a:t>
            </a:r>
            <a:r>
              <a:rPr lang="en-US" b="1" i="1" dirty="0" smtClean="0">
                <a:solidFill>
                  <a:srgbClr val="830328"/>
                </a:solidFill>
              </a:rPr>
              <a:t>                                                         </a:t>
            </a:r>
          </a:p>
          <a:p>
            <a:endParaRPr lang="en-US" b="1" i="1" dirty="0">
              <a:solidFill>
                <a:srgbClr val="830328"/>
              </a:solidFill>
            </a:endParaRPr>
          </a:p>
          <a:p>
            <a:r>
              <a:rPr lang="en-US" b="1" i="1" dirty="0" smtClean="0">
                <a:solidFill>
                  <a:srgbClr val="830328"/>
                </a:solidFill>
              </a:rPr>
              <a:t>                                                       Whose </a:t>
            </a:r>
            <a:r>
              <a:rPr lang="en-US" b="1" i="1" dirty="0" smtClean="0">
                <a:solidFill>
                  <a:schemeClr val="accent2">
                    <a:lumMod val="50000"/>
                  </a:schemeClr>
                </a:solidFill>
              </a:rPr>
              <a:t>is this doll?</a:t>
            </a:r>
            <a:endParaRPr lang="en-US" b="1" i="1" dirty="0" smtClean="0">
              <a:solidFill>
                <a:srgbClr val="830328"/>
              </a:solidFill>
            </a:endParaRPr>
          </a:p>
          <a:p>
            <a:endParaRPr lang="en-US" b="1" i="1" dirty="0">
              <a:solidFill>
                <a:srgbClr val="820428"/>
              </a:solidFill>
            </a:endParaRPr>
          </a:p>
          <a:p>
            <a:endParaRPr lang="ru-RU" b="1" i="1" dirty="0" smtClean="0">
              <a:solidFill>
                <a:srgbClr val="820428"/>
              </a:solidFill>
            </a:endParaRPr>
          </a:p>
          <a:p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368" name="AutoShape 8" descr="http://img-cache.cdn.gaiaonline.com/6a32af9352a58884d8b1ad0a9d955235/http:/i184.photobucket.com/albums/x295/dcodeen/anime/horse.gif"/>
          <p:cNvSpPr>
            <a:spLocks noChangeAspect="1" noChangeArrowheads="1"/>
          </p:cNvSpPr>
          <p:nvPr/>
        </p:nvSpPr>
        <p:spPr bwMode="auto">
          <a:xfrm>
            <a:off x="155575" y="-547688"/>
            <a:ext cx="1143000" cy="1143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70" name="AutoShape 10" descr="http://img-cache.cdn.gaiaonline.com/6a32af9352a58884d8b1ad0a9d955235/http:/i184.photobucket.com/albums/x295/dcodeen/anime/horse.gif"/>
          <p:cNvSpPr>
            <a:spLocks noChangeAspect="1" noChangeArrowheads="1"/>
          </p:cNvSpPr>
          <p:nvPr/>
        </p:nvSpPr>
        <p:spPr bwMode="auto">
          <a:xfrm>
            <a:off x="155575" y="-547688"/>
            <a:ext cx="1143000" cy="1143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378" name="Picture 18" descr="http://jili-bili.ru/files/saks/big/7597-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4716016" y="1988840"/>
            <a:ext cx="1535403" cy="10413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80" name="Picture 20" descr="http://im8-tub-ru.yandex.net/i?id=214764464-50-72&amp;n=21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2627784" y="3428425"/>
            <a:ext cx="1143571" cy="115270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82" name="Picture 22" descr="http://im5-tub-ru.yandex.net/i?id=289861891-28-72&amp;n=1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H="1">
            <a:off x="4716016" y="764704"/>
            <a:ext cx="1584176" cy="9901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6" descr="http://i047.radikal.ru/1108/e2/a28acf34a5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91276" cy="6843321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99592" y="1052736"/>
            <a:ext cx="54726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</a:rPr>
              <a:t>Скажи, кому принадлежат эти вещи</a:t>
            </a:r>
            <a:endParaRPr lang="en-US" sz="2400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2000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000" b="1" i="1" dirty="0" smtClean="0">
                <a:solidFill>
                  <a:schemeClr val="accent2">
                    <a:lumMod val="50000"/>
                  </a:schemeClr>
                </a:solidFill>
              </a:rPr>
              <a:t>train (Larry)                                 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b="1" i="1" dirty="0" smtClean="0">
                <a:solidFill>
                  <a:schemeClr val="accent2">
                    <a:lumMod val="50000"/>
                  </a:schemeClr>
                </a:solidFill>
              </a:rPr>
              <a:t>rocking horse (Lulu)             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b="1" i="1" dirty="0" smtClean="0">
                <a:solidFill>
                  <a:schemeClr val="accent2">
                    <a:lumMod val="50000"/>
                  </a:schemeClr>
                </a:solidFill>
              </a:rPr>
              <a:t>toy soldier (William)  </a:t>
            </a:r>
            <a:endParaRPr lang="ru-RU" sz="2000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000" b="1" i="1" dirty="0" smtClean="0">
                <a:solidFill>
                  <a:schemeClr val="accent2">
                    <a:lumMod val="50000"/>
                  </a:schemeClr>
                </a:solidFill>
              </a:rPr>
              <a:t>ballerina (Rose)                    </a:t>
            </a:r>
            <a:endParaRPr lang="ru-RU" sz="2000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000" b="1" i="1" dirty="0" smtClean="0">
                <a:solidFill>
                  <a:schemeClr val="accent2">
                    <a:lumMod val="50000"/>
                  </a:schemeClr>
                </a:solidFill>
              </a:rPr>
              <a:t>jeans (my big brother)      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03648" y="620688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923928" y="1700808"/>
            <a:ext cx="1649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84023A"/>
                </a:solidFill>
              </a:rPr>
              <a:t>Larry’s train</a:t>
            </a:r>
            <a:endParaRPr lang="ru-RU" sz="2000" b="1" i="1" dirty="0">
              <a:solidFill>
                <a:srgbClr val="84023A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23928" y="1988840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84023A"/>
                </a:solidFill>
              </a:rPr>
              <a:t>Lulu’s rocking horse </a:t>
            </a:r>
            <a:endParaRPr lang="ru-RU" sz="2000" dirty="0">
              <a:solidFill>
                <a:srgbClr val="84023A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51920" y="2348880"/>
            <a:ext cx="2329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84023A"/>
                </a:solidFill>
              </a:rPr>
              <a:t>William’s toy soldier</a:t>
            </a:r>
            <a:endParaRPr lang="ru-RU" sz="2000" dirty="0">
              <a:solidFill>
                <a:srgbClr val="84023A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51920" y="2636912"/>
            <a:ext cx="18425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84023A"/>
                </a:solidFill>
              </a:rPr>
              <a:t>Rose’s ballerina</a:t>
            </a:r>
            <a:endParaRPr lang="ru-RU" sz="2000" dirty="0">
              <a:solidFill>
                <a:srgbClr val="84023A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51920" y="2924944"/>
            <a:ext cx="25383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84023A"/>
                </a:solidFill>
              </a:rPr>
              <a:t>my big brother’s jeans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2" name="Picture 6" descr="http://i047.radikal.ru/1108/e2/a28acf34a5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276" y="14679"/>
            <a:ext cx="9191276" cy="6843321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187624" y="548680"/>
            <a:ext cx="4941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Задай вопрос,кому пренадлежат эти вещи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51720" y="1196752"/>
            <a:ext cx="316291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000" b="1" i="1" dirty="0" smtClean="0">
                <a:solidFill>
                  <a:schemeClr val="accent2">
                    <a:lumMod val="50000"/>
                  </a:schemeClr>
                </a:solidFill>
              </a:rPr>
              <a:t>train (Larry)                                 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b="1" i="1" dirty="0" smtClean="0">
                <a:solidFill>
                  <a:schemeClr val="accent2">
                    <a:lumMod val="50000"/>
                  </a:schemeClr>
                </a:solidFill>
              </a:rPr>
              <a:t>rocking horse (Lulu)             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b="1" i="1" dirty="0" smtClean="0">
                <a:solidFill>
                  <a:schemeClr val="accent2">
                    <a:lumMod val="50000"/>
                  </a:schemeClr>
                </a:solidFill>
              </a:rPr>
              <a:t>toy soldier (William)  </a:t>
            </a:r>
            <a:endParaRPr lang="ru-RU" sz="2000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000" b="1" i="1" dirty="0" smtClean="0">
                <a:solidFill>
                  <a:schemeClr val="accent2">
                    <a:lumMod val="50000"/>
                  </a:schemeClr>
                </a:solidFill>
              </a:rPr>
              <a:t>ballerina (Rose)                    </a:t>
            </a:r>
            <a:endParaRPr lang="ru-RU" sz="2000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000" b="1" i="1" dirty="0" smtClean="0">
                <a:solidFill>
                  <a:schemeClr val="accent2">
                    <a:lumMod val="50000"/>
                  </a:schemeClr>
                </a:solidFill>
              </a:rPr>
              <a:t>jeans (my big brother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771800" y="2924945"/>
            <a:ext cx="303159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83034C"/>
                </a:solidFill>
              </a:rPr>
              <a:t>Проверь:</a:t>
            </a:r>
          </a:p>
          <a:p>
            <a:pPr>
              <a:buFont typeface="Arial" pitchFamily="34" charset="0"/>
              <a:buChar char="•"/>
            </a:pPr>
            <a:r>
              <a:rPr lang="en-US" b="1" i="1" dirty="0" smtClean="0">
                <a:solidFill>
                  <a:srgbClr val="83034C"/>
                </a:solidFill>
              </a:rPr>
              <a:t>Whose is this </a:t>
            </a:r>
            <a:r>
              <a:rPr lang="en-US" b="1" i="1" dirty="0" smtClean="0">
                <a:solidFill>
                  <a:srgbClr val="7D095F"/>
                </a:solidFill>
              </a:rPr>
              <a:t>train?</a:t>
            </a:r>
          </a:p>
          <a:p>
            <a:pPr>
              <a:buFont typeface="Arial" pitchFamily="34" charset="0"/>
              <a:buChar char="•"/>
            </a:pPr>
            <a:r>
              <a:rPr lang="en-US" b="1" i="1" dirty="0" smtClean="0">
                <a:solidFill>
                  <a:srgbClr val="83034C"/>
                </a:solidFill>
              </a:rPr>
              <a:t>Whose is this </a:t>
            </a:r>
            <a:r>
              <a:rPr lang="en-US" b="1" i="1" dirty="0" smtClean="0">
                <a:solidFill>
                  <a:srgbClr val="7D095F"/>
                </a:solidFill>
              </a:rPr>
              <a:t>rocking horse ?</a:t>
            </a:r>
          </a:p>
          <a:p>
            <a:pPr>
              <a:buFont typeface="Arial" pitchFamily="34" charset="0"/>
              <a:buChar char="•"/>
            </a:pPr>
            <a:r>
              <a:rPr lang="en-US" b="1" i="1" dirty="0" smtClean="0">
                <a:solidFill>
                  <a:srgbClr val="83034C"/>
                </a:solidFill>
              </a:rPr>
              <a:t>Whose is this </a:t>
            </a:r>
            <a:r>
              <a:rPr lang="en-US" b="1" i="1" dirty="0" smtClean="0">
                <a:solidFill>
                  <a:srgbClr val="7D095F"/>
                </a:solidFill>
              </a:rPr>
              <a:t>toy soldier?</a:t>
            </a:r>
          </a:p>
          <a:p>
            <a:pPr>
              <a:buFont typeface="Arial" pitchFamily="34" charset="0"/>
              <a:buChar char="•"/>
            </a:pPr>
            <a:r>
              <a:rPr lang="en-US" b="1" i="1" dirty="0" smtClean="0">
                <a:solidFill>
                  <a:srgbClr val="83034C"/>
                </a:solidFill>
              </a:rPr>
              <a:t>Whose is this </a:t>
            </a:r>
            <a:r>
              <a:rPr lang="en-US" b="1" i="1" dirty="0" smtClean="0">
                <a:solidFill>
                  <a:srgbClr val="7D095F"/>
                </a:solidFill>
              </a:rPr>
              <a:t>ballerina?</a:t>
            </a:r>
          </a:p>
          <a:p>
            <a:pPr>
              <a:buFont typeface="Arial" pitchFamily="34" charset="0"/>
              <a:buChar char="•"/>
            </a:pPr>
            <a:r>
              <a:rPr lang="en-US" b="1" i="1" dirty="0" smtClean="0">
                <a:solidFill>
                  <a:srgbClr val="83034C"/>
                </a:solidFill>
              </a:rPr>
              <a:t>Whose are </a:t>
            </a:r>
            <a:r>
              <a:rPr lang="en-US" b="1" i="1" dirty="0" smtClean="0">
                <a:solidFill>
                  <a:srgbClr val="7D095F"/>
                </a:solidFill>
              </a:rPr>
              <a:t>these jeans ?</a:t>
            </a:r>
          </a:p>
          <a:p>
            <a:pPr>
              <a:buFont typeface="Arial" pitchFamily="34" charset="0"/>
              <a:buChar char="•"/>
            </a:pPr>
            <a:endParaRPr lang="en-US" b="1" i="1" dirty="0" smtClean="0">
              <a:solidFill>
                <a:srgbClr val="7D095F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b="1" i="1" dirty="0" smtClean="0">
              <a:solidFill>
                <a:srgbClr val="7D095F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b="1" i="1" dirty="0" smtClean="0">
              <a:solidFill>
                <a:srgbClr val="7D095F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b="1" i="1" dirty="0" smtClean="0">
              <a:solidFill>
                <a:srgbClr val="7D095F"/>
              </a:solidFill>
            </a:endParaRPr>
          </a:p>
          <a:p>
            <a:pPr>
              <a:buFont typeface="Arial" pitchFamily="34" charset="0"/>
              <a:buChar char="•"/>
            </a:pPr>
            <a:endParaRPr lang="ru-RU" b="1" i="1" dirty="0">
              <a:solidFill>
                <a:srgbClr val="7D095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25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25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375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25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6250"/>
                            </p:stCondLst>
                            <p:childTnLst>
                              <p:par>
                                <p:cTn id="3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i047.radikal.ru/1108/e2/a28acf34a5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276" y="0"/>
            <a:ext cx="9191276" cy="684332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971600" y="476672"/>
            <a:ext cx="5265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</a:rPr>
              <a:t>Ответь на вопрос,кому пренадлежат вещи</a:t>
            </a:r>
            <a:endParaRPr lang="ru-RU" sz="20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99592" y="83671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i="1" dirty="0" smtClean="0">
                <a:solidFill>
                  <a:srgbClr val="83034C"/>
                </a:solidFill>
              </a:rPr>
              <a:t>Whose is this </a:t>
            </a:r>
            <a:r>
              <a:rPr lang="en-US" b="1" i="1" dirty="0" smtClean="0">
                <a:solidFill>
                  <a:srgbClr val="7D095F"/>
                </a:solidFill>
              </a:rPr>
              <a:t>train?  </a:t>
            </a:r>
            <a:r>
              <a:rPr lang="ru-RU" b="1" i="1" dirty="0" smtClean="0">
                <a:solidFill>
                  <a:srgbClr val="7D095F"/>
                </a:solidFill>
              </a:rPr>
              <a:t>(</a:t>
            </a:r>
            <a:r>
              <a:rPr lang="en-US" b="1" i="1" dirty="0" smtClean="0">
                <a:solidFill>
                  <a:srgbClr val="7D095F"/>
                </a:solidFill>
              </a:rPr>
              <a:t>Larry)</a:t>
            </a:r>
          </a:p>
          <a:p>
            <a:pPr>
              <a:buFont typeface="Arial" pitchFamily="34" charset="0"/>
              <a:buChar char="•"/>
            </a:pPr>
            <a:r>
              <a:rPr lang="en-US" b="1" i="1" dirty="0" smtClean="0">
                <a:solidFill>
                  <a:srgbClr val="83034C"/>
                </a:solidFill>
              </a:rPr>
              <a:t>Whose is this </a:t>
            </a:r>
            <a:r>
              <a:rPr lang="en-US" b="1" i="1" dirty="0" smtClean="0">
                <a:solidFill>
                  <a:srgbClr val="7D095F"/>
                </a:solidFill>
              </a:rPr>
              <a:t>rocking horse ?  (Lulu)</a:t>
            </a:r>
          </a:p>
          <a:p>
            <a:pPr>
              <a:buFont typeface="Arial" pitchFamily="34" charset="0"/>
              <a:buChar char="•"/>
            </a:pPr>
            <a:r>
              <a:rPr lang="en-US" b="1" i="1" dirty="0" smtClean="0">
                <a:solidFill>
                  <a:srgbClr val="83034C"/>
                </a:solidFill>
              </a:rPr>
              <a:t>Whose is this </a:t>
            </a:r>
            <a:r>
              <a:rPr lang="en-US" b="1" i="1" dirty="0" smtClean="0">
                <a:solidFill>
                  <a:srgbClr val="7D095F"/>
                </a:solidFill>
              </a:rPr>
              <a:t>toy soldier?  (William)</a:t>
            </a:r>
          </a:p>
          <a:p>
            <a:pPr>
              <a:buFont typeface="Arial" pitchFamily="34" charset="0"/>
              <a:buChar char="•"/>
            </a:pPr>
            <a:r>
              <a:rPr lang="en-US" b="1" i="1" dirty="0" smtClean="0">
                <a:solidFill>
                  <a:srgbClr val="83034C"/>
                </a:solidFill>
              </a:rPr>
              <a:t>Whose is this </a:t>
            </a:r>
            <a:r>
              <a:rPr lang="en-US" b="1" i="1" dirty="0" smtClean="0">
                <a:solidFill>
                  <a:srgbClr val="7D095F"/>
                </a:solidFill>
              </a:rPr>
              <a:t>ballerina?  (Rose)</a:t>
            </a:r>
          </a:p>
          <a:p>
            <a:pPr>
              <a:buFont typeface="Arial" pitchFamily="34" charset="0"/>
              <a:buChar char="•"/>
            </a:pPr>
            <a:r>
              <a:rPr lang="en-US" b="1" i="1" dirty="0" smtClean="0">
                <a:solidFill>
                  <a:srgbClr val="83034C"/>
                </a:solidFill>
              </a:rPr>
              <a:t>Whose are </a:t>
            </a:r>
            <a:r>
              <a:rPr lang="en-US" b="1" i="1" dirty="0" smtClean="0">
                <a:solidFill>
                  <a:srgbClr val="7D095F"/>
                </a:solidFill>
              </a:rPr>
              <a:t>these jeans ?  (my big brother)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79712" y="2492896"/>
            <a:ext cx="30963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 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Проверь:</a:t>
            </a:r>
          </a:p>
          <a:p>
            <a:endParaRPr lang="en-US" b="1" i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b="1" i="1" dirty="0" smtClean="0">
                <a:solidFill>
                  <a:schemeClr val="accent2">
                    <a:lumMod val="50000"/>
                  </a:schemeClr>
                </a:solidFill>
              </a:rPr>
              <a:t> It’s </a:t>
            </a:r>
            <a:r>
              <a:rPr lang="en-US" b="1" i="1" dirty="0" smtClean="0">
                <a:solidFill>
                  <a:srgbClr val="84023A"/>
                </a:solidFill>
              </a:rPr>
              <a:t>Larry’s</a:t>
            </a:r>
          </a:p>
          <a:p>
            <a:r>
              <a:rPr lang="en-US" sz="2000" b="1" i="1" dirty="0" smtClean="0">
                <a:solidFill>
                  <a:schemeClr val="accent2">
                    <a:lumMod val="50000"/>
                  </a:schemeClr>
                </a:solidFill>
              </a:rPr>
              <a:t> It’s</a:t>
            </a:r>
            <a:r>
              <a:rPr lang="en-US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rgbClr val="84023A"/>
                </a:solidFill>
              </a:rPr>
              <a:t>Lulu’s</a:t>
            </a:r>
          </a:p>
          <a:p>
            <a:r>
              <a:rPr lang="en-US" sz="2000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chemeClr val="accent2">
                    <a:lumMod val="50000"/>
                  </a:schemeClr>
                </a:solidFill>
              </a:rPr>
              <a:t>It’s </a:t>
            </a:r>
            <a:r>
              <a:rPr lang="en-US" b="1" i="1" dirty="0" smtClean="0">
                <a:solidFill>
                  <a:srgbClr val="84023A"/>
                </a:solidFill>
              </a:rPr>
              <a:t>William’s</a:t>
            </a:r>
          </a:p>
          <a:p>
            <a:r>
              <a:rPr lang="en-US" sz="2000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chemeClr val="accent2">
                    <a:lumMod val="50000"/>
                  </a:schemeClr>
                </a:solidFill>
              </a:rPr>
              <a:t>It’s </a:t>
            </a:r>
            <a:r>
              <a:rPr lang="en-US" b="1" i="1" dirty="0" smtClean="0">
                <a:solidFill>
                  <a:srgbClr val="830328"/>
                </a:solidFill>
              </a:rPr>
              <a:t>Rose’s</a:t>
            </a:r>
            <a:endParaRPr lang="en-US" b="1" i="1" dirty="0" smtClean="0">
              <a:solidFill>
                <a:srgbClr val="84023A"/>
              </a:solidFill>
            </a:endParaRPr>
          </a:p>
          <a:p>
            <a:r>
              <a:rPr lang="en-US" b="1" i="1" dirty="0" smtClean="0">
                <a:solidFill>
                  <a:schemeClr val="accent2">
                    <a:lumMod val="50000"/>
                  </a:schemeClr>
                </a:solidFill>
              </a:rPr>
              <a:t>They’re</a:t>
            </a:r>
            <a:r>
              <a:rPr lang="en-US" b="1" i="1" dirty="0" smtClean="0">
                <a:solidFill>
                  <a:srgbClr val="84023A"/>
                </a:solidFill>
              </a:rPr>
              <a:t> my big brother’s</a:t>
            </a:r>
          </a:p>
          <a:p>
            <a:endParaRPr lang="en-US" b="1" i="1" dirty="0" smtClean="0">
              <a:solidFill>
                <a:srgbClr val="84023A"/>
              </a:solidFill>
            </a:endParaRPr>
          </a:p>
          <a:p>
            <a:endParaRPr lang="ru-RU" b="1" i="1" dirty="0" smtClean="0"/>
          </a:p>
          <a:p>
            <a:endParaRPr lang="en-US" b="1" i="1" dirty="0" smtClean="0">
              <a:solidFill>
                <a:srgbClr val="84023A"/>
              </a:solidFill>
            </a:endParaRPr>
          </a:p>
          <a:p>
            <a:r>
              <a:rPr lang="en-US" b="1" i="1" dirty="0" smtClean="0"/>
              <a:t>   </a:t>
            </a:r>
            <a:endParaRPr lang="ru-RU" b="1" i="1" dirty="0" smtClean="0"/>
          </a:p>
          <a:p>
            <a:endParaRPr lang="en-US" b="1" i="1" dirty="0" smtClean="0">
              <a:solidFill>
                <a:srgbClr val="84023A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i047.radikal.ru/1108/e2/a28acf34a5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276" y="14679"/>
            <a:ext cx="9191276" cy="684332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619672" y="2060848"/>
            <a:ext cx="427552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i="1" dirty="0" smtClean="0">
                <a:solidFill>
                  <a:srgbClr val="FF0000"/>
                </a:solidFill>
              </a:rPr>
              <a:t>Good Luck !</a:t>
            </a:r>
            <a:endParaRPr lang="ru-RU" sz="66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224</Words>
  <Application>Microsoft Office PowerPoint</Application>
  <PresentationFormat>On-screen Show (4:3)</PresentationFormat>
  <Paragraphs>64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Людмила</dc:creator>
  <cp:lastModifiedBy>Людмила</cp:lastModifiedBy>
  <cp:revision>28</cp:revision>
  <dcterms:created xsi:type="dcterms:W3CDTF">2013-01-07T01:43:38Z</dcterms:created>
  <dcterms:modified xsi:type="dcterms:W3CDTF">2013-06-22T07:14:10Z</dcterms:modified>
</cp:coreProperties>
</file>