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2" r:id="rId4"/>
    <p:sldId id="264" r:id="rId5"/>
    <p:sldId id="265" r:id="rId6"/>
    <p:sldId id="273" r:id="rId7"/>
    <p:sldId id="257" r:id="rId8"/>
    <p:sldId id="266" r:id="rId9"/>
    <p:sldId id="267" r:id="rId10"/>
    <p:sldId id="268" r:id="rId11"/>
    <p:sldId id="269" r:id="rId12"/>
    <p:sldId id="263" r:id="rId13"/>
    <p:sldId id="261" r:id="rId14"/>
    <p:sldId id="258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F0A8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87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46059-C843-4AA7-BD69-D29108A47BB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C335E-CBF4-44DF-8AA2-E2AE6F946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C335E-CBF4-44DF-8AA2-E2AE6F946D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5530DC-FB53-4788-9C36-DAC80B4EB84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C335E-CBF4-44DF-8AA2-E2AE6F946DF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5B052F-CC1E-4C4A-8959-0E5658FAEB2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247625-EFDF-4149-8354-AC2EE5A21A1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EF0A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010.radikal.ru/i313/1104/4c/17916533c85d.jpg" TargetMode="External"/><Relationship Id="rId3" Type="http://schemas.openxmlformats.org/officeDocument/2006/relationships/hyperlink" Target="http://s014.radikal.ru/i327/1104/e1/80d7acb83cc2.jpg" TargetMode="External"/><Relationship Id="rId7" Type="http://schemas.openxmlformats.org/officeDocument/2006/relationships/hyperlink" Target="http://s013.radikal.ru/i323/1104/36/0de2e65f80c3.jpg" TargetMode="External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50.radikal.ru/i130/1104/b7/a412223a2bfd.jpg" TargetMode="External"/><Relationship Id="rId11" Type="http://schemas.openxmlformats.org/officeDocument/2006/relationships/hyperlink" Target="http://pout.ru/mpf/Pesenka_Vinni-Puha.mp3" TargetMode="External"/><Relationship Id="rId5" Type="http://schemas.openxmlformats.org/officeDocument/2006/relationships/hyperlink" Target="http://s61.radikal.ru/i172/1104/e2/b16b4cc599c3.jpg" TargetMode="External"/><Relationship Id="rId10" Type="http://schemas.openxmlformats.org/officeDocument/2006/relationships/hyperlink" Target="http://s009.radikal.ru/i308/1104/86/c4d1cd544b8c.jpg" TargetMode="External"/><Relationship Id="rId4" Type="http://schemas.openxmlformats.org/officeDocument/2006/relationships/hyperlink" Target="http://s56.radikal.ru/i154/1104/94/7e214ee0f504.jpg" TargetMode="External"/><Relationship Id="rId9" Type="http://schemas.openxmlformats.org/officeDocument/2006/relationships/hyperlink" Target="http://s42.radikal.ru/i095/1104/75/492f26584315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476672"/>
            <a:ext cx="4030216" cy="1395586"/>
          </a:xfrm>
        </p:spPr>
        <p:txBody>
          <a:bodyPr>
            <a:normAutofit/>
          </a:bodyPr>
          <a:lstStyle/>
          <a:p>
            <a:r>
              <a:rPr lang="ru-RU" dirty="0" smtClean="0"/>
              <a:t>  «Школа 2100»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1916832"/>
            <a:ext cx="3888432" cy="45365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Раздел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Многозначные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Числа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3 класс 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МОБУ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Дактуйская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СОШ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Учитель: Семёнова Ольга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Александровна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548680"/>
            <a:ext cx="443491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507209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Каждой группе даны полоски-ленточки.</a:t>
            </a:r>
          </a:p>
          <a:p>
            <a:pPr>
              <a:buNone/>
            </a:pPr>
            <a:r>
              <a:rPr lang="ru-RU" sz="2000" b="1" dirty="0" smtClean="0"/>
              <a:t> </a:t>
            </a:r>
          </a:p>
          <a:p>
            <a:pPr>
              <a:buNone/>
            </a:pPr>
            <a:r>
              <a:rPr lang="ru-RU" sz="2000" b="1" dirty="0" smtClean="0"/>
              <a:t>Измерьте длину полоски и запишите результат в мм.</a:t>
            </a:r>
          </a:p>
          <a:p>
            <a:pPr>
              <a:buNone/>
            </a:pPr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1-я группа – 12 см=120мм</a:t>
            </a:r>
          </a:p>
          <a:p>
            <a:pPr>
              <a:buNone/>
            </a:pPr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- Найти ½ от 12см</a:t>
            </a:r>
          </a:p>
          <a:p>
            <a:pPr>
              <a:buNone/>
            </a:pPr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2-я группа - 15см = 150мм</a:t>
            </a:r>
          </a:p>
          <a:p>
            <a:pPr>
              <a:buNone/>
            </a:pPr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-Найти 1/3 от 15 см.</a:t>
            </a:r>
          </a:p>
          <a:p>
            <a:pPr>
              <a:buNone/>
            </a:pPr>
            <a:r>
              <a:rPr lang="ru-RU" sz="2000" b="1" dirty="0" smtClean="0"/>
              <a:t> </a:t>
            </a:r>
          </a:p>
          <a:p>
            <a:pPr>
              <a:buNone/>
            </a:pPr>
            <a:r>
              <a:rPr lang="ru-RU" sz="2000" b="1" dirty="0" smtClean="0"/>
              <a:t>Назовите буквы на полосках, составьте слово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Picture 4" descr="q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2887" y="0"/>
            <a:ext cx="25511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олна 4"/>
          <p:cNvSpPr/>
          <p:nvPr/>
        </p:nvSpPr>
        <p:spPr>
          <a:xfrm rot="3071698">
            <a:off x="3944064" y="3770796"/>
            <a:ext cx="2009316" cy="83232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олна 5"/>
          <p:cNvSpPr/>
          <p:nvPr/>
        </p:nvSpPr>
        <p:spPr>
          <a:xfrm rot="5873784" flipV="1">
            <a:off x="4119914" y="4137789"/>
            <a:ext cx="3227118" cy="643098"/>
          </a:xfrm>
          <a:prstGeom prst="wave">
            <a:avLst>
              <a:gd name="adj1" fmla="val 12500"/>
              <a:gd name="adj2" fmla="val -6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олна 6"/>
          <p:cNvSpPr/>
          <p:nvPr/>
        </p:nvSpPr>
        <p:spPr>
          <a:xfrm rot="5873784" flipV="1">
            <a:off x="5356004" y="4678447"/>
            <a:ext cx="3227118" cy="643098"/>
          </a:xfrm>
          <a:prstGeom prst="wave">
            <a:avLst>
              <a:gd name="adj1" fmla="val 12500"/>
              <a:gd name="adj2" fmla="val -6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олна 7"/>
          <p:cNvSpPr/>
          <p:nvPr/>
        </p:nvSpPr>
        <p:spPr>
          <a:xfrm rot="5129802" flipV="1">
            <a:off x="6136186" y="4198143"/>
            <a:ext cx="2800982" cy="604854"/>
          </a:xfrm>
          <a:prstGeom prst="wave">
            <a:avLst>
              <a:gd name="adj1" fmla="val 12500"/>
              <a:gd name="adj2" fmla="val -6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олна 8"/>
          <p:cNvSpPr/>
          <p:nvPr/>
        </p:nvSpPr>
        <p:spPr>
          <a:xfrm rot="6166479" flipV="1">
            <a:off x="6356136" y="4035504"/>
            <a:ext cx="3227118" cy="643098"/>
          </a:xfrm>
          <a:prstGeom prst="wave">
            <a:avLst>
              <a:gd name="adj1" fmla="val 12500"/>
              <a:gd name="adj2" fmla="val -6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олна 9"/>
          <p:cNvSpPr/>
          <p:nvPr/>
        </p:nvSpPr>
        <p:spPr>
          <a:xfrm rot="4805768" flipV="1">
            <a:off x="7032511" y="4022383"/>
            <a:ext cx="3056646" cy="650294"/>
          </a:xfrm>
          <a:prstGeom prst="wave">
            <a:avLst>
              <a:gd name="adj1" fmla="val 12500"/>
              <a:gd name="adj2" fmla="val -6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олна 10"/>
          <p:cNvSpPr/>
          <p:nvPr/>
        </p:nvSpPr>
        <p:spPr>
          <a:xfrm rot="10800000" flipV="1">
            <a:off x="1142976" y="500042"/>
            <a:ext cx="6072230" cy="714380"/>
          </a:xfrm>
          <a:prstGeom prst="wave">
            <a:avLst>
              <a:gd name="adj1" fmla="val 12500"/>
              <a:gd name="adj2" fmla="val -6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Сравните изумруды в сундучках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5" descr="j0283709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1738322" cy="173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028370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14422"/>
            <a:ext cx="1738322" cy="173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928662" y="3214686"/>
            <a:ext cx="77153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698*798                       456*458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712*721                        534*367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5143512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698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&lt; </a:t>
            </a: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798                      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456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&lt; </a:t>
            </a: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458</a:t>
            </a:r>
            <a:endParaRPr lang="ru-RU" sz="3600" b="1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712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&lt; </a:t>
            </a: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721                        534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&gt;</a:t>
            </a: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367</a:t>
            </a:r>
            <a:endParaRPr lang="ru-RU" sz="36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post-1259959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C:\Documents and Settings\Максим\Мои документы\Картинки\Office Accesories\g010230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283270"/>
            <a:ext cx="1500198" cy="1979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0_6b16_3605e349_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290"/>
            <a:ext cx="8424862" cy="633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2" descr="C:\Users\user\Desktop\МАМИНА ПАПКА\Мои рисунки\гифы\насекомые\a3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1071563"/>
            <a:ext cx="13096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2" descr="C:\Users\user\Desktop\МАМИНА ПАПКА\Мои рисунки\гифы\насекомые\a3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0" y="2571750"/>
            <a:ext cx="13096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C:\Users\user\Desktop\МАМИНА ПАПКА\Мои рисунки\гифы\насекомые\Bee3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857760"/>
            <a:ext cx="2147888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32049-48267-thickbox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CFCF4"/>
              </a:clrFrom>
              <a:clrTo>
                <a:srgbClr val="FCFC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642918"/>
            <a:ext cx="6215106" cy="455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857356" y="4786322"/>
            <a:ext cx="6000792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учебные задачи ставили?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3757" y="0"/>
            <a:ext cx="92477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6150114"/>
            <a:ext cx="41433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Оцените    себя</a:t>
            </a:r>
            <a:endParaRPr lang="ru-RU" sz="4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A"/>
              </a:clrFrom>
              <a:clrTo>
                <a:srgbClr val="0000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142984"/>
            <a:ext cx="371477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 descr="C:\Documents and Settings\Администратор\Рабочий стол\школа\шк1\P81704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57288" y="3286124"/>
            <a:ext cx="7327018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Рисунок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1815" y="110869"/>
            <a:ext cx="8340371" cy="663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WordArt 6" descr="medium_138"/>
          <p:cNvSpPr>
            <a:spLocks noChangeArrowheads="1" noChangeShapeType="1" noTextEdit="1"/>
          </p:cNvSpPr>
          <p:nvPr/>
        </p:nvSpPr>
        <p:spPr bwMode="auto">
          <a:xfrm>
            <a:off x="1142976" y="4857760"/>
            <a:ext cx="7232665" cy="1753736"/>
          </a:xfrm>
          <a:prstGeom prst="rect">
            <a:avLst/>
          </a:prstGeom>
        </p:spPr>
        <p:txBody>
          <a:bodyPr wrap="none" lIns="80147" tIns="40074" rIns="80147" bIns="4007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 dirty="0">
                <a:ln w="50800">
                  <a:solidFill>
                    <a:srgbClr val="000066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AsylbekM21Cooper.kz"/>
              </a:rPr>
              <a:t>СПАСИБО </a:t>
            </a:r>
          </a:p>
          <a:p>
            <a:pPr algn="ctr"/>
            <a:r>
              <a:rPr lang="ru-RU" sz="3200" b="1" kern="10" dirty="0">
                <a:ln w="50800">
                  <a:solidFill>
                    <a:srgbClr val="000066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AsylbekM21Cooper.kz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Ссылки на изображения</a:t>
            </a:r>
          </a:p>
        </p:txBody>
      </p:sp>
      <p:pic>
        <p:nvPicPr>
          <p:cNvPr id="28675" name="Рисунок 2" descr="BOOK22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214818"/>
            <a:ext cx="297180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1285852" y="2056686"/>
            <a:ext cx="55721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n-CL" dirty="0">
                <a:hlinkClick r:id="rId3"/>
              </a:rPr>
              <a:t>http://s014.radikal.ru/i327/1104/e1/80d7acb83cc2.jpg</a:t>
            </a:r>
            <a:endParaRPr lang="ru-RU" dirty="0"/>
          </a:p>
          <a:p>
            <a:r>
              <a:rPr lang="arn-CL" dirty="0">
                <a:hlinkClick r:id="rId4"/>
              </a:rPr>
              <a:t>http://s56.radikal.ru/i154/1104/94/7e214ee0f504.jpg</a:t>
            </a:r>
            <a:endParaRPr lang="ru-RU" dirty="0"/>
          </a:p>
          <a:p>
            <a:r>
              <a:rPr lang="arn-CL" dirty="0">
                <a:hlinkClick r:id="rId5"/>
              </a:rPr>
              <a:t>http://s61.radikal.ru/i172/1104/e2/b16b4cc599c3.jpg</a:t>
            </a:r>
            <a:endParaRPr lang="ru-RU" dirty="0"/>
          </a:p>
          <a:p>
            <a:r>
              <a:rPr lang="arn-CL" dirty="0">
                <a:hlinkClick r:id="rId6"/>
              </a:rPr>
              <a:t>http://s50.radikal.ru/i130/1104/b7/a412223a2bfd.jpg</a:t>
            </a:r>
            <a:endParaRPr lang="ru-RU" dirty="0"/>
          </a:p>
          <a:p>
            <a:r>
              <a:rPr lang="arn-CL" dirty="0">
                <a:hlinkClick r:id="rId7"/>
              </a:rPr>
              <a:t>http://s013.radikal.ru/i323/1104/36/0de2e65f80c3.jpg</a:t>
            </a:r>
            <a:endParaRPr lang="ru-RU" dirty="0"/>
          </a:p>
          <a:p>
            <a:r>
              <a:rPr lang="arn-CL" dirty="0">
                <a:hlinkClick r:id="rId8"/>
              </a:rPr>
              <a:t>http://s010.radikal.ru/i313/1104/4c/17916533c85d.jpg</a:t>
            </a:r>
            <a:endParaRPr lang="ru-RU" dirty="0"/>
          </a:p>
          <a:p>
            <a:r>
              <a:rPr lang="arn-CL" dirty="0">
                <a:hlinkClick r:id="rId9"/>
              </a:rPr>
              <a:t>http://s42.radikal.ru/i095/1104/75/492f26584315.jpg</a:t>
            </a:r>
            <a:endParaRPr lang="ru-RU" dirty="0"/>
          </a:p>
          <a:p>
            <a:r>
              <a:rPr lang="arn-CL" dirty="0">
                <a:hlinkClick r:id="rId10"/>
              </a:rPr>
              <a:t>http://</a:t>
            </a:r>
            <a:r>
              <a:rPr lang="arn-CL" dirty="0" smtClean="0">
                <a:hlinkClick r:id="rId10"/>
              </a:rPr>
              <a:t>s009.radikal.ru/i308/1104/86/c4d1cd544b8c.jpg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643834" y="5000636"/>
            <a:ext cx="3127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28678" name="Прямоугольник 5"/>
          <p:cNvSpPr>
            <a:spLocks noChangeArrowheads="1"/>
          </p:cNvSpPr>
          <p:nvPr/>
        </p:nvSpPr>
        <p:spPr bwMode="auto">
          <a:xfrm>
            <a:off x="1071563" y="5786438"/>
            <a:ext cx="4572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11"/>
              </a:rPr>
              <a:t>http://pout.ru/mpf/Pesenka_Vinni-Puha.mp3</a:t>
            </a:r>
            <a:r>
              <a:rPr lang="ru-RU" sz="2400"/>
              <a:t> 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1142984"/>
            <a:ext cx="585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http://earlystudy.ru/tematicheskie-zanyatiya-2/volshebnik-izumrudnogo-goroda/volshebnik-izumrudnogo-goroda-sozdaem-glavnyih-geroev/comment-page-1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4357694"/>
            <a:ext cx="3307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http://ifthen.pp.ua/pejzazhi.html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Рисунок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1" y="0"/>
            <a:ext cx="9140589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" y="5429265"/>
            <a:ext cx="9143999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математикой я подружусь,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 делать научусь.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val 5"/>
          <p:cNvSpPr>
            <a:spLocks noChangeArrowheads="1"/>
          </p:cNvSpPr>
          <p:nvPr/>
        </p:nvSpPr>
        <p:spPr bwMode="auto">
          <a:xfrm>
            <a:off x="152400" y="381000"/>
            <a:ext cx="1219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Oval 12"/>
          <p:cNvSpPr>
            <a:spLocks noChangeArrowheads="1"/>
          </p:cNvSpPr>
          <p:nvPr/>
        </p:nvSpPr>
        <p:spPr bwMode="auto">
          <a:xfrm>
            <a:off x="1600200" y="838200"/>
            <a:ext cx="1219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Oval 13"/>
          <p:cNvSpPr>
            <a:spLocks noChangeArrowheads="1"/>
          </p:cNvSpPr>
          <p:nvPr/>
        </p:nvSpPr>
        <p:spPr bwMode="auto">
          <a:xfrm>
            <a:off x="6096000" y="381000"/>
            <a:ext cx="1219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Oval 14"/>
          <p:cNvSpPr>
            <a:spLocks noChangeArrowheads="1"/>
          </p:cNvSpPr>
          <p:nvPr/>
        </p:nvSpPr>
        <p:spPr bwMode="auto">
          <a:xfrm>
            <a:off x="4495800" y="838200"/>
            <a:ext cx="1219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Oval 15"/>
          <p:cNvSpPr>
            <a:spLocks noChangeArrowheads="1"/>
          </p:cNvSpPr>
          <p:nvPr/>
        </p:nvSpPr>
        <p:spPr bwMode="auto">
          <a:xfrm>
            <a:off x="3048000" y="1524000"/>
            <a:ext cx="1219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Oval 16"/>
          <p:cNvSpPr>
            <a:spLocks noChangeArrowheads="1"/>
          </p:cNvSpPr>
          <p:nvPr/>
        </p:nvSpPr>
        <p:spPr bwMode="auto">
          <a:xfrm>
            <a:off x="6858000" y="1371600"/>
            <a:ext cx="1219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Line 21"/>
          <p:cNvSpPr>
            <a:spLocks noChangeShapeType="1"/>
          </p:cNvSpPr>
          <p:nvPr/>
        </p:nvSpPr>
        <p:spPr bwMode="auto">
          <a:xfrm>
            <a:off x="1371600" y="838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Line 23"/>
          <p:cNvSpPr>
            <a:spLocks noChangeShapeType="1"/>
          </p:cNvSpPr>
          <p:nvPr/>
        </p:nvSpPr>
        <p:spPr bwMode="auto">
          <a:xfrm>
            <a:off x="2743200" y="1600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6" name="Line 24"/>
          <p:cNvSpPr>
            <a:spLocks noChangeShapeType="1"/>
          </p:cNvSpPr>
          <p:nvPr/>
        </p:nvSpPr>
        <p:spPr bwMode="auto">
          <a:xfrm flipV="1">
            <a:off x="4114800" y="1447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7" name="Line 25"/>
          <p:cNvSpPr>
            <a:spLocks noChangeShapeType="1"/>
          </p:cNvSpPr>
          <p:nvPr/>
        </p:nvSpPr>
        <p:spPr bwMode="auto">
          <a:xfrm flipV="1">
            <a:off x="5643570" y="642918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Line 26"/>
          <p:cNvSpPr>
            <a:spLocks noChangeShapeType="1"/>
          </p:cNvSpPr>
          <p:nvPr/>
        </p:nvSpPr>
        <p:spPr bwMode="auto">
          <a:xfrm>
            <a:off x="7239000" y="990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Text Box 27"/>
          <p:cNvSpPr txBox="1">
            <a:spLocks noChangeArrowheads="1"/>
          </p:cNvSpPr>
          <p:nvPr/>
        </p:nvSpPr>
        <p:spPr bwMode="auto">
          <a:xfrm>
            <a:off x="214282" y="500042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err="1"/>
              <a:t>х</a:t>
            </a:r>
            <a:endParaRPr lang="ru-RU" sz="3200" b="1" dirty="0"/>
          </a:p>
        </p:txBody>
      </p:sp>
      <p:sp>
        <p:nvSpPr>
          <p:cNvPr id="19470" name="Text Box 28"/>
          <p:cNvSpPr txBox="1">
            <a:spLocks noChangeArrowheads="1"/>
          </p:cNvSpPr>
          <p:nvPr/>
        </p:nvSpPr>
        <p:spPr bwMode="auto">
          <a:xfrm>
            <a:off x="2057400" y="3810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8</a:t>
            </a:r>
          </a:p>
        </p:txBody>
      </p:sp>
      <p:sp>
        <p:nvSpPr>
          <p:cNvPr id="19471" name="Text Box 29"/>
          <p:cNvSpPr txBox="1">
            <a:spLocks noChangeArrowheads="1"/>
          </p:cNvSpPr>
          <p:nvPr/>
        </p:nvSpPr>
        <p:spPr bwMode="auto">
          <a:xfrm>
            <a:off x="3352800" y="9906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3</a:t>
            </a:r>
          </a:p>
        </p:txBody>
      </p:sp>
      <p:sp>
        <p:nvSpPr>
          <p:cNvPr id="19472" name="Text Box 30"/>
          <p:cNvSpPr txBox="1">
            <a:spLocks noChangeArrowheads="1"/>
          </p:cNvSpPr>
          <p:nvPr/>
        </p:nvSpPr>
        <p:spPr bwMode="auto">
          <a:xfrm>
            <a:off x="4648200" y="3048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4</a:t>
            </a:r>
          </a:p>
        </p:txBody>
      </p:sp>
      <p:sp>
        <p:nvSpPr>
          <p:cNvPr id="19473" name="Text Box 31"/>
          <p:cNvSpPr txBox="1">
            <a:spLocks noChangeArrowheads="1"/>
          </p:cNvSpPr>
          <p:nvPr/>
        </p:nvSpPr>
        <p:spPr bwMode="auto">
          <a:xfrm>
            <a:off x="6324600" y="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2</a:t>
            </a:r>
          </a:p>
        </p:txBody>
      </p:sp>
      <p:sp>
        <p:nvSpPr>
          <p:cNvPr id="19474" name="Text Box 32"/>
          <p:cNvSpPr txBox="1">
            <a:spLocks noChangeArrowheads="1"/>
          </p:cNvSpPr>
          <p:nvPr/>
        </p:nvSpPr>
        <p:spPr bwMode="auto">
          <a:xfrm>
            <a:off x="8001024" y="714356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3</a:t>
            </a:r>
          </a:p>
        </p:txBody>
      </p:sp>
      <p:sp>
        <p:nvSpPr>
          <p:cNvPr id="19477" name="Text Box 35"/>
          <p:cNvSpPr txBox="1">
            <a:spLocks noChangeArrowheads="1"/>
          </p:cNvSpPr>
          <p:nvPr/>
        </p:nvSpPr>
        <p:spPr bwMode="auto">
          <a:xfrm>
            <a:off x="1524000" y="381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:</a:t>
            </a:r>
          </a:p>
        </p:txBody>
      </p:sp>
      <p:sp>
        <p:nvSpPr>
          <p:cNvPr id="19478" name="Text Box 36"/>
          <p:cNvSpPr txBox="1">
            <a:spLocks noChangeArrowheads="1"/>
          </p:cNvSpPr>
          <p:nvPr/>
        </p:nvSpPr>
        <p:spPr bwMode="auto">
          <a:xfrm>
            <a:off x="3143240" y="857232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19479" name="Text Box 37"/>
          <p:cNvSpPr txBox="1">
            <a:spLocks noChangeArrowheads="1"/>
          </p:cNvSpPr>
          <p:nvPr/>
        </p:nvSpPr>
        <p:spPr bwMode="auto">
          <a:xfrm>
            <a:off x="4214810" y="214290"/>
            <a:ext cx="38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.</a:t>
            </a:r>
          </a:p>
        </p:txBody>
      </p:sp>
      <p:sp>
        <p:nvSpPr>
          <p:cNvPr id="19480" name="Text Box 38"/>
          <p:cNvSpPr txBox="1">
            <a:spLocks noChangeArrowheads="1"/>
          </p:cNvSpPr>
          <p:nvPr/>
        </p:nvSpPr>
        <p:spPr bwMode="auto">
          <a:xfrm>
            <a:off x="6000760" y="-214338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19481" name="Text Box 39"/>
          <p:cNvSpPr txBox="1">
            <a:spLocks noChangeArrowheads="1"/>
          </p:cNvSpPr>
          <p:nvPr/>
        </p:nvSpPr>
        <p:spPr bwMode="auto">
          <a:xfrm>
            <a:off x="7543800" y="6096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1981200" y="10668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4</a:t>
            </a: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3429000" y="1676400"/>
            <a:ext cx="7858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/>
              <a:t>12</a:t>
            </a:r>
            <a:endParaRPr lang="ru-RU" sz="3200" b="1" dirty="0"/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4876800" y="1066800"/>
            <a:ext cx="766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/>
              <a:t>48</a:t>
            </a:r>
            <a:endParaRPr lang="ru-RU" sz="3200" b="1" dirty="0"/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6477000" y="6096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/>
              <a:t>96</a:t>
            </a:r>
            <a:endParaRPr lang="ru-RU" sz="3200" b="1" dirty="0"/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7239000" y="1676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32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5715016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Повторяем то, что знаем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85786" y="3071810"/>
            <a:ext cx="64294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497,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498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…   500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902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901, …   899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498         899            700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1472" y="500042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=32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1" grpId="0"/>
      <p:bldP spid="19502" grpId="0"/>
      <p:bldP spid="19503" grpId="0"/>
      <p:bldP spid="19504" grpId="0"/>
      <p:bldP spid="5121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Сравните </a:t>
            </a:r>
            <a:r>
              <a:rPr lang="ru-RU" sz="5300" b="1" dirty="0" smtClean="0">
                <a:solidFill>
                  <a:srgbClr val="FF0000"/>
                </a:solidFill>
              </a:rPr>
              <a:t>(</a:t>
            </a:r>
            <a:r>
              <a:rPr lang="en-US" sz="5300" b="1" dirty="0" smtClean="0">
                <a:solidFill>
                  <a:srgbClr val="FF0000"/>
                </a:solidFill>
              </a:rPr>
              <a:t>&gt;</a:t>
            </a:r>
            <a:r>
              <a:rPr lang="ru-RU" sz="5300" b="1" dirty="0" smtClean="0">
                <a:solidFill>
                  <a:srgbClr val="FF0000"/>
                </a:solidFill>
              </a:rPr>
              <a:t>,</a:t>
            </a:r>
            <a:r>
              <a:rPr lang="en-US" sz="5300" b="1" dirty="0" smtClean="0">
                <a:solidFill>
                  <a:srgbClr val="FF0000"/>
                </a:solidFill>
              </a:rPr>
              <a:t> &lt; </a:t>
            </a:r>
            <a:r>
              <a:rPr lang="ru-RU" sz="5300" b="1" dirty="0" smtClean="0">
                <a:solidFill>
                  <a:srgbClr val="FF0000"/>
                </a:solidFill>
              </a:rPr>
              <a:t>,</a:t>
            </a:r>
            <a:r>
              <a:rPr lang="en-US" sz="5300" b="1" dirty="0" smtClean="0">
                <a:solidFill>
                  <a:srgbClr val="FF0000"/>
                </a:solidFill>
              </a:rPr>
              <a:t>=</a:t>
            </a:r>
            <a:r>
              <a:rPr lang="ru-RU" sz="5300" b="1" dirty="0" smtClean="0">
                <a:solidFill>
                  <a:srgbClr val="FF0000"/>
                </a:solidFill>
              </a:rPr>
              <a:t> 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5* 6,      67*65,              799* 800,     650*648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571744"/>
            <a:ext cx="78014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Сравнение трёхзначных чисел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4143380"/>
            <a:ext cx="1770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Н З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3" descr="Peterson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60"/>
            <a:ext cx="335524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 descr="Peterson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4800606"/>
            <a:ext cx="3214678" cy="205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571612"/>
            <a:ext cx="2214578" cy="396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428860" y="1214422"/>
            <a:ext cx="55721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узел 10"/>
          <p:cNvSpPr/>
          <p:nvPr/>
        </p:nvSpPr>
        <p:spPr>
          <a:xfrm>
            <a:off x="3857620" y="1142984"/>
            <a:ext cx="214314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5000628" y="1142984"/>
            <a:ext cx="214314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357950" y="1142984"/>
            <a:ext cx="214314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43108" y="3143248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800</a:t>
            </a:r>
            <a:r>
              <a:rPr lang="en-US" sz="4800" b="1" dirty="0" smtClean="0"/>
              <a:t> &gt; </a:t>
            </a:r>
            <a:r>
              <a:rPr lang="ru-RU" sz="4800" b="1" dirty="0" smtClean="0"/>
              <a:t>700</a:t>
            </a:r>
          </a:p>
          <a:p>
            <a:r>
              <a:rPr lang="ru-RU" sz="4800" b="1" dirty="0" smtClean="0"/>
              <a:t>370</a:t>
            </a:r>
            <a:r>
              <a:rPr lang="en-US" sz="4800" b="1" dirty="0" smtClean="0"/>
              <a:t> &lt; 380</a:t>
            </a:r>
          </a:p>
          <a:p>
            <a:r>
              <a:rPr lang="en-US" sz="4800" b="1" dirty="0" smtClean="0"/>
              <a:t>54   &lt;  540</a:t>
            </a:r>
            <a:endParaRPr lang="ru-RU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28992" y="428604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231                  </a:t>
            </a:r>
            <a:r>
              <a:rPr lang="ru-RU" dirty="0" smtClean="0"/>
              <a:t> </a:t>
            </a:r>
            <a:r>
              <a:rPr lang="ru-RU" sz="3600" b="1" dirty="0" smtClean="0"/>
              <a:t>233</a:t>
            </a:r>
            <a:endParaRPr lang="ru-RU" sz="3600" b="1" dirty="0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214291"/>
            <a:ext cx="1285884" cy="3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28596" y="5473005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Придумайте объяснение.</a:t>
            </a:r>
          </a:p>
          <a:p>
            <a:r>
              <a:rPr lang="ru-RU" sz="2800" b="1" i="1" dirty="0" smtClean="0"/>
              <a:t>Вспомните, почему двузначные числа меньше трёхзначных?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71530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Применяем новые знания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Помогите Железному Дровосеку разделить подарки на группы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Куб 5"/>
          <p:cNvSpPr/>
          <p:nvPr/>
        </p:nvSpPr>
        <p:spPr>
          <a:xfrm>
            <a:off x="571472" y="3571876"/>
            <a:ext cx="1214446" cy="128588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Цилиндр 6"/>
          <p:cNvSpPr/>
          <p:nvPr/>
        </p:nvSpPr>
        <p:spPr>
          <a:xfrm>
            <a:off x="357158" y="1357298"/>
            <a:ext cx="1357322" cy="121444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2428860" y="1714488"/>
            <a:ext cx="1214446" cy="1285884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2428860" y="3500438"/>
            <a:ext cx="1214446" cy="1285884"/>
          </a:xfrm>
          <a:prstGeom prst="cub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Цилиндр 10"/>
          <p:cNvSpPr/>
          <p:nvPr/>
        </p:nvSpPr>
        <p:spPr>
          <a:xfrm>
            <a:off x="4071934" y="3500438"/>
            <a:ext cx="1357322" cy="1214446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Цилиндр 11"/>
          <p:cNvSpPr/>
          <p:nvPr/>
        </p:nvSpPr>
        <p:spPr>
          <a:xfrm>
            <a:off x="5000628" y="1714488"/>
            <a:ext cx="1357322" cy="1214446"/>
          </a:xfrm>
          <a:prstGeom prst="ca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28596" y="5143512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V= a</a:t>
            </a:r>
            <a:r>
              <a:rPr lang="ru-RU" sz="4000" b="1" dirty="0" smtClean="0"/>
              <a:t>.</a:t>
            </a:r>
            <a:r>
              <a:rPr lang="en-US" sz="4000" b="1" dirty="0" smtClean="0"/>
              <a:t> </a:t>
            </a:r>
            <a:r>
              <a:rPr lang="ru-RU" sz="4000" b="1" dirty="0" smtClean="0"/>
              <a:t>в.</a:t>
            </a:r>
            <a:r>
              <a:rPr lang="en-US" sz="4000" b="1" dirty="0" smtClean="0"/>
              <a:t> c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14678" y="4500570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  </a:t>
            </a:r>
          </a:p>
          <a:p>
            <a:r>
              <a:rPr lang="ru-RU" sz="3600" b="1" dirty="0" smtClean="0"/>
              <a:t>6х6х3=108см</a:t>
            </a:r>
            <a:r>
              <a:rPr lang="ru-RU" b="1" dirty="0" smtClean="0"/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786446" y="471488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14678" y="5429264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5х5х3= 75см</a:t>
            </a:r>
          </a:p>
          <a:p>
            <a:r>
              <a:rPr lang="ru-RU" sz="3600" b="1" dirty="0" smtClean="0"/>
              <a:t>Сравните ответы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8" y="535782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18" name="Picture 5" descr="q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9050" y="2571744"/>
            <a:ext cx="27749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уб 18"/>
          <p:cNvSpPr/>
          <p:nvPr/>
        </p:nvSpPr>
        <p:spPr>
          <a:xfrm>
            <a:off x="7000892" y="4429132"/>
            <a:ext cx="928694" cy="107157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36841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Пять</a:t>
            </a:r>
            <a:r>
              <a:rPr lang="ru-RU" sz="3200" dirty="0" smtClean="0"/>
              <a:t> дней </a:t>
            </a:r>
            <a:r>
              <a:rPr lang="ru-RU" sz="3200" dirty="0" err="1" smtClean="0"/>
              <a:t>Элли</a:t>
            </a:r>
            <a:r>
              <a:rPr lang="ru-RU" sz="3200" dirty="0" smtClean="0"/>
              <a:t> варила для Льва по </a:t>
            </a:r>
            <a:r>
              <a:rPr lang="ru-RU" sz="3200" dirty="0" smtClean="0">
                <a:solidFill>
                  <a:srgbClr val="FF0000"/>
                </a:solidFill>
              </a:rPr>
              <a:t>10 л </a:t>
            </a:r>
            <a:r>
              <a:rPr lang="ru-RU" sz="3200" dirty="0" smtClean="0"/>
              <a:t>каши «храбрости», а </a:t>
            </a:r>
            <a:r>
              <a:rPr lang="ru-RU" sz="3200" dirty="0" smtClean="0">
                <a:solidFill>
                  <a:srgbClr val="FF0000"/>
                </a:solidFill>
              </a:rPr>
              <a:t>6</a:t>
            </a:r>
            <a:r>
              <a:rPr lang="ru-RU" sz="3200" dirty="0" smtClean="0"/>
              <a:t> дней по </a:t>
            </a:r>
            <a:r>
              <a:rPr lang="ru-RU" sz="3200" dirty="0" smtClean="0">
                <a:solidFill>
                  <a:srgbClr val="FF0000"/>
                </a:solidFill>
              </a:rPr>
              <a:t>20 </a:t>
            </a:r>
            <a:r>
              <a:rPr lang="ru-RU" sz="3200" dirty="0" smtClean="0"/>
              <a:t>л каши. Сколько </a:t>
            </a:r>
            <a:r>
              <a:rPr lang="ru-RU" sz="3200" dirty="0" smtClean="0">
                <a:solidFill>
                  <a:srgbClr val="FF0000"/>
                </a:solidFill>
              </a:rPr>
              <a:t>всего</a:t>
            </a:r>
            <a:r>
              <a:rPr lang="ru-RU" sz="3200" dirty="0" smtClean="0"/>
              <a:t> каши для Льва сварила </a:t>
            </a:r>
            <a:r>
              <a:rPr lang="ru-RU" sz="3200" dirty="0" err="1" smtClean="0"/>
              <a:t>Элли</a:t>
            </a:r>
            <a:r>
              <a:rPr lang="ru-RU" sz="3200" dirty="0" smtClean="0"/>
              <a:t> за эти дни?</a:t>
            </a:r>
            <a:endParaRPr lang="ru-RU" sz="3200" dirty="0"/>
          </a:p>
        </p:txBody>
      </p:sp>
      <p:pic>
        <p:nvPicPr>
          <p:cNvPr id="4" name="Picture 5" descr="Рисунок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929066"/>
            <a:ext cx="3722030" cy="264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_0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500570"/>
            <a:ext cx="210159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5" y="1857364"/>
          <a:ext cx="5072097" cy="1603194"/>
        </p:xfrm>
        <a:graphic>
          <a:graphicData uri="http://schemas.openxmlformats.org/drawingml/2006/table">
            <a:tbl>
              <a:tblPr/>
              <a:tblGrid>
                <a:gridCol w="1764652"/>
                <a:gridCol w="1764652"/>
                <a:gridCol w="1542793"/>
              </a:tblGrid>
              <a:tr h="815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5д.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по 10л.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?   </a:t>
                      </a:r>
                      <a:r>
                        <a:rPr lang="ru-RU" sz="2800" b="1" dirty="0" smtClean="0">
                          <a:latin typeface="Arial"/>
                          <a:ea typeface="Times New Roman"/>
                          <a:cs typeface="Times New Roman"/>
                        </a:rPr>
                        <a:t>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Arial"/>
                          <a:ea typeface="Times New Roman"/>
                          <a:cs typeface="Times New Roman"/>
                        </a:rPr>
                        <a:t>           ?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Arial"/>
                          <a:ea typeface="Times New Roman"/>
                          <a:cs typeface="Times New Roman"/>
                        </a:rPr>
                        <a:t>6д.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Arial"/>
                          <a:ea typeface="Times New Roman"/>
                          <a:cs typeface="Times New Roman"/>
                        </a:rPr>
                        <a:t>по 20л.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?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авая фигурная скобка 6"/>
          <p:cNvSpPr/>
          <p:nvPr/>
        </p:nvSpPr>
        <p:spPr>
          <a:xfrm>
            <a:off x="5286380" y="2214554"/>
            <a:ext cx="428628" cy="10001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28794" y="4929198"/>
            <a:ext cx="4000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5х10+6х20=170 л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Ответ: 170 литров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Физкультминутка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264</Words>
  <Application>Microsoft Office PowerPoint</Application>
  <PresentationFormat>Экран (4:3)</PresentationFormat>
  <Paragraphs>107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«Школа 2100»</vt:lpstr>
      <vt:lpstr>Слайд 2</vt:lpstr>
      <vt:lpstr>Слайд 3</vt:lpstr>
      <vt:lpstr>Сравните (&gt;, &lt; ,= ) </vt:lpstr>
      <vt:lpstr>Слайд 5</vt:lpstr>
      <vt:lpstr>Алгоритм</vt:lpstr>
      <vt:lpstr>Применяем новые знания Помогите Железному Дровосеку разделить подарки на группы</vt:lpstr>
      <vt:lpstr>Пять дней Элли варила для Льва по 10 л каши «храбрости», а 6 дней по 20 л каши. Сколько всего каши для Льва сварила Элли за эти дни?</vt:lpstr>
      <vt:lpstr>Физкультминутка</vt:lpstr>
      <vt:lpstr>Слайд 10</vt:lpstr>
      <vt:lpstr>Сравните изумруды в сундучках</vt:lpstr>
      <vt:lpstr>Слайд 12</vt:lpstr>
      <vt:lpstr>Слайд 13</vt:lpstr>
      <vt:lpstr>Слайд 14</vt:lpstr>
      <vt:lpstr>Слайд 15</vt:lpstr>
      <vt:lpstr>Ссылки на изображения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«Школа 2100»</dc:title>
  <cp:lastModifiedBy>Макс</cp:lastModifiedBy>
  <cp:revision>31</cp:revision>
  <dcterms:modified xsi:type="dcterms:W3CDTF">2013-12-22T14:45:59Z</dcterms:modified>
</cp:coreProperties>
</file>