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buNone/>
            </a:pPr>
            <a:r>
              <a:rPr lang="ru"/>
              <a:t>                       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0" y="0"/>
            <a:ext cx="9144000" cy="6901800"/>
          </a:xfrm>
          <a:prstGeom prst="rect">
            <a:avLst/>
          </a:prstGeom>
          <a:gradFill>
            <a:gsLst>
              <a:gs pos="0">
                <a:srgbClr val="003171"/>
              </a:gs>
              <a:gs pos="100000">
                <a:srgbClr val="549FFF"/>
              </a:gs>
            </a:gsLst>
            <a:lin ang="792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9" name="Shape 9"/>
          <p:cNvSpPr/>
          <p:nvPr/>
        </p:nvSpPr>
        <p:spPr>
          <a:xfrm flipH="1">
            <a:off x="-3832" y="16052"/>
            <a:ext cx="10925833" cy="6881034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40784"/>
                </a:srgbClr>
              </a:gs>
              <a:gs pos="41000">
                <a:srgbClr val="003171">
                  <a:alpha val="94901"/>
                </a:srgbClr>
              </a:gs>
              <a:gs pos="100000">
                <a:srgbClr val="003171">
                  <a:alpha val="94901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0" name="Shape 10"/>
          <p:cNvSpPr/>
          <p:nvPr/>
        </p:nvSpPr>
        <p:spPr>
          <a:xfrm flipH="1">
            <a:off x="14659" y="881"/>
            <a:ext cx="10500940" cy="6881034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endParaRPr/>
          </a:p>
        </p:txBody>
      </p:sp>
      <p:sp>
        <p:nvSpPr>
          <p:cNvPr id="11" name="Shape 11"/>
          <p:cNvSpPr/>
          <p:nvPr/>
        </p:nvSpPr>
        <p:spPr>
          <a:xfrm>
            <a:off x="-846666" y="-881"/>
            <a:ext cx="2167466" cy="6906895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2" name="Shape 12"/>
          <p:cNvSpPr/>
          <p:nvPr/>
        </p:nvSpPr>
        <p:spPr>
          <a:xfrm rot="10800000" flipH="1">
            <a:off x="-524933" y="-4974"/>
            <a:ext cx="1403434" cy="6906895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1082040" y="1656080"/>
            <a:ext cx="7050900" cy="147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1082040" y="3230880"/>
            <a:ext cx="7035899" cy="925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rot="10800000" flipH="1">
            <a:off x="-348182" y="-4700"/>
            <a:ext cx="1723519" cy="68627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  <a:defRPr sz="32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indent="-285750" algn="l" rtl="0">
              <a:spcBef>
                <a:spcPts val="560"/>
              </a:spcBef>
              <a:buClr>
                <a:schemeClr val="dk2"/>
              </a:buClr>
              <a:buSzPct val="100000"/>
              <a:buFont typeface="Courier New"/>
              <a:buChar char="o"/>
              <a:defRPr sz="2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indent="-228600" algn="l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indent="-228600" algn="l" rtl="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indent="-228600" algn="l" rtl="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8" name="Shape 18"/>
          <p:cNvSpPr/>
          <p:nvPr/>
        </p:nvSpPr>
        <p:spPr>
          <a:xfrm rot="10800000" flipH="1">
            <a:off x="-1118653" y="-4700"/>
            <a:ext cx="3100650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9" name="Shape 19"/>
          <p:cNvSpPr/>
          <p:nvPr/>
        </p:nvSpPr>
        <p:spPr>
          <a:xfrm rot="10800000">
            <a:off x="8088846" y="-6969"/>
            <a:ext cx="1100667" cy="6864969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 rot="10800000" flipH="1">
            <a:off x="-348182" y="-4700"/>
            <a:ext cx="1723519" cy="68627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3" name="Shape 23"/>
          <p:cNvSpPr/>
          <p:nvPr/>
        </p:nvSpPr>
        <p:spPr>
          <a:xfrm rot="10800000" flipH="1">
            <a:off x="-1118653" y="-4700"/>
            <a:ext cx="3100650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4" name="Shape 24"/>
          <p:cNvSpPr/>
          <p:nvPr/>
        </p:nvSpPr>
        <p:spPr>
          <a:xfrm rot="10800000">
            <a:off x="8088846" y="-6969"/>
            <a:ext cx="1100667" cy="6864969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4038599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buNone/>
              <a:defRPr sz="2800"/>
            </a:lvl1pPr>
            <a:lvl2pPr rtl="0">
              <a:buNone/>
              <a:defRPr sz="2400"/>
            </a:lvl2pPr>
            <a:lvl3pPr rtl="0">
              <a:buNone/>
              <a:defRPr sz="2000"/>
            </a:lvl3pPr>
            <a:lvl4pPr rtl="0">
              <a:buNone/>
              <a:defRPr sz="1800"/>
            </a:lvl4pPr>
            <a:lvl5pPr rtl="0">
              <a:buNone/>
              <a:defRPr sz="1800"/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648200" y="1658990"/>
            <a:ext cx="4038599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buNone/>
              <a:defRPr sz="2800"/>
            </a:lvl1pPr>
            <a:lvl2pPr rtl="0">
              <a:buNone/>
              <a:defRPr sz="2400"/>
            </a:lvl2pPr>
            <a:lvl3pPr rtl="0">
              <a:buNone/>
              <a:defRPr sz="2000"/>
            </a:lvl3pPr>
            <a:lvl4pPr rtl="0">
              <a:buNone/>
              <a:defRPr sz="1800"/>
            </a:lvl4pPr>
            <a:lvl5pPr rtl="0">
              <a:buNone/>
              <a:defRPr sz="1800"/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 rot="10800000" flipH="1">
            <a:off x="-348182" y="-4700"/>
            <a:ext cx="1723519" cy="68627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0" name="Shape 30"/>
          <p:cNvSpPr/>
          <p:nvPr/>
        </p:nvSpPr>
        <p:spPr>
          <a:xfrm rot="10800000" flipH="1">
            <a:off x="-1118653" y="-4700"/>
            <a:ext cx="3100650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1" name="Shape 31"/>
          <p:cNvSpPr/>
          <p:nvPr/>
        </p:nvSpPr>
        <p:spPr>
          <a:xfrm rot="10800000">
            <a:off x="8088846" y="-6969"/>
            <a:ext cx="1100667" cy="6864969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Shape 34"/>
          <p:cNvGrpSpPr/>
          <p:nvPr/>
        </p:nvGrpSpPr>
        <p:grpSpPr>
          <a:xfrm>
            <a:off x="-6264" y="4933386"/>
            <a:ext cx="9150267" cy="3100650"/>
            <a:chOff x="-6264" y="4933386"/>
            <a:chExt cx="9150267" cy="3100650"/>
          </a:xfrm>
        </p:grpSpPr>
        <p:sp>
          <p:nvSpPr>
            <p:cNvPr id="35" name="Shape 35"/>
            <p:cNvSpPr/>
            <p:nvPr/>
          </p:nvSpPr>
          <p:spPr>
            <a:xfrm>
              <a:off x="-7" y="5537200"/>
              <a:ext cx="9144008" cy="1574769"/>
            </a:xfrm>
            <a:custGeom>
              <a:avLst/>
              <a:gdLst/>
              <a:ahLst/>
              <a:cxnLst/>
              <a:rect l="0" t="0" r="0" b="0"/>
              <a:pathLst>
                <a:path w="9144009" h="1257301" extrusionOk="0">
                  <a:moveTo>
                    <a:pt x="5" y="266700"/>
                  </a:moveTo>
                  <a:cubicBezTo>
                    <a:pt x="8115305" y="1257301"/>
                    <a:pt x="7620009" y="0"/>
                    <a:pt x="9144009" y="186267"/>
                  </a:cubicBezTo>
                  <a:cubicBezTo>
                    <a:pt x="9144008" y="441678"/>
                    <a:pt x="9143998" y="818763"/>
                    <a:pt x="9143997" y="1074174"/>
                  </a:cubicBezTo>
                  <a:lnTo>
                    <a:pt x="0" y="1086874"/>
                  </a:lnTo>
                  <a:cubicBezTo>
                    <a:pt x="0" y="854041"/>
                    <a:pt x="5" y="499533"/>
                    <a:pt x="5" y="266700"/>
                  </a:cubicBezTo>
                  <a:close/>
                </a:path>
              </a:pathLst>
            </a:custGeom>
            <a:gradFill>
              <a:gsLst>
                <a:gs pos="0">
                  <a:srgbClr val="549FFF"/>
                </a:gs>
                <a:gs pos="100000">
                  <a:srgbClr val="003171">
                    <a:alpha val="51764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6" name="Shape 36"/>
            <p:cNvSpPr/>
            <p:nvPr/>
          </p:nvSpPr>
          <p:spPr>
            <a:xfrm rot="5400000" flipH="1">
              <a:off x="3018543" y="1908578"/>
              <a:ext cx="3100650" cy="9150266"/>
            </a:xfrm>
            <a:custGeom>
              <a:avLst/>
              <a:gdLst/>
              <a:ahLst/>
              <a:cxnLst/>
              <a:rect l="0" t="0" r="0" b="0"/>
              <a:pathLst>
                <a:path w="8053639" h="6879900" extrusionOk="0">
                  <a:moveTo>
                    <a:pt x="4696126" y="16025"/>
                  </a:moveTo>
                  <a:lnTo>
                    <a:pt x="2920537" y="0"/>
                  </a:lnTo>
                  <a:cubicBezTo>
                    <a:pt x="2927053" y="2293300"/>
                    <a:pt x="2933568" y="4586600"/>
                    <a:pt x="2940084" y="6879900"/>
                  </a:cubicBezTo>
                  <a:lnTo>
                    <a:pt x="4085318" y="6861462"/>
                  </a:lnTo>
                  <a:cubicBezTo>
                    <a:pt x="8053639" y="4651267"/>
                    <a:pt x="0" y="3113439"/>
                    <a:pt x="4696126" y="16025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78823"/>
                  </a:srgbClr>
                </a:gs>
                <a:gs pos="41000">
                  <a:srgbClr val="003171">
                    <a:alpha val="78823"/>
                  </a:srgbClr>
                </a:gs>
                <a:gs pos="100000">
                  <a:srgbClr val="003171">
                    <a:alpha val="78823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-7" y="5740400"/>
              <a:ext cx="9144010" cy="1574769"/>
            </a:xfrm>
            <a:custGeom>
              <a:avLst/>
              <a:gdLst/>
              <a:ahLst/>
              <a:cxnLst/>
              <a:rect l="0" t="0" r="0" b="0"/>
              <a:pathLst>
                <a:path w="9144011" h="1257301" extrusionOk="0">
                  <a:moveTo>
                    <a:pt x="7" y="266700"/>
                  </a:moveTo>
                  <a:cubicBezTo>
                    <a:pt x="8115307" y="1257301"/>
                    <a:pt x="7620011" y="0"/>
                    <a:pt x="9144011" y="186267"/>
                  </a:cubicBezTo>
                  <a:lnTo>
                    <a:pt x="9144011" y="921775"/>
                  </a:lnTo>
                  <a:lnTo>
                    <a:pt x="0" y="931914"/>
                  </a:lnTo>
                  <a:cubicBezTo>
                    <a:pt x="0" y="699081"/>
                    <a:pt x="7" y="499533"/>
                    <a:pt x="7" y="266700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81960"/>
                  </a:srgbClr>
                </a:gs>
                <a:gs pos="100000">
                  <a:srgbClr val="003171">
                    <a:alpha val="8196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152400" algn="ctr" rtl="0">
              <a:buSzPct val="100000"/>
              <a:buFont typeface="Trebuchet MS"/>
              <a:buNone/>
              <a:defRPr sz="2400"/>
            </a:lvl1pPr>
            <a:lvl2pPr marL="0" indent="152400" algn="ctr" rtl="0">
              <a:buSzPct val="100000"/>
              <a:buFont typeface="Trebuchet MS"/>
              <a:buNone/>
              <a:defRPr sz="2400"/>
            </a:lvl2pPr>
            <a:lvl3pPr marL="0" indent="152400" algn="ctr" rtl="0">
              <a:buSzPct val="100000"/>
              <a:buFont typeface="Trebuchet MS"/>
              <a:buNone/>
              <a:defRPr sz="2400"/>
            </a:lvl3pPr>
            <a:lvl4pPr marL="0" indent="152400" algn="ctr" rtl="0">
              <a:buSzPct val="100000"/>
              <a:buFont typeface="Trebuchet MS"/>
              <a:buNone/>
              <a:defRPr sz="2400"/>
            </a:lvl4pPr>
            <a:lvl5pPr marL="0" indent="152400" algn="ctr" rtl="0">
              <a:buSzPct val="100000"/>
              <a:buFont typeface="Trebuchet MS"/>
              <a:buNone/>
              <a:defRPr sz="2400"/>
            </a:lvl5pPr>
            <a:lvl6pPr marL="0" indent="152400" algn="ctr" rtl="0">
              <a:buSzPct val="100000"/>
              <a:buFont typeface="Trebuchet MS"/>
              <a:buNone/>
              <a:defRPr sz="2400"/>
            </a:lvl6pPr>
            <a:lvl7pPr marL="0" indent="152400" algn="ctr" rtl="0">
              <a:buSzPct val="100000"/>
              <a:buFont typeface="Trebuchet MS"/>
              <a:buNone/>
              <a:defRPr sz="2400"/>
            </a:lvl7pPr>
            <a:lvl8pPr marL="0" indent="152400" algn="ctr" rtl="0">
              <a:buSzPct val="100000"/>
              <a:buFont typeface="Trebuchet MS"/>
              <a:buNone/>
              <a:defRPr sz="2400"/>
            </a:lvl8pPr>
            <a:lvl9pPr marL="0" indent="152400" algn="ctr" rtl="0">
              <a:buSzPct val="100000"/>
              <a:buFont typeface="Trebuchet MS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2"/>
            </a:gs>
            <a:gs pos="100000">
              <a:schemeClr val="accent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727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  <a:defRPr sz="32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indent="-285750" algn="l" rtl="0">
              <a:spcBef>
                <a:spcPts val="560"/>
              </a:spcBef>
              <a:buClr>
                <a:schemeClr val="dk2"/>
              </a:buClr>
              <a:buSzPct val="100000"/>
              <a:buFont typeface="Courier New"/>
              <a:buChar char="o"/>
              <a:defRPr sz="2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indent="-228600" algn="l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indent="-228600" algn="l" rtl="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indent="-228600" algn="l" rtl="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ransition spd="slow">
    <p:zoom/>
  </p:transition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PmcY_xOnOCE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szone.net/6213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vash-inet-master.ru/safety/safety_fameli/160-vash-rebenok-i-internet.html" TargetMode="External"/><Relationship Id="rId5" Type="http://schemas.openxmlformats.org/officeDocument/2006/relationships/hyperlink" Target="http://www.microsoft.com/rus/protect/athome/children/parentsguide.mspx" TargetMode="External"/><Relationship Id="rId4" Type="http://schemas.openxmlformats.org/officeDocument/2006/relationships/hyperlink" Target="http://www.microsoft.com/rus/protect/athome/children/kidtips13-17.mspx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yandex.ru/yandsearch?lr=213&amp;text=%D0%BA%D0%B0%D1%80%D1%82%D0%B8%D0%BD%D0%BA%D0%B0+%D0%B4%D0%B5%D1%82%D0%B8+%D1%80%D0%BE%D0%B4%D0%B8%D1%82%D0%B5%D0%BB%D0%B8+%D0%B8+%D0%BA%D0%BE%D0%BC%D0%BF%D1%8C%D1%8E%D1%82%D0%B5%D1%80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youtube.com/" TargetMode="External"/><Relationship Id="rId5" Type="http://schemas.openxmlformats.org/officeDocument/2006/relationships/hyperlink" Target="http://www.icounselling.org/2010-07-11-06-28-19/129--5-6-.html" TargetMode="External"/><Relationship Id="rId4" Type="http://schemas.openxmlformats.org/officeDocument/2006/relationships/hyperlink" Target="http://nafisa.ucoz.ru/index/bezopasnyj_internet/0-7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ctrTitle"/>
          </p:nvPr>
        </p:nvSpPr>
        <p:spPr>
          <a:xfrm>
            <a:off x="685800" y="822900"/>
            <a:ext cx="8325000" cy="2359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ru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</a:t>
            </a:r>
          </a:p>
          <a:p>
            <a:pPr algn="ctr">
              <a:buNone/>
            </a:pPr>
            <a:r>
              <a:rPr lang="ru" sz="48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Создаем курс для родителей                        по       информационной                        безопасности   детей</a:t>
            </a:r>
            <a:r>
              <a:rPr lang="ru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sp>
        <p:nvSpPr>
          <p:cNvPr id="43" name="Shape 43"/>
          <p:cNvSpPr txBox="1"/>
          <p:nvPr/>
        </p:nvSpPr>
        <p:spPr>
          <a:xfrm>
            <a:off x="2338950" y="4177400"/>
            <a:ext cx="3657600" cy="4572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44" name="Shape 44"/>
          <p:cNvSpPr/>
          <p:nvPr/>
        </p:nvSpPr>
        <p:spPr>
          <a:xfrm>
            <a:off x="4927825" y="3786750"/>
            <a:ext cx="4082974" cy="380672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678325"/>
            <a:ext cx="8229600" cy="731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buNone/>
            </a:pPr>
            <a:r>
              <a:rPr lang="ru" sz="1100" b="0" dirty="0">
                <a:solidFill>
                  <a:srgbClr val="000000"/>
                </a:solidFill>
              </a:rPr>
              <a:t>
 </a:t>
            </a:r>
            <a:r>
              <a:rPr lang="ru" sz="4800" b="0" dirty="0">
                <a:solidFill>
                  <a:srgbClr val="000000"/>
                </a:solidFill>
              </a:rPr>
              <a:t> </a:t>
            </a:r>
          </a:p>
          <a:p>
            <a:endParaRPr dirty="0"/>
          </a:p>
          <a:p>
            <a:endParaRPr dirty="0"/>
          </a:p>
          <a:p>
            <a:endParaRPr dirty="0"/>
          </a:p>
          <a:p>
            <a:pPr lvl="0" algn="ctr" rtl="0">
              <a:buNone/>
            </a:pPr>
            <a:r>
              <a:rPr lang="ru" sz="4800" b="0" dirty="0">
                <a:solidFill>
                  <a:srgbClr val="000000"/>
                </a:solidFill>
              </a:rPr>
              <a:t> </a:t>
            </a:r>
          </a:p>
          <a:p>
            <a:endParaRPr dirty="0"/>
          </a:p>
          <a:p>
            <a:endParaRPr dirty="0"/>
          </a:p>
          <a:p>
            <a:endParaRPr dirty="0"/>
          </a:p>
          <a:p>
            <a:endParaRPr dirty="0"/>
          </a:p>
          <a:p>
            <a:endParaRPr dirty="0"/>
          </a:p>
          <a:p>
            <a:endParaRPr dirty="0"/>
          </a:p>
          <a:p>
            <a:endParaRPr dirty="0"/>
          </a:p>
          <a:p>
            <a:endParaRPr dirty="0"/>
          </a:p>
          <a:p>
            <a:endParaRPr dirty="0"/>
          </a:p>
          <a:p>
            <a:endParaRPr dirty="0"/>
          </a:p>
          <a:p>
            <a:endParaRPr dirty="0"/>
          </a:p>
          <a:p>
            <a:endParaRPr dirty="0"/>
          </a:p>
          <a:p>
            <a:endParaRPr dirty="0"/>
          </a:p>
          <a:p>
            <a:endParaRPr dirty="0"/>
          </a:p>
          <a:p>
            <a:endParaRPr dirty="0"/>
          </a:p>
          <a:p>
            <a:endParaRPr dirty="0"/>
          </a:p>
          <a:p>
            <a:endParaRPr dirty="0"/>
          </a:p>
          <a:p>
            <a:endParaRPr dirty="0"/>
          </a:p>
          <a:p>
            <a:endParaRPr dirty="0"/>
          </a:p>
          <a:p>
            <a:endParaRPr dirty="0"/>
          </a:p>
          <a:p>
            <a:endParaRPr dirty="0"/>
          </a:p>
          <a:p>
            <a:endParaRPr dirty="0"/>
          </a:p>
          <a:p>
            <a:pPr lvl="0" algn="ctr" rtl="0">
              <a:buNone/>
            </a:pPr>
            <a:r>
              <a:rPr lang="ru" sz="4800" dirty="0">
                <a:solidFill>
                  <a:srgbClr val="5544AA"/>
                </a:solidFill>
                <a:latin typeface="Georgia"/>
                <a:ea typeface="Georgia"/>
                <a:cs typeface="Georgia"/>
                <a:sym typeface="Georgia"/>
              </a:rPr>
              <a:t>  </a:t>
            </a:r>
          </a:p>
          <a:p>
            <a:endParaRPr dirty="0"/>
          </a:p>
          <a:p>
            <a:endParaRPr dirty="0"/>
          </a:p>
          <a:p>
            <a:endParaRPr dirty="0"/>
          </a:p>
          <a:p>
            <a:endParaRPr dirty="0"/>
          </a:p>
          <a:p>
            <a:endParaRPr dirty="0"/>
          </a:p>
          <a:p>
            <a:endParaRPr dirty="0"/>
          </a:p>
          <a:p>
            <a:endParaRPr dirty="0"/>
          </a:p>
          <a:p>
            <a:r>
              <a:rPr lang="ru" dirty="0" smtClean="0">
                <a:solidFill>
                  <a:srgbClr val="5544AA"/>
                </a:solidFill>
                <a:latin typeface="Georgia"/>
                <a:ea typeface="Georgia"/>
                <a:cs typeface="Georgia"/>
                <a:sym typeface="Georgia"/>
              </a:rPr>
              <a:t>                Цель </a:t>
            </a:r>
            <a:r>
              <a:rPr lang="ru" dirty="0" smtClean="0">
                <a:solidFill>
                  <a:srgbClr val="5544AA"/>
                </a:solidFill>
                <a:latin typeface="Georgia"/>
                <a:ea typeface="Georgia"/>
                <a:cs typeface="Georgia"/>
                <a:sym typeface="Georgia"/>
              </a:rPr>
              <a:t>курса :</a:t>
            </a:r>
            <a:endParaRPr dirty="0"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457200" y="1249975"/>
            <a:ext cx="8229600" cy="531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buNone/>
            </a:pPr>
            <a:r>
              <a:rPr lang="ru" sz="3600" dirty="0">
                <a:latin typeface="Times New Roman"/>
                <a:ea typeface="Times New Roman"/>
                <a:cs typeface="Times New Roman"/>
                <a:sym typeface="Times New Roman"/>
              </a:rPr>
              <a:t>Оказать методическую помощь родителям по вопросам информационной безопасности школьников</a:t>
            </a:r>
          </a:p>
          <a:p>
            <a:endParaRPr dirty="0"/>
          </a:p>
        </p:txBody>
      </p:sp>
      <p:sp>
        <p:nvSpPr>
          <p:cNvPr id="51" name="Shape 51"/>
          <p:cNvSpPr/>
          <p:nvPr/>
        </p:nvSpPr>
        <p:spPr>
          <a:xfrm>
            <a:off x="1736125" y="3734025"/>
            <a:ext cx="5417124" cy="283375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ru" sz="4800">
                <a:solidFill>
                  <a:srgbClr val="5544A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Задачи проекта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Clr>
                <a:srgbClr val="000000"/>
              </a:buClr>
              <a:buSzPct val="61111"/>
              <a:buFont typeface="Arial"/>
              <a:buNone/>
            </a:pPr>
            <a:r>
              <a:rPr lang="ru" sz="1800"/>
              <a:t>- выявить уровень компетентности родителей по вопросам информационной безопасности; с</a:t>
            </a:r>
          </a:p>
          <a:p>
            <a:pPr lvl="0" rtl="0">
              <a:buClr>
                <a:srgbClr val="000000"/>
              </a:buClr>
              <a:buSzPct val="61111"/>
              <a:buFont typeface="Arial"/>
              <a:buNone/>
            </a:pPr>
            <a:r>
              <a:rPr lang="ru" sz="1800"/>
              <a:t>- создать информационное пространство для родителей, где бы они могли ознакомиться с материалами по информационной безопасности детей, а также задать вопросы и получить компетентные ответы на них;</a:t>
            </a:r>
          </a:p>
          <a:p>
            <a:pPr lvl="0" rtl="0">
              <a:buNone/>
            </a:pPr>
            <a:r>
              <a:rPr lang="ru" sz="1800"/>
              <a:t>- познакомить родителей с законами, обеспечивающими информационную безопасность;</a:t>
            </a:r>
          </a:p>
          <a:p>
            <a:pPr lvl="0" rtl="0">
              <a:buClr>
                <a:srgbClr val="000000"/>
              </a:buClr>
              <a:buSzPct val="61111"/>
              <a:buFont typeface="Arial"/>
              <a:buNone/>
            </a:pPr>
            <a:r>
              <a:rPr lang="ru" sz="1800"/>
              <a:t>- разработать алгоритм действий родителей для обеспечения информационной безопасности детей;</a:t>
            </a:r>
          </a:p>
          <a:p>
            <a:pPr lvl="0" rtl="0">
              <a:buClr>
                <a:srgbClr val="000000"/>
              </a:buClr>
              <a:buSzPct val="61111"/>
              <a:buFont typeface="Arial"/>
              <a:buNone/>
            </a:pPr>
            <a:r>
              <a:rPr lang="ru" sz="1800"/>
              <a:t>- разработать сценарии оценивания качеств и умений, касающихся безопасного поведения в сети (формирующее оценивание);</a:t>
            </a:r>
          </a:p>
          <a:p>
            <a:pPr lvl="0" rtl="0">
              <a:buNone/>
            </a:pPr>
            <a:r>
              <a:rPr lang="ru" sz="1800"/>
              <a:t>- формировать ответственное отношение и осознание важности участия родителей в воспитании безопасного поведения ребенка в сети;</a:t>
            </a:r>
          </a:p>
          <a:p>
            <a:pPr lvl="0" rtl="0">
              <a:buClr>
                <a:srgbClr val="000000"/>
              </a:buClr>
              <a:buSzPct val="61111"/>
              <a:buFont typeface="Arial"/>
              <a:buNone/>
            </a:pPr>
            <a:r>
              <a:rPr lang="ru" sz="1800"/>
              <a:t>- организовать обмен знаниями и опытом, личностно значимое общение участников обучения.</a:t>
            </a:r>
          </a:p>
          <a:p>
            <a:endParaRPr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ru">
                <a:solidFill>
                  <a:srgbClr val="5544A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Вопросы проекта:</a:t>
            </a:r>
            <a:r>
              <a:rPr lang="ru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467544" y="1600200"/>
            <a:ext cx="2592288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buNone/>
            </a:pPr>
            <a:r>
              <a:rPr lang="ru" sz="1800" b="1" dirty="0">
                <a:latin typeface="Times New Roman"/>
                <a:ea typeface="Times New Roman"/>
                <a:cs typeface="Times New Roman"/>
                <a:sym typeface="Times New Roman"/>
              </a:rPr>
              <a:t>Основополагающий вопрос:</a:t>
            </a:r>
          </a:p>
          <a:p>
            <a:endParaRPr dirty="0"/>
          </a:p>
          <a:p>
            <a:pPr marL="457200" lvl="0" indent="-228600" algn="just">
              <a:lnSpc>
                <a:spcPct val="115000"/>
              </a:lnSpc>
              <a:buSzPct val="100000"/>
            </a:pPr>
            <a:r>
              <a:rPr lang="ru" sz="1800" b="1" i="1" dirty="0">
                <a:latin typeface="Times New Roman"/>
                <a:ea typeface="Times New Roman"/>
                <a:cs typeface="Times New Roman"/>
                <a:sym typeface="Times New Roman"/>
              </a:rPr>
              <a:t>Возможен </a:t>
            </a:r>
            <a:r>
              <a:rPr lang="ru" sz="1800" b="1" i="1" dirty="0" smtClean="0">
                <a:latin typeface="Times New Roman"/>
                <a:ea typeface="Times New Roman"/>
                <a:cs typeface="Times New Roman"/>
                <a:sym typeface="Times New Roman"/>
              </a:rPr>
              <a:t>ли </a:t>
            </a:r>
            <a:r>
              <a:rPr lang="ru" sz="1800" b="1" i="1" dirty="0" smtClean="0">
                <a:latin typeface="Times New Roman"/>
                <a:ea typeface="Times New Roman"/>
                <a:cs typeface="Times New Roman"/>
                <a:sym typeface="Times New Roman"/>
              </a:rPr>
              <a:t>мир в цифровом   </a:t>
            </a:r>
            <a:r>
              <a:rPr lang="ru" sz="1800" b="1" i="1" dirty="0" smtClean="0">
                <a:latin typeface="Times New Roman"/>
                <a:ea typeface="Times New Roman"/>
                <a:cs typeface="Times New Roman"/>
                <a:sym typeface="Times New Roman"/>
              </a:rPr>
              <a:t>мире</a:t>
            </a:r>
            <a:r>
              <a:rPr lang="ru" sz="1800" b="1" i="1" dirty="0"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</a:p>
          <a:p>
            <a:endParaRPr dirty="0"/>
          </a:p>
        </p:txBody>
      </p:sp>
      <p:sp>
        <p:nvSpPr>
          <p:cNvPr id="64" name="Shape 64"/>
          <p:cNvSpPr txBox="1">
            <a:spLocks noGrp="1"/>
          </p:cNvSpPr>
          <p:nvPr>
            <p:ph type="body" idx="2"/>
          </p:nvPr>
        </p:nvSpPr>
        <p:spPr>
          <a:xfrm>
            <a:off x="3083950" y="1600200"/>
            <a:ext cx="2806799" cy="456510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ru" sz="1400" b="1" dirty="0"/>
              <a:t>         Проблемные вопросы</a:t>
            </a:r>
            <a:r>
              <a:rPr lang="ru" sz="1400" b="1" dirty="0" smtClean="0"/>
              <a:t>:</a:t>
            </a:r>
          </a:p>
          <a:p>
            <a:pPr lvl="0" rtl="0">
              <a:buNone/>
            </a:pPr>
            <a:endParaRPr dirty="0"/>
          </a:p>
          <a:p>
            <a:pPr marL="457200" lvl="0" indent="-2286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 pitchFamily="34" charset="0"/>
              <a:buChar char="•"/>
            </a:pPr>
            <a:r>
              <a:rPr lang="ru" sz="1400" i="1" dirty="0">
                <a:latin typeface="Times New Roman" pitchFamily="18" charset="0"/>
                <a:cs typeface="Times New Roman" pitchFamily="18" charset="0"/>
              </a:rPr>
              <a:t>Интернет приносит больше пользы или вреда</a:t>
            </a:r>
            <a:r>
              <a:rPr lang="ru" sz="1400" i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" sz="1400" i="1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2286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</a:pPr>
            <a:r>
              <a:rPr lang="ru" sz="1400" i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" sz="1400" i="1" dirty="0">
                <a:latin typeface="Times New Roman" pitchFamily="18" charset="0"/>
                <a:cs typeface="Times New Roman" pitchFamily="18" charset="0"/>
              </a:rPr>
              <a:t>Сеть”, сплетенная - кем?</a:t>
            </a:r>
          </a:p>
          <a:p>
            <a:pPr marL="457200" lvl="0" indent="-2286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 pitchFamily="34" charset="0"/>
              <a:buChar char="•"/>
            </a:pPr>
            <a:r>
              <a:rPr lang="ru" sz="1400" i="1" dirty="0">
                <a:latin typeface="Times New Roman" pitchFamily="18" charset="0"/>
                <a:cs typeface="Times New Roman" pitchFamily="18" charset="0"/>
              </a:rPr>
              <a:t>Может ли семья обеспечить информационную безопасность своим детям?</a:t>
            </a:r>
          </a:p>
          <a:p>
            <a:pPr marL="457200" lvl="0" indent="-2286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 pitchFamily="34" charset="0"/>
              <a:buChar char="•"/>
            </a:pPr>
            <a:r>
              <a:rPr lang="ru" sz="1400" i="1" dirty="0">
                <a:latin typeface="Times New Roman" pitchFamily="18" charset="0"/>
                <a:cs typeface="Times New Roman" pitchFamily="18" charset="0"/>
              </a:rPr>
              <a:t>Как подготовить детей к жизни в информационном обществе?</a:t>
            </a:r>
          </a:p>
          <a:p>
            <a:pPr marL="457200" lvl="0" indent="-2286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 pitchFamily="34" charset="0"/>
              <a:buChar char="•"/>
            </a:pPr>
            <a:r>
              <a:rPr lang="ru" sz="1400" i="1" dirty="0">
                <a:latin typeface="Times New Roman" pitchFamily="18" charset="0"/>
                <a:cs typeface="Times New Roman" pitchFamily="18" charset="0"/>
              </a:rPr>
              <a:t>Могут ли родители, используя Интернет, сами дополнительно учить своих детей (самообразование)?</a:t>
            </a:r>
          </a:p>
          <a:p>
            <a:endParaRPr dirty="0"/>
          </a:p>
        </p:txBody>
      </p:sp>
      <p:sp>
        <p:nvSpPr>
          <p:cNvPr id="65" name="Shape 65"/>
          <p:cNvSpPr txBox="1"/>
          <p:nvPr/>
        </p:nvSpPr>
        <p:spPr>
          <a:xfrm>
            <a:off x="5890650" y="764704"/>
            <a:ext cx="3108300" cy="5975271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600"/>
              </a:spcBef>
              <a:buNone/>
            </a:pPr>
            <a:r>
              <a:rPr lang="ru" sz="1200" b="1" dirty="0"/>
              <a:t>         </a:t>
            </a:r>
            <a:r>
              <a:rPr lang="ru" sz="1200" b="1" dirty="0">
                <a:solidFill>
                  <a:srgbClr val="0B5394"/>
                </a:solidFill>
              </a:rPr>
              <a:t>     Учебные вопросы:</a:t>
            </a:r>
          </a:p>
          <a:p>
            <a:endParaRPr dirty="0"/>
          </a:p>
          <a:p>
            <a:pPr marL="457200" lvl="0" indent="-298450" rtl="0">
              <a:lnSpc>
                <a:spcPct val="115000"/>
              </a:lnSpc>
              <a:buClr>
                <a:srgbClr val="0B5394"/>
              </a:buClr>
              <a:buSzPct val="152777"/>
              <a:buFont typeface="Arial"/>
              <a:buChar char="•"/>
            </a:pPr>
            <a:r>
              <a:rPr lang="ru" i="1" dirty="0">
                <a:solidFill>
                  <a:srgbClr val="0B5394"/>
                </a:solidFill>
                <a:latin typeface="Times New Roman" pitchFamily="18" charset="0"/>
                <a:cs typeface="Times New Roman" pitchFamily="18" charset="0"/>
              </a:rPr>
              <a:t>С какими опасностями можно столкнуться в Интернете?</a:t>
            </a:r>
          </a:p>
          <a:p>
            <a:pPr marL="457200" lvl="0" indent="-298450" rtl="0">
              <a:lnSpc>
                <a:spcPct val="115000"/>
              </a:lnSpc>
              <a:buClr>
                <a:srgbClr val="0B5394"/>
              </a:buClr>
              <a:buSzPct val="152777"/>
              <a:buFont typeface="Arial"/>
              <a:buChar char="•"/>
            </a:pPr>
            <a:r>
              <a:rPr lang="ru" i="1" dirty="0">
                <a:solidFill>
                  <a:srgbClr val="0B5394"/>
                </a:solidFill>
                <a:latin typeface="Times New Roman" pitchFamily="18" charset="0"/>
                <a:cs typeface="Times New Roman" pitchFamily="18" charset="0"/>
              </a:rPr>
              <a:t>Как обнаружить опасность?</a:t>
            </a:r>
          </a:p>
          <a:p>
            <a:pPr marL="457200" lvl="0" indent="-298450" rtl="0">
              <a:lnSpc>
                <a:spcPct val="115000"/>
              </a:lnSpc>
              <a:buClr>
                <a:srgbClr val="0B5394"/>
              </a:buClr>
              <a:buSzPct val="152777"/>
              <a:buFont typeface="Arial"/>
              <a:buChar char="•"/>
            </a:pPr>
            <a:r>
              <a:rPr lang="ru" i="1" dirty="0">
                <a:solidFill>
                  <a:srgbClr val="0B5394"/>
                </a:solidFill>
                <a:latin typeface="Times New Roman" pitchFamily="18" charset="0"/>
                <a:cs typeface="Times New Roman" pitchFamily="18" charset="0"/>
              </a:rPr>
              <a:t>Что такое информационная безопасность детей?</a:t>
            </a:r>
          </a:p>
          <a:p>
            <a:pPr marL="457200" lvl="0" indent="-298450" rtl="0">
              <a:lnSpc>
                <a:spcPct val="115000"/>
              </a:lnSpc>
              <a:buClr>
                <a:srgbClr val="0B5394"/>
              </a:buClr>
              <a:buSzPct val="152777"/>
              <a:buFont typeface="Arial"/>
              <a:buChar char="•"/>
            </a:pPr>
            <a:r>
              <a:rPr lang="ru" i="1" dirty="0">
                <a:solidFill>
                  <a:srgbClr val="0B5394"/>
                </a:solidFill>
                <a:latin typeface="Times New Roman" pitchFamily="18" charset="0"/>
                <a:cs typeface="Times New Roman" pitchFamily="18" charset="0"/>
              </a:rPr>
              <a:t>Какие правила интернет-этикета нужно соблюдать?</a:t>
            </a:r>
          </a:p>
          <a:p>
            <a:pPr marL="457200" lvl="0" indent="-298450" rtl="0">
              <a:lnSpc>
                <a:spcPct val="115000"/>
              </a:lnSpc>
              <a:buClr>
                <a:srgbClr val="0B5394"/>
              </a:buClr>
              <a:buSzPct val="152777"/>
              <a:buFont typeface="Arial"/>
              <a:buChar char="•"/>
            </a:pPr>
            <a:r>
              <a:rPr lang="ru" i="1" dirty="0">
                <a:solidFill>
                  <a:srgbClr val="0B5394"/>
                </a:solidFill>
                <a:latin typeface="Times New Roman" pitchFamily="18" charset="0"/>
                <a:cs typeface="Times New Roman" pitchFamily="18" charset="0"/>
              </a:rPr>
              <a:t>Какие ресурсы для самообразования родители могут порекомендовать своим детям?</a:t>
            </a:r>
          </a:p>
          <a:p>
            <a:pPr marL="457200" lvl="0" indent="-298450" rtl="0">
              <a:lnSpc>
                <a:spcPct val="115000"/>
              </a:lnSpc>
              <a:buClr>
                <a:srgbClr val="0B5394"/>
              </a:buClr>
              <a:buSzPct val="152777"/>
              <a:buFont typeface="Arial"/>
              <a:buChar char="•"/>
            </a:pPr>
            <a:r>
              <a:rPr lang="ru" i="1" dirty="0">
                <a:solidFill>
                  <a:srgbClr val="0B5394"/>
                </a:solidFill>
                <a:latin typeface="Times New Roman" pitchFamily="18" charset="0"/>
                <a:cs typeface="Times New Roman" pitchFamily="18" charset="0"/>
              </a:rPr>
              <a:t>Какова классификация интернет-зависимостей?</a:t>
            </a:r>
          </a:p>
          <a:p>
            <a:pPr marL="457200" lvl="0" indent="-298450" rtl="0">
              <a:lnSpc>
                <a:spcPct val="115000"/>
              </a:lnSpc>
              <a:buClr>
                <a:srgbClr val="0B5394"/>
              </a:buClr>
              <a:buSzPct val="152777"/>
              <a:buFont typeface="Arial"/>
              <a:buChar char="•"/>
            </a:pPr>
            <a:r>
              <a:rPr lang="ru" i="1" dirty="0">
                <a:solidFill>
                  <a:srgbClr val="0B5394"/>
                </a:solidFill>
                <a:latin typeface="Times New Roman" pitchFamily="18" charset="0"/>
                <a:cs typeface="Times New Roman" pitchFamily="18" charset="0"/>
              </a:rPr>
              <a:t>Как можно избавиться от интернет-зависимости</a:t>
            </a:r>
            <a:r>
              <a:rPr lang="ru" sz="1100" i="1" dirty="0">
                <a:solidFill>
                  <a:srgbClr val="0B5394"/>
                </a:solidFill>
              </a:rPr>
              <a:t>?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69700" y="662575"/>
            <a:ext cx="8039099" cy="4953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buClr>
                <a:srgbClr val="000000"/>
              </a:buClr>
              <a:buSzPct val="27500"/>
              <a:buFont typeface="Arial"/>
              <a:buNone/>
            </a:pPr>
            <a:r>
              <a:rPr lang="ru" i="1">
                <a:solidFill>
                  <a:srgbClr val="20124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«Мы хотим, чтоб                         Интернет</a:t>
            </a:r>
          </a:p>
          <a:p>
            <a:pPr lvl="0" algn="ctr" rtl="0">
              <a:buClr>
                <a:srgbClr val="000000"/>
              </a:buClr>
              <a:buSzPct val="27500"/>
              <a:buFont typeface="Arial"/>
              <a:buNone/>
            </a:pPr>
            <a:r>
              <a:rPr lang="ru" i="1">
                <a:solidFill>
                  <a:srgbClr val="20124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Был вам другом много лет!</a:t>
            </a:r>
          </a:p>
          <a:p>
            <a:pPr lvl="0" algn="ctr" rtl="0">
              <a:buNone/>
            </a:pPr>
            <a:r>
              <a:rPr lang="ru" i="1">
                <a:solidFill>
                  <a:srgbClr val="20124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Будешь знать </a:t>
            </a:r>
          </a:p>
          <a:p>
            <a:pPr lvl="0" algn="ctr" rtl="0">
              <a:buClr>
                <a:srgbClr val="000000"/>
              </a:buClr>
              <a:buSzPct val="27500"/>
              <a:buFont typeface="Arial"/>
              <a:buNone/>
            </a:pPr>
            <a:r>
              <a:rPr lang="ru" i="1">
                <a:solidFill>
                  <a:srgbClr val="20124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десять правил этих </a:t>
            </a:r>
          </a:p>
          <a:p>
            <a:pPr algn="ctr">
              <a:buNone/>
            </a:pPr>
            <a:r>
              <a:rPr lang="ru" i="1">
                <a:solidFill>
                  <a:srgbClr val="20124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Смело плавай в Интернете!»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77" name="Shape 77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endParaRPr/>
          </a:p>
        </p:txBody>
      </p:sp>
      <p:sp>
        <p:nvSpPr>
          <p:cNvPr id="84" name="Shape 84">
            <a:hlinkClick r:id="rId3"/>
          </p:cNvPr>
          <p:cNvSpPr/>
          <p:nvPr/>
        </p:nvSpPr>
        <p:spPr>
          <a:xfrm>
            <a:off x="539552" y="548680"/>
            <a:ext cx="7876875" cy="5887449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D85C6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/>
        </p:nvSpPr>
        <p:spPr>
          <a:xfrm>
            <a:off x="0" y="50"/>
            <a:ext cx="9010799" cy="6858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ru" sz="2400">
                <a:solidFill>
                  <a:srgbClr val="8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
</a:t>
            </a:r>
            <a:r>
              <a:rPr lang="ru" sz="3000">
                <a:solidFill>
                  <a:srgbClr val="8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Полезные ссылки по безопасности</a:t>
            </a:r>
          </a:p>
          <a:p>
            <a:pPr lvl="0" algn="ctr" rtl="0">
              <a:buNone/>
            </a:pPr>
            <a:r>
              <a:rPr lang="ru" sz="3000">
                <a:solidFill>
                  <a:srgbClr val="8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работы детей в Интернете</a:t>
            </a:r>
          </a:p>
          <a:p>
            <a:pPr lvl="0" rtl="0">
              <a:buNone/>
            </a:pPr>
            <a:r>
              <a:rPr lang="ru" sz="2400">
                <a:latin typeface="Times New Roman"/>
                <a:ea typeface="Times New Roman"/>
                <a:cs typeface="Times New Roman"/>
                <a:sym typeface="Times New Roman"/>
              </a:rPr>
              <a:t>Обеспечение безопасности детей при работе в Интернет: </a:t>
            </a:r>
          </a:p>
          <a:p>
            <a:pPr lvl="0" rtl="0">
              <a:buNone/>
            </a:pPr>
            <a:r>
              <a:rPr lang="ru" sz="24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http://www.oszone.net/6213/</a:t>
            </a:r>
          </a:p>
          <a:p>
            <a:pPr lvl="0" rtl="0">
              <a:buNone/>
            </a:pPr>
            <a:r>
              <a:rPr lang="ru" sz="2400">
                <a:latin typeface="Times New Roman"/>
                <a:ea typeface="Times New Roman"/>
                <a:cs typeface="Times New Roman"/>
                <a:sym typeface="Times New Roman"/>
              </a:rPr>
              <a:t> Советы по безопасности в интернете для детей от 13 до 17 лет:</a:t>
            </a:r>
          </a:p>
          <a:p>
            <a:pPr lvl="0" rtl="0">
              <a:buNone/>
            </a:pPr>
            <a:r>
              <a:rPr lang="ru" sz="24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http://www.microsoft.com/rus/protect/athome/children/kidtips13-17.mspx</a:t>
            </a:r>
          </a:p>
          <a:p>
            <a:pPr lvl="0" rtl="0">
              <a:buNone/>
            </a:pPr>
            <a:r>
              <a:rPr lang="ru" sz="2400">
                <a:latin typeface="Times New Roman"/>
                <a:ea typeface="Times New Roman"/>
                <a:cs typeface="Times New Roman"/>
                <a:sym typeface="Times New Roman"/>
              </a:rPr>
              <a:t>Руководство для родителей по безопасности детей в интернете: возраст и этапы развития</a:t>
            </a:r>
            <a:r>
              <a:rPr lang="ru" sz="2400">
                <a:latin typeface="Times New Roman"/>
                <a:ea typeface="Times New Roman"/>
                <a:cs typeface="Times New Roman"/>
                <a:sym typeface="Times New Roman"/>
                <a:hlinkClick r:id="rId5"/>
              </a:rPr>
              <a:t> </a:t>
            </a:r>
            <a:r>
              <a:rPr lang="ru" sz="24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5"/>
              </a:rPr>
              <a:t>http://www.microsoft.com/rus/protect/athome/children/parentsguide.mspx</a:t>
            </a:r>
          </a:p>
          <a:p>
            <a:endParaRPr/>
          </a:p>
          <a:p>
            <a:pPr lvl="0" rtl="0">
              <a:buNone/>
            </a:pPr>
            <a:r>
              <a:rPr lang="ru" sz="2400">
                <a:latin typeface="Times New Roman"/>
                <a:ea typeface="Times New Roman"/>
                <a:cs typeface="Times New Roman"/>
                <a:sym typeface="Times New Roman"/>
              </a:rPr>
              <a:t>Ваш ребенок и Интернет: Обзор программ для родительского контроля:</a:t>
            </a:r>
          </a:p>
          <a:p>
            <a:pPr lvl="0" rtl="0">
              <a:buNone/>
            </a:pPr>
            <a:r>
              <a:rPr lang="ru" sz="24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6"/>
              </a:rPr>
              <a:t>http://vash-inet-master.ru/safety/safety_fameli/160-vash-rebenok-i-internet.html</a:t>
            </a:r>
          </a:p>
          <a:p>
            <a:endParaRPr/>
          </a:p>
          <a:p>
            <a:endParaRPr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/>
        </p:nvSpPr>
        <p:spPr>
          <a:xfrm>
            <a:off x="697650" y="827750"/>
            <a:ext cx="7560600" cy="50141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buNone/>
            </a:pPr>
            <a:r>
              <a:rPr lang="ru" sz="3600">
                <a:latin typeface="Times New Roman"/>
                <a:ea typeface="Times New Roman"/>
                <a:cs typeface="Times New Roman"/>
                <a:sym typeface="Times New Roman"/>
              </a:rPr>
              <a:t>Список ресурсов</a:t>
            </a:r>
          </a:p>
          <a:p>
            <a:endParaRPr/>
          </a:p>
          <a:p>
            <a:pPr lvl="0" rtl="0">
              <a:buNone/>
            </a:pPr>
            <a:r>
              <a:rPr lang="ru" sz="1800">
                <a:latin typeface="Times New Roman"/>
                <a:ea typeface="Times New Roman"/>
                <a:cs typeface="Times New Roman"/>
                <a:sym typeface="Times New Roman"/>
              </a:rPr>
              <a:t>1.</a:t>
            </a:r>
            <a:r>
              <a:rPr lang="ru" sz="18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http://yandex.ru/yandsearch?lr=213&amp;text=%D0%BA%D0%B0%D1%80%D1%82%D0%B8%D0%BD%D0%BA%D0%B0+%D0%B4%D0%B5%D1%82%D0%B8+%D1%80%D0%BE%D0%B4%D0%B8%D1%82%D0%B5%D0%BB%D0%B8+%D0%B8+%D0%BA%D0%BE%D0%BC%D0%BF%D1%8C%D1%8E%D1%82%D0%B5%D1%80</a:t>
            </a:r>
          </a:p>
          <a:p>
            <a:endParaRPr/>
          </a:p>
          <a:p>
            <a:pPr lvl="0" rtl="0">
              <a:buNone/>
            </a:pPr>
            <a:r>
              <a:rPr lang="ru" sz="1800">
                <a:latin typeface="Times New Roman"/>
                <a:ea typeface="Times New Roman"/>
                <a:cs typeface="Times New Roman"/>
                <a:sym typeface="Times New Roman"/>
              </a:rPr>
              <a:t>2.</a:t>
            </a:r>
            <a:r>
              <a:rPr lang="ru" sz="18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http://nafisa.ucoz.ru/index/bezopasnyj_internet/0-73</a:t>
            </a:r>
          </a:p>
          <a:p>
            <a:endParaRPr/>
          </a:p>
          <a:p>
            <a:pPr lvl="0" rtl="0">
              <a:buNone/>
            </a:pPr>
            <a:r>
              <a:rPr lang="ru" sz="1800">
                <a:latin typeface="Times New Roman"/>
                <a:ea typeface="Times New Roman"/>
                <a:cs typeface="Times New Roman"/>
                <a:sym typeface="Times New Roman"/>
              </a:rPr>
              <a:t>3.</a:t>
            </a:r>
            <a:r>
              <a:rPr lang="ru" sz="18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5"/>
              </a:rPr>
              <a:t>http://www.icounselling.org/2010-07-11-06-28-19/129--5-6-.html</a:t>
            </a:r>
          </a:p>
          <a:p>
            <a:endParaRPr/>
          </a:p>
          <a:p>
            <a:pPr>
              <a:buNone/>
            </a:pPr>
            <a:r>
              <a:rPr lang="ru" sz="1800">
                <a:latin typeface="Times New Roman"/>
                <a:ea typeface="Times New Roman"/>
                <a:cs typeface="Times New Roman"/>
                <a:sym typeface="Times New Roman"/>
              </a:rPr>
              <a:t>4.</a:t>
            </a:r>
            <a:r>
              <a:rPr lang="ru" sz="18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6"/>
              </a:rPr>
              <a:t>http://www.youtube.com/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>
  <a:themeElements>
    <a:clrScheme name="Custom 506">
      <a:dk1>
        <a:srgbClr val="000000"/>
      </a:dk1>
      <a:lt1>
        <a:srgbClr val="FFFFFF"/>
      </a:lt1>
      <a:dk2>
        <a:srgbClr val="00387E"/>
      </a:dk2>
      <a:lt2>
        <a:srgbClr val="C6D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87E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293</Words>
  <Application>Microsoft Office PowerPoint</Application>
  <PresentationFormat>Экран (4:3)</PresentationFormat>
  <Paragraphs>92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/>
      <vt:lpstr>     Создаем курс для родителей                        по       информационной                        безопасности   детей </vt:lpstr>
      <vt:lpstr>
                                                        Цель курса :</vt:lpstr>
      <vt:lpstr>Задачи проекта</vt:lpstr>
      <vt:lpstr>Вопросы проекта: </vt:lpstr>
      <vt:lpstr>«Мы хотим, чтоб                         Интернет Был вам другом много лет! Будешь знать  десять правил этих  Смело плавай в Интернете!»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Создаем курс для родителей                        по       информационной                        безопасности   детей</dc:title>
  <dc:creator>Tishka1005</dc:creator>
  <cp:lastModifiedBy>Tishka1005</cp:lastModifiedBy>
  <cp:revision>5</cp:revision>
  <dcterms:modified xsi:type="dcterms:W3CDTF">2013-07-10T23:36:19Z</dcterms:modified>
</cp:coreProperties>
</file>