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A48F1D-4A5F-4115-B78B-5C8933905231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2C6A902-E66C-45FC-B003-5B0CEBDEA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50;&#1083;&#1080;&#1087;%20-%2038%20&#1087;&#1086;&#1087;&#1091;&#1075;&#1072;&#1077;&#1074;%20-%20&#1060;&#1088;&#1072;&#1075;&#1084;&#1077;&#1085;&#1090;1(00_05_24.8-00_07_51.9)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50;&#1083;&#1080;&#1087;%201_1.avi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50;&#1083;&#1080;&#1087;%20-%20VTS_01_5%20-%20&#1060;&#1088;&#1072;&#1075;&#1084;&#1077;&#1085;&#1090;1(00_00_05.3-00_02_25.6).avi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200400"/>
            <a:ext cx="8643998" cy="16002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Урок математики  по УМК «Гармония»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класс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Единицы длины: </a:t>
            </a:r>
            <a:br>
              <a:rPr lang="ru-RU" dirty="0" smtClean="0"/>
            </a:br>
            <a:r>
              <a:rPr lang="ru-RU" dirty="0" smtClean="0"/>
              <a:t>сантиметр, дециметр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5000636"/>
            <a:ext cx="8143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159000" algn="l"/>
              </a:tabLst>
            </a:pPr>
            <a:r>
              <a:rPr lang="ru-RU" sz="2800" dirty="0" smtClean="0"/>
              <a:t>Разработала:  Володина Г.В.,</a:t>
            </a:r>
          </a:p>
          <a:p>
            <a:pPr indent="2247900">
              <a:tabLst>
                <a:tab pos="2159000" algn="l"/>
              </a:tabLst>
            </a:pPr>
            <a:r>
              <a:rPr lang="ru-RU" sz="2800" dirty="0" smtClean="0"/>
              <a:t>учитель начальных классов</a:t>
            </a:r>
          </a:p>
          <a:p>
            <a:pPr indent="2247900">
              <a:tabLst>
                <a:tab pos="2159000" algn="l"/>
              </a:tabLst>
            </a:pPr>
            <a:r>
              <a:rPr lang="ru-RU" sz="2800" dirty="0" smtClean="0"/>
              <a:t>МБОУ </a:t>
            </a:r>
            <a:r>
              <a:rPr lang="ru-RU" sz="2800" dirty="0" err="1" smtClean="0"/>
              <a:t>Комаровская</a:t>
            </a:r>
            <a:r>
              <a:rPr lang="ru-RU" sz="2800" dirty="0" smtClean="0"/>
              <a:t> СОШ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57198"/>
            <a:ext cx="8643998" cy="6286512"/>
          </a:xfrm>
        </p:spPr>
        <p:txBody>
          <a:bodyPr>
            <a:normAutofit lnSpcReduction="10000"/>
          </a:bodyPr>
          <a:lstStyle/>
          <a:p>
            <a:pPr marL="989013" indent="-989013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Цель: </a:t>
            </a:r>
            <a:r>
              <a:rPr lang="ru-RU" sz="2800" dirty="0" smtClean="0"/>
              <a:t>ознакомление с единицами длины: сантиметром, дециметром и         соотношениями между ними.  </a:t>
            </a:r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ЗАДАЧИ: </a:t>
            </a:r>
          </a:p>
          <a:p>
            <a:pPr>
              <a:buNone/>
            </a:pPr>
            <a:r>
              <a:rPr lang="ru-RU" sz="2800" dirty="0" smtClean="0"/>
              <a:t>- научить измерять отрезки, используя единицы длины: сантиметр, дециметр;</a:t>
            </a:r>
          </a:p>
          <a:p>
            <a:pPr>
              <a:buNone/>
            </a:pPr>
            <a:r>
              <a:rPr lang="ru-RU" sz="2800" dirty="0" smtClean="0"/>
              <a:t>- учить  сравнивать длины отрезков;</a:t>
            </a:r>
          </a:p>
          <a:p>
            <a:pPr>
              <a:buNone/>
            </a:pPr>
            <a:r>
              <a:rPr lang="ru-RU" sz="2800" dirty="0" smtClean="0"/>
              <a:t>- формировать навык построения отрезков и ломанных линий с помощью линейки по заданным величинам;</a:t>
            </a:r>
          </a:p>
          <a:p>
            <a:pPr>
              <a:buNone/>
            </a:pPr>
            <a:r>
              <a:rPr lang="ru-RU" sz="2800" dirty="0" smtClean="0"/>
              <a:t>- формировать коммуникативную компетентность (умение принять идею, понять её, предложить свою в случае не согласия).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143000"/>
          </a:xfrm>
        </p:spPr>
        <p:txBody>
          <a:bodyPr/>
          <a:lstStyle/>
          <a:p>
            <a:pPr algn="ctr"/>
            <a:r>
              <a:rPr lang="ru-RU" dirty="0" smtClean="0"/>
              <a:t>Этапы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572560" cy="4572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Организационный момент</a:t>
            </a:r>
          </a:p>
          <a:p>
            <a:r>
              <a:rPr lang="ru-RU" sz="3200" dirty="0" smtClean="0"/>
              <a:t>Актуализация знаний учащихся</a:t>
            </a:r>
          </a:p>
          <a:p>
            <a:r>
              <a:rPr lang="ru-RU" sz="3200" dirty="0" smtClean="0">
                <a:hlinkClick r:id="rId2" action="ppaction://hlinksldjump"/>
              </a:rPr>
              <a:t>Постановка проблемы</a:t>
            </a:r>
            <a:endParaRPr lang="ru-RU" sz="3200" dirty="0" smtClean="0"/>
          </a:p>
          <a:p>
            <a:r>
              <a:rPr lang="ru-RU" sz="3200" dirty="0" smtClean="0"/>
              <a:t>Физкультминутка</a:t>
            </a:r>
          </a:p>
          <a:p>
            <a:r>
              <a:rPr lang="ru-RU" sz="3200" dirty="0" smtClean="0">
                <a:hlinkClick r:id="rId3" action="ppaction://hlinksldjump"/>
              </a:rPr>
              <a:t>Знакомство с современными единицами длины</a:t>
            </a:r>
            <a:endParaRPr lang="ru-RU" sz="3200" dirty="0" smtClean="0"/>
          </a:p>
          <a:p>
            <a:r>
              <a:rPr lang="ru-RU" sz="3200" dirty="0" smtClean="0"/>
              <a:t>Самостоятельная работа с самопроверкой</a:t>
            </a:r>
          </a:p>
          <a:p>
            <a:r>
              <a:rPr lang="ru-RU" sz="3200" dirty="0" smtClean="0"/>
              <a:t>Включение в систему знаний, повторение</a:t>
            </a:r>
          </a:p>
          <a:p>
            <a:r>
              <a:rPr lang="ru-RU" sz="3200" dirty="0" smtClean="0"/>
              <a:t>Итог урока, рефлексия</a:t>
            </a:r>
            <a:endParaRPr lang="ru-RU" sz="3200" dirty="0"/>
          </a:p>
        </p:txBody>
      </p:sp>
      <p:sp>
        <p:nvSpPr>
          <p:cNvPr id="4" name="Стрелка вправо с вырезом 3">
            <a:hlinkClick r:id="rId4" action="ppaction://hlinksldjump"/>
          </p:cNvPr>
          <p:cNvSpPr/>
          <p:nvPr/>
        </p:nvSpPr>
        <p:spPr>
          <a:xfrm>
            <a:off x="7858148" y="6215082"/>
            <a:ext cx="714380" cy="42862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329642" cy="1143000"/>
          </a:xfrm>
        </p:spPr>
        <p:txBody>
          <a:bodyPr/>
          <a:lstStyle/>
          <a:p>
            <a:pPr algn="ctr"/>
            <a:r>
              <a:rPr lang="ru-RU" dirty="0" smtClean="0"/>
              <a:t>Постановка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4214818"/>
            <a:ext cx="7772400" cy="24288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Из какого мультфильма данный отрывок?</a:t>
            </a:r>
          </a:p>
          <a:p>
            <a:r>
              <a:rPr lang="ru-RU" dirty="0" smtClean="0"/>
              <a:t>Что делали зверята?</a:t>
            </a:r>
          </a:p>
          <a:p>
            <a:r>
              <a:rPr lang="ru-RU" dirty="0" smtClean="0"/>
              <a:t>Как они его измеряли?</a:t>
            </a:r>
          </a:p>
          <a:p>
            <a:r>
              <a:rPr lang="ru-RU" dirty="0" smtClean="0"/>
              <a:t>Почему получились разные результаты?</a:t>
            </a:r>
          </a:p>
          <a:p>
            <a:pPr marL="1165225" indent="-1165225">
              <a:buNone/>
            </a:pPr>
            <a:r>
              <a:rPr lang="ru-RU" dirty="0" smtClean="0">
                <a:solidFill>
                  <a:srgbClr val="FF0000"/>
                </a:solidFill>
              </a:rPr>
              <a:t>Вывод:  для правильного измерения нужна одна мерка.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photoshopfaq.ru/images/video_icon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1633542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143000"/>
          </a:xfrm>
        </p:spPr>
        <p:txBody>
          <a:bodyPr/>
          <a:lstStyle/>
          <a:p>
            <a:pPr algn="ctr"/>
            <a:r>
              <a:rPr lang="ru-RU" dirty="0" smtClean="0"/>
              <a:t>Постановка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552976"/>
            <a:ext cx="8258204" cy="1804982"/>
          </a:xfrm>
        </p:spPr>
        <p:txBody>
          <a:bodyPr/>
          <a:lstStyle/>
          <a:p>
            <a:r>
              <a:rPr lang="ru-RU" dirty="0" smtClean="0"/>
              <a:t>Удобно ли пользоваться данными мерками?</a:t>
            </a:r>
          </a:p>
          <a:p>
            <a:r>
              <a:rPr lang="ru-RU" dirty="0" smtClean="0"/>
              <a:t>Точными ли являются результаты таких измерений?</a:t>
            </a:r>
            <a:endParaRPr lang="ru-RU" dirty="0"/>
          </a:p>
        </p:txBody>
      </p:sp>
      <p:pic>
        <p:nvPicPr>
          <p:cNvPr id="17410" name="Picture 2" descr="http://photoshopfaq.ru/images/video_icon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1357298"/>
            <a:ext cx="2438400" cy="2438400"/>
          </a:xfrm>
          <a:prstGeom prst="rect">
            <a:avLst/>
          </a:prstGeom>
          <a:noFill/>
        </p:spPr>
      </p:pic>
      <p:sp>
        <p:nvSpPr>
          <p:cNvPr id="6" name="Выгнутая вправо стрелка 5">
            <a:hlinkClick r:id="rId4" action="ppaction://hlinksldjump"/>
          </p:cNvPr>
          <p:cNvSpPr/>
          <p:nvPr/>
        </p:nvSpPr>
        <p:spPr>
          <a:xfrm rot="3165772">
            <a:off x="8072462" y="5500702"/>
            <a:ext cx="642942" cy="92869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401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Знакомство с современными единицами длины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4643446"/>
            <a:ext cx="8429684" cy="1785950"/>
          </a:xfrm>
        </p:spPr>
        <p:txBody>
          <a:bodyPr/>
          <a:lstStyle/>
          <a:p>
            <a:r>
              <a:rPr lang="ru-RU" dirty="0" smtClean="0"/>
              <a:t>С какими единицами измерения мы познакомились?</a:t>
            </a:r>
          </a:p>
          <a:p>
            <a:r>
              <a:rPr lang="ru-RU" dirty="0" smtClean="0"/>
              <a:t>Какая из этих единиц измерения больше?</a:t>
            </a:r>
          </a:p>
          <a:p>
            <a:r>
              <a:rPr lang="ru-RU" dirty="0" smtClean="0"/>
              <a:t>Сколько сантиметров в одном дециметре?</a:t>
            </a:r>
            <a:endParaRPr lang="ru-RU" dirty="0"/>
          </a:p>
        </p:txBody>
      </p:sp>
      <p:pic>
        <p:nvPicPr>
          <p:cNvPr id="4" name="Picture 2" descr="http://photoshopfaq.ru/images/video_icon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1357298"/>
            <a:ext cx="2438400" cy="2438400"/>
          </a:xfrm>
          <a:prstGeom prst="rect">
            <a:avLst/>
          </a:prstGeom>
          <a:noFill/>
        </p:spPr>
      </p:pic>
      <p:sp>
        <p:nvSpPr>
          <p:cNvPr id="5" name="Выгнутая вправо стрелка 4">
            <a:hlinkClick r:id="rId4" action="ppaction://hlinksldjump"/>
          </p:cNvPr>
          <p:cNvSpPr/>
          <p:nvPr/>
        </p:nvSpPr>
        <p:spPr>
          <a:xfrm rot="3165772">
            <a:off x="8072462" y="5500702"/>
            <a:ext cx="642942" cy="92869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714356"/>
            <a:ext cx="8115328" cy="6072230"/>
          </a:xfrm>
        </p:spPr>
        <p:txBody>
          <a:bodyPr>
            <a:normAutofit fontScale="92500" lnSpcReduction="10000"/>
          </a:bodyPr>
          <a:lstStyle/>
          <a:p>
            <a:pPr marL="0" indent="625475" algn="just">
              <a:lnSpc>
                <a:spcPct val="150000"/>
              </a:lnSpc>
              <a:buNone/>
            </a:pPr>
            <a:r>
              <a:rPr lang="ru-RU" dirty="0" smtClean="0"/>
              <a:t>Использованные на уроки видеофрагментов не только знакомит детей с новыми знаниями, но и в доступной, сказочной форме дает представление о мере длины. Послушав объяснение учителя, несомненно, дети могли тоже усвоить материал, но просмотр данных видеофрагментов позволяет сделать процесс усвоения более быстрым, интересным, необычным. Полным практическими примерами и наглядностью способов измерения. Плюсом является и то что задействован не только слуховой анализатор, но и зрительный. А, значит,  происходит более полное восприятие нового материала.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Использование обучающих видеофрагментов на уроке способствует: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5303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Развитию творческой и познавательной активности учащихся </a:t>
            </a:r>
          </a:p>
          <a:p>
            <a:r>
              <a:rPr lang="ru-RU" dirty="0" smtClean="0"/>
              <a:t>Расширению кругозора </a:t>
            </a:r>
          </a:p>
          <a:p>
            <a:r>
              <a:rPr lang="ru-RU" dirty="0" smtClean="0"/>
              <a:t>Развитию </a:t>
            </a:r>
            <a:r>
              <a:rPr lang="ru-RU" dirty="0" err="1" smtClean="0"/>
              <a:t>общеучебных</a:t>
            </a:r>
            <a:r>
              <a:rPr lang="ru-RU" dirty="0" smtClean="0"/>
              <a:t> навыков и умений </a:t>
            </a:r>
          </a:p>
          <a:p>
            <a:r>
              <a:rPr lang="ru-RU" dirty="0" smtClean="0"/>
              <a:t>Повышению прочности знаний </a:t>
            </a:r>
          </a:p>
          <a:p>
            <a:r>
              <a:rPr lang="ru-RU" dirty="0" smtClean="0"/>
              <a:t>Улучшению учебной мотивации </a:t>
            </a:r>
          </a:p>
          <a:p>
            <a:r>
              <a:rPr lang="ru-RU" dirty="0" smtClean="0"/>
              <a:t>Обеспечению активности учебного процесса </a:t>
            </a:r>
          </a:p>
          <a:p>
            <a:r>
              <a:rPr lang="ru-RU" dirty="0" smtClean="0"/>
              <a:t>Достижению высокого уровня усвоения содержания </a:t>
            </a:r>
          </a:p>
          <a:p>
            <a:r>
              <a:rPr lang="ru-RU" dirty="0" smtClean="0"/>
              <a:t>Расширению и углублению знаний, их актуализации и систематизации </a:t>
            </a:r>
          </a:p>
          <a:p>
            <a:r>
              <a:rPr lang="ru-RU" dirty="0" smtClean="0"/>
              <a:t>Развитию интереса к науке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447800"/>
            <a:ext cx="7772400" cy="4572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</TotalTime>
  <Words>276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Единицы длины:  сантиметр, дециметр</vt:lpstr>
      <vt:lpstr>Слайд 2</vt:lpstr>
      <vt:lpstr>Этапы урока</vt:lpstr>
      <vt:lpstr>Постановка проблемы</vt:lpstr>
      <vt:lpstr>Постановка проблемы</vt:lpstr>
      <vt:lpstr>Знакомство с современными единицами длины</vt:lpstr>
      <vt:lpstr>Слайд 7</vt:lpstr>
      <vt:lpstr>Использование обучающих видеофрагментов на уроке способствует: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Галина</cp:lastModifiedBy>
  <cp:revision>13</cp:revision>
  <dcterms:created xsi:type="dcterms:W3CDTF">2011-10-26T13:04:46Z</dcterms:created>
  <dcterms:modified xsi:type="dcterms:W3CDTF">2011-10-31T11:19:00Z</dcterms:modified>
</cp:coreProperties>
</file>