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7" r:id="rId2"/>
    <p:sldId id="263" r:id="rId3"/>
    <p:sldId id="264" r:id="rId4"/>
    <p:sldId id="266" r:id="rId5"/>
    <p:sldId id="261" r:id="rId6"/>
    <p:sldId id="271" r:id="rId7"/>
    <p:sldId id="267" r:id="rId8"/>
    <p:sldId id="272" r:id="rId9"/>
    <p:sldId id="262" r:id="rId10"/>
    <p:sldId id="265" r:id="rId11"/>
    <p:sldId id="273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239F8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4B84A-D98D-4FCA-AFD6-CAEB087A03A9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46267-7AB6-4C68-AB89-6AC2E7600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46267-7AB6-4C68-AB89-6AC2E760088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46267-7AB6-4C68-AB89-6AC2E760088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2EC06-642B-4B61-896A-8AC4C97D68BD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A4220-68AD-4EFC-A50A-B85477ECD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72560" cy="62865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1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5786" y="1000108"/>
            <a:ext cx="2439197" cy="3414876"/>
          </a:xfrm>
          <a:prstGeom prst="rect">
            <a:avLst/>
          </a:prstGeom>
        </p:spPr>
      </p:pic>
      <p:sp>
        <p:nvSpPr>
          <p:cNvPr id="6" name="Заголовок 10"/>
          <p:cNvSpPr txBox="1">
            <a:spLocks/>
          </p:cNvSpPr>
          <p:nvPr/>
        </p:nvSpPr>
        <p:spPr>
          <a:xfrm>
            <a:off x="3357554" y="285728"/>
            <a:ext cx="5283502" cy="30832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Урок информатики </a:t>
            </a:r>
            <a:b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2 класс</a:t>
            </a:r>
          </a:p>
        </p:txBody>
      </p:sp>
      <p:pic>
        <p:nvPicPr>
          <p:cNvPr id="7" name="Рисунок 6" descr="DSCN796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3286124"/>
            <a:ext cx="4168909" cy="3126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2929"/>
            <a:ext cx="8572560" cy="644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1500166" y="642918"/>
            <a:ext cx="6715172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CC0066"/>
                </a:solidFill>
              </a:rPr>
              <a:t>Составление алгоритма</a:t>
            </a:r>
            <a:r>
              <a:rPr lang="ru-RU" sz="66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CC0066"/>
                </a:solidFill>
                <a:ea typeface="Calibri"/>
                <a:cs typeface="Times New Roman"/>
              </a:rPr>
              <a:t>«Дойди до сосны»</a:t>
            </a:r>
            <a:endParaRPr lang="ru-RU" sz="6000" b="1" dirty="0" smtClean="0">
              <a:solidFill>
                <a:srgbClr val="CC0066"/>
              </a:solidFill>
              <a:ea typeface="Calibri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264318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00760" y="185736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ВПРАВО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57884" y="228599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9322" y="3071810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ВЛЕВО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57884" y="3429000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00760" y="135729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НАЧАЛО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929322" y="457200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КОНЕЦ</a:t>
            </a:r>
            <a:endParaRPr lang="ru-RU" sz="3200" b="1" dirty="0">
              <a:solidFill>
                <a:srgbClr val="CC0066"/>
              </a:solidFill>
            </a:endParaRPr>
          </a:p>
        </p:txBody>
      </p:sp>
      <p:pic>
        <p:nvPicPr>
          <p:cNvPr id="35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1571612"/>
            <a:ext cx="4429156" cy="471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Стрелка вверх 15"/>
          <p:cNvSpPr/>
          <p:nvPr/>
        </p:nvSpPr>
        <p:spPr>
          <a:xfrm rot="5400000">
            <a:off x="2800336" y="4843474"/>
            <a:ext cx="214314" cy="167164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5400000">
            <a:off x="4429124" y="5357826"/>
            <a:ext cx="285752" cy="714380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4500562" y="3000372"/>
            <a:ext cx="285752" cy="1857388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8" grpId="0" animBg="1"/>
      <p:bldP spid="30" grpId="0" animBg="1"/>
      <p:bldP spid="31" grpId="0" animBg="1"/>
      <p:bldP spid="36" grpId="0" animBg="1"/>
      <p:bldP spid="38" grpId="0" animBg="1"/>
      <p:bldP spid="16" grpId="0" animBg="1"/>
      <p:bldP spid="17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2143108" y="571480"/>
            <a:ext cx="528350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Итог урока</a:t>
            </a:r>
          </a:p>
        </p:txBody>
      </p:sp>
      <p:sp>
        <p:nvSpPr>
          <p:cNvPr id="6" name="Заголовок 10"/>
          <p:cNvSpPr txBox="1">
            <a:spLocks/>
          </p:cNvSpPr>
          <p:nvPr/>
        </p:nvSpPr>
        <p:spPr>
          <a:xfrm>
            <a:off x="928662" y="1857364"/>
            <a:ext cx="7643866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Что такое алгоритм.</a:t>
            </a:r>
          </a:p>
        </p:txBody>
      </p:sp>
      <p:sp>
        <p:nvSpPr>
          <p:cNvPr id="7" name="Заголовок 10"/>
          <p:cNvSpPr txBox="1">
            <a:spLocks/>
          </p:cNvSpPr>
          <p:nvPr/>
        </p:nvSpPr>
        <p:spPr>
          <a:xfrm>
            <a:off x="714348" y="2786058"/>
            <a:ext cx="807249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Правила составления алгоритмов.</a:t>
            </a:r>
          </a:p>
        </p:txBody>
      </p:sp>
      <p:sp>
        <p:nvSpPr>
          <p:cNvPr id="8" name="Заголовок 10"/>
          <p:cNvSpPr txBox="1">
            <a:spLocks/>
          </p:cNvSpPr>
          <p:nvPr/>
        </p:nvSpPr>
        <p:spPr>
          <a:xfrm>
            <a:off x="928662" y="3786190"/>
            <a:ext cx="7715304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Упражнения в составлении алгоритмов.</a:t>
            </a:r>
          </a:p>
        </p:txBody>
      </p:sp>
      <p:sp>
        <p:nvSpPr>
          <p:cNvPr id="9" name="Заголовок 10"/>
          <p:cNvSpPr txBox="1">
            <a:spLocks/>
          </p:cNvSpPr>
          <p:nvPr/>
        </p:nvSpPr>
        <p:spPr>
          <a:xfrm>
            <a:off x="928662" y="5143512"/>
            <a:ext cx="785818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 Практическая работа «Прогулки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Энтика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1500166" y="571480"/>
            <a:ext cx="6715172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6" name="Заголовок 10"/>
          <p:cNvSpPr txBox="1">
            <a:spLocks/>
          </p:cNvSpPr>
          <p:nvPr/>
        </p:nvSpPr>
        <p:spPr>
          <a:xfrm>
            <a:off x="3357554" y="1928802"/>
            <a:ext cx="5000660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800" b="1" dirty="0" smtClean="0">
                <a:latin typeface="+mj-lt"/>
                <a:ea typeface="+mj-ea"/>
                <a:cs typeface="+mj-cs"/>
              </a:rPr>
              <a:t>1. У</a:t>
            </a:r>
            <a:r>
              <a:rPr kumimoji="0" lang="ru-RU" sz="5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чебник</a:t>
            </a:r>
            <a:r>
              <a:rPr kumimoji="0" lang="ru-RU" sz="5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с. 56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800" b="1" dirty="0" smtClean="0">
                <a:latin typeface="+mj-lt"/>
                <a:ea typeface="+mj-ea"/>
                <a:cs typeface="+mj-cs"/>
              </a:rPr>
              <a:t>Составить алгоритм «Собери все ягоды, приди к медвежонку»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41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0100" y="1500174"/>
            <a:ext cx="2000264" cy="280037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429000"/>
            <a:ext cx="401523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0"/>
          <p:cNvSpPr txBox="1">
            <a:spLocks/>
          </p:cNvSpPr>
          <p:nvPr/>
        </p:nvSpPr>
        <p:spPr>
          <a:xfrm>
            <a:off x="714348" y="4000504"/>
            <a:ext cx="4000528" cy="2571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800" b="1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800" b="1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800" b="1" dirty="0" smtClean="0">
                <a:latin typeface="+mj-lt"/>
                <a:ea typeface="+mj-ea"/>
                <a:cs typeface="+mj-cs"/>
              </a:rPr>
              <a:t>2. Работа с программой «Прогулки </a:t>
            </a:r>
            <a:r>
              <a:rPr lang="ru-RU" sz="5800" b="1" dirty="0" err="1" smtClean="0">
                <a:latin typeface="+mj-lt"/>
                <a:ea typeface="+mj-ea"/>
                <a:cs typeface="+mj-cs"/>
              </a:rPr>
              <a:t>Энтика</a:t>
            </a:r>
            <a:r>
              <a:rPr lang="ru-RU" sz="5800" b="1" dirty="0" smtClean="0"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0"/>
          <p:cNvSpPr txBox="1">
            <a:spLocks/>
          </p:cNvSpPr>
          <p:nvPr/>
        </p:nvSpPr>
        <p:spPr>
          <a:xfrm>
            <a:off x="2143108" y="571480"/>
            <a:ext cx="5283502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Собери слово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78605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Л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07167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200024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Р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207167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Г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278605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О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86710" y="278605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И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207167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Т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278605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rgbClr val="23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М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5" name="Заголовок 10"/>
          <p:cNvSpPr txBox="1">
            <a:spLocks/>
          </p:cNvSpPr>
          <p:nvPr/>
        </p:nvSpPr>
        <p:spPr>
          <a:xfrm>
            <a:off x="2143108" y="4500570"/>
            <a:ext cx="5283502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 урока: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rgbClr val="CC0066"/>
                </a:solidFill>
                <a:latin typeface="+mj-lt"/>
                <a:ea typeface="+mj-ea"/>
                <a:cs typeface="+mj-cs"/>
              </a:rPr>
              <a:t>Алгоритм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22413 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0.20677 1.48148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-0.25 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7 -0.00023 L 0.21875 0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01574 L 0.20487 -0.010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2143108" y="571480"/>
            <a:ext cx="528350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 урока</a:t>
            </a:r>
          </a:p>
        </p:txBody>
      </p:sp>
      <p:sp>
        <p:nvSpPr>
          <p:cNvPr id="6" name="Заголовок 10"/>
          <p:cNvSpPr txBox="1">
            <a:spLocks/>
          </p:cNvSpPr>
          <p:nvPr/>
        </p:nvSpPr>
        <p:spPr>
          <a:xfrm>
            <a:off x="785786" y="1857364"/>
            <a:ext cx="7786742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Вспомним, что такое алгоритм.</a:t>
            </a:r>
          </a:p>
        </p:txBody>
      </p:sp>
      <p:sp>
        <p:nvSpPr>
          <p:cNvPr id="7" name="Заголовок 10"/>
          <p:cNvSpPr txBox="1">
            <a:spLocks/>
          </p:cNvSpPr>
          <p:nvPr/>
        </p:nvSpPr>
        <p:spPr>
          <a:xfrm>
            <a:off x="714348" y="2786058"/>
            <a:ext cx="807249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Правила составления алгоритмов.</a:t>
            </a:r>
          </a:p>
        </p:txBody>
      </p:sp>
      <p:sp>
        <p:nvSpPr>
          <p:cNvPr id="8" name="Заголовок 10"/>
          <p:cNvSpPr txBox="1">
            <a:spLocks/>
          </p:cNvSpPr>
          <p:nvPr/>
        </p:nvSpPr>
        <p:spPr>
          <a:xfrm>
            <a:off x="928662" y="3786190"/>
            <a:ext cx="7715304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Упражнения в составлении алгоритмов.</a:t>
            </a:r>
          </a:p>
        </p:txBody>
      </p:sp>
      <p:sp>
        <p:nvSpPr>
          <p:cNvPr id="9" name="Заголовок 10"/>
          <p:cNvSpPr txBox="1">
            <a:spLocks/>
          </p:cNvSpPr>
          <p:nvPr/>
        </p:nvSpPr>
        <p:spPr>
          <a:xfrm>
            <a:off x="928662" y="5143512"/>
            <a:ext cx="785818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 Практическая работа «Прогулки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Энтика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1500166" y="571480"/>
            <a:ext cx="671517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такое алгоритм?</a:t>
            </a:r>
          </a:p>
        </p:txBody>
      </p:sp>
      <p:sp>
        <p:nvSpPr>
          <p:cNvPr id="9" name="Заголовок 10"/>
          <p:cNvSpPr txBox="1">
            <a:spLocks/>
          </p:cNvSpPr>
          <p:nvPr/>
        </p:nvSpPr>
        <p:spPr>
          <a:xfrm>
            <a:off x="642910" y="1928802"/>
            <a:ext cx="7858180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Алгоритм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это план достижения цели, состоящий из шагов.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В нём обозначены начало и конец.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Шаги алгоритма выполняются один за другим от начала алгоритма до конца.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28596" y="285728"/>
            <a:ext cx="8358246" cy="62865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642910" y="500042"/>
            <a:ext cx="778674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Проверка домашнего задания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785926"/>
            <a:ext cx="435771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-1201" t="65346" r="22480" b="8838"/>
          <a:stretch>
            <a:fillRect/>
          </a:stretch>
        </p:blipFill>
        <p:spPr bwMode="auto">
          <a:xfrm>
            <a:off x="4929190" y="2000240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0"/>
          <p:cNvSpPr txBox="1">
            <a:spLocks/>
          </p:cNvSpPr>
          <p:nvPr/>
        </p:nvSpPr>
        <p:spPr>
          <a:xfrm>
            <a:off x="785786" y="1071546"/>
            <a:ext cx="778674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Алгоритм «Свари картофель в «мундире»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71670" y="4643446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5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29124" y="328612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4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4348" y="185736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3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3108" y="185736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2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00430" y="185736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1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71604" y="328612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C0066"/>
                </a:solidFill>
              </a:rPr>
              <a:t>X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00430" y="4643446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8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71670" y="3286124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7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4348" y="4643446"/>
            <a:ext cx="357190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</a:rPr>
              <a:t>6</a:t>
            </a:r>
            <a:endParaRPr lang="ru-RU" sz="3600" b="1" dirty="0">
              <a:solidFill>
                <a:srgbClr val="CC006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43570" y="2214554"/>
            <a:ext cx="257176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Помыть  картошку</a:t>
            </a:r>
            <a:endParaRPr lang="ru-RU" b="1" dirty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15074" y="3000372"/>
            <a:ext cx="1857356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Налить   воды</a:t>
            </a:r>
            <a:endParaRPr lang="ru-RU" b="1" dirty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57884" y="4429132"/>
            <a:ext cx="235745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Слить  воду</a:t>
            </a:r>
            <a:endParaRPr lang="ru-RU" b="1" dirty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3286116" y="571480"/>
            <a:ext cx="528350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Команды</a:t>
            </a:r>
          </a:p>
        </p:txBody>
      </p:sp>
      <p:sp>
        <p:nvSpPr>
          <p:cNvPr id="6" name="Заголовок 10"/>
          <p:cNvSpPr txBox="1">
            <a:spLocks/>
          </p:cNvSpPr>
          <p:nvPr/>
        </p:nvSpPr>
        <p:spPr>
          <a:xfrm>
            <a:off x="5429256" y="1714488"/>
            <a:ext cx="2214578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ВПРАВО</a:t>
            </a:r>
          </a:p>
        </p:txBody>
      </p:sp>
      <p:sp>
        <p:nvSpPr>
          <p:cNvPr id="7" name="Заголовок 10"/>
          <p:cNvSpPr txBox="1">
            <a:spLocks/>
          </p:cNvSpPr>
          <p:nvPr/>
        </p:nvSpPr>
        <p:spPr>
          <a:xfrm>
            <a:off x="5214942" y="2571744"/>
            <a:ext cx="2286016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ВЛЕВО</a:t>
            </a:r>
          </a:p>
        </p:txBody>
      </p:sp>
      <p:sp>
        <p:nvSpPr>
          <p:cNvPr id="8" name="Заголовок 10"/>
          <p:cNvSpPr txBox="1">
            <a:spLocks/>
          </p:cNvSpPr>
          <p:nvPr/>
        </p:nvSpPr>
        <p:spPr>
          <a:xfrm>
            <a:off x="5500694" y="3286124"/>
            <a:ext cx="178595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ИДИ1</a:t>
            </a:r>
          </a:p>
        </p:txBody>
      </p:sp>
      <p:sp>
        <p:nvSpPr>
          <p:cNvPr id="9" name="Заголовок 10"/>
          <p:cNvSpPr txBox="1">
            <a:spLocks/>
          </p:cNvSpPr>
          <p:nvPr/>
        </p:nvSpPr>
        <p:spPr>
          <a:xfrm>
            <a:off x="5500694" y="4214818"/>
            <a:ext cx="192882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ИДИ2</a:t>
            </a:r>
          </a:p>
        </p:txBody>
      </p:sp>
      <p:sp>
        <p:nvSpPr>
          <p:cNvPr id="10" name="Заголовок 10"/>
          <p:cNvSpPr txBox="1">
            <a:spLocks/>
          </p:cNvSpPr>
          <p:nvPr/>
        </p:nvSpPr>
        <p:spPr>
          <a:xfrm>
            <a:off x="5500694" y="5143512"/>
            <a:ext cx="192882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ИДИ3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857364"/>
            <a:ext cx="2214578" cy="1954039"/>
          </a:xfrm>
          <a:prstGeom prst="rect">
            <a:avLst/>
          </a:prstGeom>
          <a:noFill/>
          <a:ln w="28575">
            <a:solidFill>
              <a:srgbClr val="CC0066"/>
            </a:solidFill>
            <a:miter lim="800000"/>
            <a:headEnd/>
            <a:tailEnd/>
          </a:ln>
          <a:effectLst/>
        </p:spPr>
      </p:pic>
      <p:sp>
        <p:nvSpPr>
          <p:cNvPr id="12" name="Заголовок 10"/>
          <p:cNvSpPr txBox="1">
            <a:spLocks/>
          </p:cNvSpPr>
          <p:nvPr/>
        </p:nvSpPr>
        <p:spPr>
          <a:xfrm>
            <a:off x="785786" y="3643314"/>
            <a:ext cx="3571900" cy="2571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Энтик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–исполнитель алгоритмов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1500166" y="642918"/>
            <a:ext cx="6715172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Составление алгоритма</a:t>
            </a:r>
            <a:r>
              <a:rPr lang="ru-RU" sz="66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CC0066"/>
                </a:solidFill>
                <a:ea typeface="Calibri"/>
                <a:cs typeface="Times New Roman"/>
              </a:rPr>
              <a:t>«Найди косточку и приди домой»</a:t>
            </a:r>
            <a:endParaRPr lang="ru-RU" sz="6000" b="1" dirty="0" smtClean="0">
              <a:solidFill>
                <a:srgbClr val="CC0066"/>
              </a:solidFill>
              <a:ea typeface="Calibri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Рисунок 1" descr="ИНФ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4643470" cy="4643470"/>
          </a:xfrm>
          <a:prstGeom prst="rect">
            <a:avLst/>
          </a:prstGeom>
          <a:noFill/>
        </p:spPr>
      </p:pic>
      <p:sp>
        <p:nvSpPr>
          <p:cNvPr id="13" name="Стрелка вверх 12"/>
          <p:cNvSpPr/>
          <p:nvPr/>
        </p:nvSpPr>
        <p:spPr>
          <a:xfrm>
            <a:off x="785786" y="4572008"/>
            <a:ext cx="214314" cy="571504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6200000">
            <a:off x="1303712" y="2411008"/>
            <a:ext cx="250033" cy="571504"/>
          </a:xfrm>
          <a:prstGeom prst="upArrow">
            <a:avLst>
              <a:gd name="adj1" fmla="val 50000"/>
              <a:gd name="adj2" fmla="val 46952"/>
            </a:avLst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3929058" y="2928934"/>
            <a:ext cx="214314" cy="1428760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5400000">
            <a:off x="2085956" y="4057656"/>
            <a:ext cx="214314" cy="167164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5400000">
            <a:off x="3607587" y="4464851"/>
            <a:ext cx="214314" cy="85725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16200000">
            <a:off x="2657460" y="1843078"/>
            <a:ext cx="214314" cy="167164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178592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29322" y="221455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ВПРАВО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29322" y="264318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29322" y="3071810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00760" y="350043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ВЛЕВО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929322" y="392906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929322" y="428625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ВЛЕВО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29322" y="464344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57884" y="500063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00760" y="135729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НАЧАЛО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29322" y="542926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ВПРАВО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929322" y="614364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КОНЕЦ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857884" y="578645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0" name="Стрелка вверх 39"/>
          <p:cNvSpPr/>
          <p:nvPr/>
        </p:nvSpPr>
        <p:spPr>
          <a:xfrm>
            <a:off x="1357290" y="2000240"/>
            <a:ext cx="214314" cy="571504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0"/>
          <p:cNvSpPr txBox="1">
            <a:spLocks/>
          </p:cNvSpPr>
          <p:nvPr/>
        </p:nvSpPr>
        <p:spPr>
          <a:xfrm>
            <a:off x="1500166" y="642918"/>
            <a:ext cx="6715172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Составление алгоритма</a:t>
            </a:r>
            <a:r>
              <a:rPr lang="ru-RU" sz="66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CC0066"/>
                </a:solidFill>
                <a:ea typeface="Calibri"/>
                <a:cs typeface="Times New Roman"/>
              </a:rPr>
              <a:t>«Найди косточку и приди домой»</a:t>
            </a:r>
            <a:endParaRPr lang="ru-RU" sz="6000" b="1" dirty="0" smtClean="0">
              <a:solidFill>
                <a:srgbClr val="CC0066"/>
              </a:solidFill>
              <a:ea typeface="Calibri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Рисунок 1" descr="ИНФ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4643470" cy="4643470"/>
          </a:xfrm>
          <a:prstGeom prst="rect">
            <a:avLst/>
          </a:prstGeom>
          <a:noFill/>
        </p:spPr>
      </p:pic>
      <p:sp>
        <p:nvSpPr>
          <p:cNvPr id="13" name="Стрелка вверх 12"/>
          <p:cNvSpPr/>
          <p:nvPr/>
        </p:nvSpPr>
        <p:spPr>
          <a:xfrm>
            <a:off x="3929058" y="2643182"/>
            <a:ext cx="214314" cy="571504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6200000">
            <a:off x="1303712" y="2411008"/>
            <a:ext cx="250033" cy="571504"/>
          </a:xfrm>
          <a:prstGeom prst="upArrow">
            <a:avLst>
              <a:gd name="adj1" fmla="val 50000"/>
              <a:gd name="adj2" fmla="val 46952"/>
            </a:avLst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3929058" y="3429000"/>
            <a:ext cx="214314" cy="157163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5400000">
            <a:off x="2085956" y="4843474"/>
            <a:ext cx="214314" cy="167164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5400000">
            <a:off x="3607587" y="5250669"/>
            <a:ext cx="214314" cy="85725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16200000">
            <a:off x="2657460" y="1843078"/>
            <a:ext cx="214314" cy="1671646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264318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00760" y="185736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ВПРАВО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57884" y="228599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57884" y="385762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9322" y="3071810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ВЛЕВО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57884" y="3429000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57884" y="428625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ВЛЕВО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57884" y="471488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86446" y="507207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00760" y="1357298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НАЧАЛО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29322" y="542926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ВПРАВО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57884" y="614364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КОНЕЦ</a:t>
            </a:r>
            <a:endParaRPr lang="ru-RU" sz="3200" b="1" dirty="0">
              <a:solidFill>
                <a:srgbClr val="CC0066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86446" y="578645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ИДИ</a:t>
            </a: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0" name="Стрелка вверх 39"/>
          <p:cNvSpPr/>
          <p:nvPr/>
        </p:nvSpPr>
        <p:spPr>
          <a:xfrm>
            <a:off x="1357290" y="2000240"/>
            <a:ext cx="214314" cy="571504"/>
          </a:xfrm>
          <a:prstGeom prst="upArrow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5720" y="214290"/>
            <a:ext cx="8572560" cy="64294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571612"/>
            <a:ext cx="70009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0"/>
          <p:cNvSpPr txBox="1">
            <a:spLocks/>
          </p:cNvSpPr>
          <p:nvPr/>
        </p:nvSpPr>
        <p:spPr>
          <a:xfrm>
            <a:off x="857224" y="357166"/>
            <a:ext cx="7358114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Практическая работа «Прогулки </a:t>
            </a:r>
            <a:r>
              <a:rPr kumimoji="0" lang="ru-RU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Энтика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221</Words>
  <Application>Microsoft Office PowerPoint</Application>
  <PresentationFormat>Экран (4:3)</PresentationFormat>
  <Paragraphs>97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Gala</dc:creator>
  <cp:lastModifiedBy>Gala</cp:lastModifiedBy>
  <cp:revision>22</cp:revision>
  <dcterms:created xsi:type="dcterms:W3CDTF">2013-02-03T13:33:43Z</dcterms:created>
  <dcterms:modified xsi:type="dcterms:W3CDTF">2013-03-17T13:26:35Z</dcterms:modified>
</cp:coreProperties>
</file>