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61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366" autoAdjust="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E2FC2-31D6-441A-9C15-E555732B7AAF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C9048-56F0-45D8-A7B6-1FAA37495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9048-56F0-45D8-A7B6-1FAA374958A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75A-EA2A-4CE9-A37B-CB1868A37A2C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9969-0D03-42AD-8EC6-32ABFAE5B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75A-EA2A-4CE9-A37B-CB1868A37A2C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9969-0D03-42AD-8EC6-32ABFAE5B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75A-EA2A-4CE9-A37B-CB1868A37A2C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9969-0D03-42AD-8EC6-32ABFAE5B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75A-EA2A-4CE9-A37B-CB1868A37A2C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9969-0D03-42AD-8EC6-32ABFAE5B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75A-EA2A-4CE9-A37B-CB1868A37A2C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9969-0D03-42AD-8EC6-32ABFAE5B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75A-EA2A-4CE9-A37B-CB1868A37A2C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9969-0D03-42AD-8EC6-32ABFAE5B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75A-EA2A-4CE9-A37B-CB1868A37A2C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9969-0D03-42AD-8EC6-32ABFAE5B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75A-EA2A-4CE9-A37B-CB1868A37A2C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9969-0D03-42AD-8EC6-32ABFAE5B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75A-EA2A-4CE9-A37B-CB1868A37A2C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9969-0D03-42AD-8EC6-32ABFAE5B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75A-EA2A-4CE9-A37B-CB1868A37A2C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9969-0D03-42AD-8EC6-32ABFAE5B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75A-EA2A-4CE9-A37B-CB1868A37A2C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9969-0D03-42AD-8EC6-32ABFAE5B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C75A-EA2A-4CE9-A37B-CB1868A37A2C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9969-0D03-42AD-8EC6-32ABFAE5B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00013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Hello, English!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071546"/>
            <a:ext cx="7143800" cy="5143536"/>
          </a:xfrm>
        </p:spPr>
        <p:txBody>
          <a:bodyPr>
            <a:normAutofit fontScale="55000" lnSpcReduction="20000"/>
          </a:bodyPr>
          <a:lstStyle/>
          <a:p>
            <a:pPr algn="l"/>
            <a:endParaRPr lang="ru-RU" sz="5100" i="1" u="sng" dirty="0" smtClean="0">
              <a:solidFill>
                <a:schemeClr val="tx2"/>
              </a:solidFill>
            </a:endParaRPr>
          </a:p>
          <a:p>
            <a:pPr algn="l"/>
            <a:r>
              <a:rPr lang="ru-RU" sz="5100" i="1" u="sng" dirty="0" smtClean="0">
                <a:solidFill>
                  <a:schemeClr val="tx2"/>
                </a:solidFill>
              </a:rPr>
              <a:t>Согласные звуки</a:t>
            </a:r>
            <a:r>
              <a:rPr lang="ru-RU" sz="5100" i="1" dirty="0" smtClean="0">
                <a:solidFill>
                  <a:schemeClr val="tx2"/>
                </a:solidFill>
              </a:rPr>
              <a:t>                   </a:t>
            </a:r>
            <a:r>
              <a:rPr lang="ru-RU" sz="5100" i="1" u="sng" dirty="0" smtClean="0">
                <a:solidFill>
                  <a:schemeClr val="tx2"/>
                </a:solidFill>
              </a:rPr>
              <a:t>Гласные звуки</a:t>
            </a:r>
            <a:r>
              <a:rPr lang="ru-RU" sz="5100" i="1" dirty="0" smtClean="0">
                <a:solidFill>
                  <a:schemeClr val="tx2"/>
                </a:solidFill>
              </a:rPr>
              <a:t>   </a:t>
            </a:r>
            <a:endParaRPr lang="en-US" sz="5100" i="1" dirty="0" smtClean="0">
              <a:solidFill>
                <a:schemeClr val="tx2"/>
              </a:solidFill>
            </a:endParaRPr>
          </a:p>
          <a:p>
            <a:pPr algn="l"/>
            <a:r>
              <a:rPr lang="en-US" sz="5100" dirty="0" smtClean="0">
                <a:solidFill>
                  <a:schemeClr val="accent3">
                    <a:lumMod val="50000"/>
                  </a:schemeClr>
                </a:solidFill>
              </a:rPr>
              <a:t>[z]</a:t>
            </a:r>
            <a:r>
              <a:rPr lang="en-US" sz="5100" dirty="0" smtClean="0"/>
              <a:t> – [iz]                                     </a:t>
            </a:r>
            <a:r>
              <a:rPr lang="en-US" sz="5100" dirty="0" smtClean="0">
                <a:solidFill>
                  <a:schemeClr val="accent2">
                    <a:lumMod val="75000"/>
                  </a:schemeClr>
                </a:solidFill>
              </a:rPr>
              <a:t>[ai], [ei], [i]</a:t>
            </a:r>
            <a:endParaRPr lang="en-US" sz="5100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en-US" sz="5100" dirty="0" smtClean="0">
                <a:solidFill>
                  <a:schemeClr val="accent3">
                    <a:lumMod val="50000"/>
                  </a:schemeClr>
                </a:solidFill>
              </a:rPr>
              <a:t>[m] </a:t>
            </a:r>
            <a:r>
              <a:rPr lang="en-US" sz="5100" dirty="0" smtClean="0"/>
              <a:t>– [mai]</a:t>
            </a:r>
          </a:p>
          <a:p>
            <a:pPr algn="l"/>
            <a:r>
              <a:rPr lang="en-US" sz="5100" dirty="0" smtClean="0">
                <a:solidFill>
                  <a:schemeClr val="accent3">
                    <a:lumMod val="50000"/>
                  </a:schemeClr>
                </a:solidFill>
              </a:rPr>
              <a:t>[n]</a:t>
            </a:r>
            <a:r>
              <a:rPr lang="en-US" sz="5100" dirty="0" smtClean="0"/>
              <a:t> – [neim]</a:t>
            </a:r>
          </a:p>
          <a:p>
            <a:pPr algn="l"/>
            <a:r>
              <a:rPr lang="en-US" sz="5100" dirty="0" smtClean="0">
                <a:solidFill>
                  <a:schemeClr val="accent3">
                    <a:lumMod val="50000"/>
                  </a:schemeClr>
                </a:solidFill>
              </a:rPr>
              <a:t>[w]</a:t>
            </a:r>
            <a:r>
              <a:rPr lang="en-US" sz="5100" dirty="0" smtClean="0"/>
              <a:t> – [wai, wei, wi]</a:t>
            </a:r>
            <a:endParaRPr lang="ru-RU" sz="5100" dirty="0" smtClean="0"/>
          </a:p>
          <a:p>
            <a:pPr algn="l"/>
            <a:r>
              <a:rPr lang="en-US" sz="5100" dirty="0" smtClean="0"/>
              <a:t>[mai neim iz … ].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æ</a:t>
            </a:r>
            <a:endParaRPr lang="ru-RU" dirty="0"/>
          </a:p>
        </p:txBody>
      </p:sp>
      <p:pic>
        <p:nvPicPr>
          <p:cNvPr id="23554" name="Picture 2" descr="http://im7-tub-ru.yandex.net/i?id=76300618-4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-142900"/>
            <a:ext cx="2214546" cy="1643074"/>
          </a:xfrm>
          <a:prstGeom prst="rect">
            <a:avLst/>
          </a:prstGeom>
          <a:noFill/>
        </p:spPr>
      </p:pic>
      <p:pic>
        <p:nvPicPr>
          <p:cNvPr id="23556" name="Picture 4" descr="http://im5-tub-ru.yandex.net/i?id=192516347-4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71942"/>
            <a:ext cx="3000396" cy="2286016"/>
          </a:xfrm>
          <a:prstGeom prst="rect">
            <a:avLst/>
          </a:prstGeom>
          <a:noFill/>
        </p:spPr>
      </p:pic>
      <p:pic>
        <p:nvPicPr>
          <p:cNvPr id="23558" name="Picture 6" descr="http://im2-tub-ru.yandex.net/i?id=33344308-1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714884"/>
            <a:ext cx="2857520" cy="1928826"/>
          </a:xfrm>
          <a:prstGeom prst="rect">
            <a:avLst/>
          </a:prstGeom>
          <a:noFill/>
        </p:spPr>
      </p:pic>
      <p:pic>
        <p:nvPicPr>
          <p:cNvPr id="23560" name="Picture 8" descr="http://im2-tub-ru.yandex.net/i?id=325261139-1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500306"/>
            <a:ext cx="2028825" cy="1428750"/>
          </a:xfrm>
          <a:prstGeom prst="rect">
            <a:avLst/>
          </a:prstGeom>
          <a:noFill/>
        </p:spPr>
      </p:pic>
      <p:pic>
        <p:nvPicPr>
          <p:cNvPr id="23562" name="Picture 10" descr="http://im7-tub-ru.yandex.net/i?id=231916140-03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0"/>
            <a:ext cx="2143140" cy="1643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en-US" b="1" i="1" dirty="0" smtClean="0"/>
              <a:t>I can …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5929330"/>
          </a:xfrm>
        </p:spPr>
        <p:txBody>
          <a:bodyPr>
            <a:normAutofit/>
          </a:bodyPr>
          <a:lstStyle/>
          <a:p>
            <a:r>
              <a:rPr lang="en-US" dirty="0" smtClean="0"/>
              <a:t>Jump [ʤ</a:t>
            </a:r>
            <a:r>
              <a:rPr lang="el-GR" dirty="0" smtClean="0"/>
              <a:t>ᴧ</a:t>
            </a:r>
            <a:r>
              <a:rPr lang="en-US" dirty="0" smtClean="0"/>
              <a:t>mp]</a:t>
            </a:r>
          </a:p>
          <a:p>
            <a:endParaRPr lang="en-US" dirty="0" smtClean="0"/>
          </a:p>
          <a:p>
            <a:r>
              <a:rPr lang="en-US" dirty="0" smtClean="0"/>
              <a:t>Skip [skip]</a:t>
            </a:r>
          </a:p>
          <a:p>
            <a:endParaRPr lang="en-US" dirty="0" smtClean="0"/>
          </a:p>
          <a:p>
            <a:r>
              <a:rPr lang="en-US" dirty="0" smtClean="0"/>
              <a:t>Run [r</a:t>
            </a:r>
            <a:r>
              <a:rPr lang="el-GR" dirty="0" smtClean="0"/>
              <a:t>ᴧ</a:t>
            </a:r>
            <a:r>
              <a:rPr lang="en-US" dirty="0" smtClean="0"/>
              <a:t>n]</a:t>
            </a:r>
          </a:p>
          <a:p>
            <a:pPr>
              <a:buNone/>
            </a:pPr>
            <a:r>
              <a:rPr lang="en-US" dirty="0" smtClean="0"/>
              <a:t>                                                       swim [swim]</a:t>
            </a:r>
          </a:p>
          <a:p>
            <a:r>
              <a:rPr lang="en-US" dirty="0" smtClean="0"/>
              <a:t>Sit [sit]</a:t>
            </a:r>
          </a:p>
          <a:p>
            <a:pPr>
              <a:buNone/>
            </a:pP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b="1" i="1" dirty="0" smtClean="0"/>
              <a:t>Can you … ?          Yes, I can.</a:t>
            </a:r>
          </a:p>
          <a:p>
            <a:pPr>
              <a:buNone/>
            </a:pPr>
            <a:r>
              <a:rPr lang="en-US" b="1" i="1" dirty="0"/>
              <a:t> </a:t>
            </a:r>
            <a:r>
              <a:rPr lang="en-US" b="1" i="1" dirty="0" smtClean="0"/>
              <a:t>Can he  … ?            No, I can`t.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i="1" dirty="0"/>
          </a:p>
        </p:txBody>
      </p:sp>
      <p:pic>
        <p:nvPicPr>
          <p:cNvPr id="19458" name="Picture 2" descr="http://im4-tub-ru.yandex.net/i?id=425422130-1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071678"/>
            <a:ext cx="2286016" cy="1928826"/>
          </a:xfrm>
          <a:prstGeom prst="rect">
            <a:avLst/>
          </a:prstGeom>
          <a:noFill/>
        </p:spPr>
      </p:pic>
      <p:pic>
        <p:nvPicPr>
          <p:cNvPr id="19460" name="Picture 4" descr="http://im8-tub-ru.yandex.net/i?id=193877479-4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929066"/>
            <a:ext cx="2252668" cy="1857388"/>
          </a:xfrm>
          <a:prstGeom prst="rect">
            <a:avLst/>
          </a:prstGeom>
          <a:noFill/>
        </p:spPr>
      </p:pic>
      <p:pic>
        <p:nvPicPr>
          <p:cNvPr id="19462" name="Picture 6" descr="http://im0-tub-ru.yandex.net/i?id=116557511-1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357430"/>
            <a:ext cx="2286016" cy="1571626"/>
          </a:xfrm>
          <a:prstGeom prst="rect">
            <a:avLst/>
          </a:prstGeom>
          <a:noFill/>
        </p:spPr>
      </p:pic>
      <p:pic>
        <p:nvPicPr>
          <p:cNvPr id="19464" name="Picture 8" descr="http://im4-tub-ru.yandex.net/i?id=120348338-37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857232"/>
            <a:ext cx="2085975" cy="142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Ee </a:t>
            </a:r>
            <a:r>
              <a:rPr lang="en-US" sz="5400" i="1" dirty="0" smtClean="0"/>
              <a:t>(Ee)</a:t>
            </a:r>
            <a:r>
              <a:rPr lang="en-US" sz="5400" dirty="0" smtClean="0"/>
              <a:t>, Ff </a:t>
            </a:r>
            <a:r>
              <a:rPr lang="en-US" sz="5400" i="1" dirty="0" smtClean="0"/>
              <a:t>(Ff)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8579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Буква Е белей, чем снег. </a:t>
            </a:r>
            <a:br>
              <a:rPr lang="ru-RU" dirty="0" smtClean="0"/>
            </a:br>
            <a:r>
              <a:rPr lang="ru-RU" dirty="0" smtClean="0"/>
              <a:t>С Е берет начало </a:t>
            </a:r>
            <a:r>
              <a:rPr lang="ru-RU" b="1" i="1" dirty="0" smtClean="0"/>
              <a:t>egg,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Egg высиживает квочка. </a:t>
            </a:r>
            <a:br>
              <a:rPr lang="ru-RU" dirty="0" smtClean="0"/>
            </a:br>
            <a:r>
              <a:rPr lang="ru-RU" dirty="0" smtClean="0"/>
              <a:t>Тут конец – </a:t>
            </a:r>
            <a:r>
              <a:rPr lang="ru-RU" b="1" i="1" dirty="0" smtClean="0"/>
              <a:t>the end</a:t>
            </a:r>
            <a:r>
              <a:rPr lang="ru-RU" dirty="0" smtClean="0"/>
              <a:t>. И точка. </a:t>
            </a:r>
          </a:p>
          <a:p>
            <a:pPr>
              <a:buNone/>
            </a:pPr>
            <a:r>
              <a:rPr lang="en-US" dirty="0" smtClean="0"/>
              <a:t>Ee </a:t>
            </a:r>
            <a:r>
              <a:rPr lang="en-US" i="1" dirty="0" smtClean="0"/>
              <a:t>(Ee) </a:t>
            </a:r>
            <a:r>
              <a:rPr lang="ru-RU" sz="2400" i="1" dirty="0" smtClean="0"/>
              <a:t>читается</a:t>
            </a:r>
            <a:r>
              <a:rPr lang="ru-RU" i="1" dirty="0" smtClean="0"/>
              <a:t> </a:t>
            </a:r>
            <a:r>
              <a:rPr lang="en-US" dirty="0" smtClean="0"/>
              <a:t>[e] </a:t>
            </a:r>
            <a:r>
              <a:rPr lang="ru-RU" sz="2400" dirty="0" smtClean="0"/>
              <a:t>или</a:t>
            </a:r>
            <a:r>
              <a:rPr lang="ru-RU" dirty="0" smtClean="0"/>
              <a:t> </a:t>
            </a:r>
            <a:r>
              <a:rPr lang="en-US" dirty="0" smtClean="0"/>
              <a:t>[i:]</a:t>
            </a:r>
          </a:p>
          <a:p>
            <a:pPr>
              <a:buNone/>
            </a:pPr>
            <a:r>
              <a:rPr lang="en-US" dirty="0" smtClean="0"/>
              <a:t>[e] – p</a:t>
            </a:r>
            <a:r>
              <a:rPr lang="en-US" b="1" dirty="0" smtClean="0"/>
              <a:t>e</a:t>
            </a:r>
            <a:r>
              <a:rPr lang="en-US" dirty="0" smtClean="0"/>
              <a:t>n, h</a:t>
            </a:r>
            <a:r>
              <a:rPr lang="en-US" b="1" dirty="0" smtClean="0"/>
              <a:t>e</a:t>
            </a:r>
            <a:r>
              <a:rPr lang="en-US" dirty="0" smtClean="0"/>
              <a:t>n, b</a:t>
            </a:r>
            <a:r>
              <a:rPr lang="en-US" b="1" dirty="0" smtClean="0"/>
              <a:t>e</a:t>
            </a:r>
            <a:r>
              <a:rPr lang="en-US" dirty="0" smtClean="0"/>
              <a:t>d, t</a:t>
            </a:r>
            <a:r>
              <a:rPr lang="en-US" b="1" dirty="0" smtClean="0"/>
              <a:t>e</a:t>
            </a:r>
            <a:r>
              <a:rPr lang="en-US" dirty="0" smtClean="0"/>
              <a:t>n</a:t>
            </a:r>
          </a:p>
          <a:p>
            <a:pPr>
              <a:buNone/>
            </a:pPr>
            <a:r>
              <a:rPr lang="en-US" dirty="0" smtClean="0"/>
              <a:t>[i:] – w</a:t>
            </a:r>
            <a:r>
              <a:rPr lang="en-US" b="1" dirty="0" smtClean="0"/>
              <a:t>e</a:t>
            </a:r>
            <a:r>
              <a:rPr lang="en-US" dirty="0" smtClean="0"/>
              <a:t>, b</a:t>
            </a:r>
            <a:r>
              <a:rPr lang="en-US" b="1" dirty="0" smtClean="0"/>
              <a:t>ee</a:t>
            </a:r>
            <a:r>
              <a:rPr lang="en-US" dirty="0" smtClean="0"/>
              <a:t>, P</a:t>
            </a:r>
            <a:r>
              <a:rPr lang="en-US" b="1" dirty="0" smtClean="0"/>
              <a:t>e</a:t>
            </a:r>
            <a:r>
              <a:rPr lang="en-US" dirty="0" smtClean="0"/>
              <a:t>te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ru-RU" sz="3600" dirty="0" smtClean="0"/>
              <a:t>На листок зеленый сев, </a:t>
            </a:r>
            <a:br>
              <a:rPr lang="ru-RU" sz="3600" dirty="0" smtClean="0"/>
            </a:br>
            <a:r>
              <a:rPr lang="ru-RU" sz="3600" dirty="0" smtClean="0"/>
              <a:t>Громко квакнет буква F, </a:t>
            </a:r>
            <a:br>
              <a:rPr lang="ru-RU" sz="3600" dirty="0" smtClean="0"/>
            </a:br>
            <a:r>
              <a:rPr lang="ru-RU" sz="3600" dirty="0" smtClean="0"/>
              <a:t>Потому что </a:t>
            </a:r>
            <a:r>
              <a:rPr lang="ru-RU" sz="3600" b="1" i="1" dirty="0" smtClean="0"/>
              <a:t>frog</a:t>
            </a:r>
            <a:r>
              <a:rPr lang="ru-RU" sz="3600" dirty="0" smtClean="0"/>
              <a:t>– лягушка, </a:t>
            </a:r>
            <a:br>
              <a:rPr lang="ru-RU" sz="3600" dirty="0" smtClean="0"/>
            </a:br>
            <a:r>
              <a:rPr lang="ru-RU" sz="3600" dirty="0" smtClean="0"/>
              <a:t>Знаменитая квакушка. </a:t>
            </a:r>
            <a:endParaRPr lang="ru-RU" sz="4000" dirty="0" smtClean="0"/>
          </a:p>
          <a:p>
            <a:pPr>
              <a:buNone/>
            </a:pPr>
            <a:r>
              <a:rPr lang="en-US" sz="4000" dirty="0" smtClean="0"/>
              <a:t>Ff</a:t>
            </a:r>
            <a:r>
              <a:rPr lang="en-US" dirty="0" smtClean="0"/>
              <a:t> </a:t>
            </a:r>
            <a:r>
              <a:rPr lang="ru-RU" sz="2400" dirty="0" smtClean="0"/>
              <a:t>читается</a:t>
            </a:r>
            <a:r>
              <a:rPr lang="ru-RU" dirty="0" smtClean="0"/>
              <a:t> </a:t>
            </a:r>
            <a:r>
              <a:rPr lang="en-US" dirty="0" smtClean="0"/>
              <a:t>[f]</a:t>
            </a:r>
          </a:p>
          <a:p>
            <a:pPr>
              <a:buNone/>
            </a:pPr>
            <a:r>
              <a:rPr lang="en-US" dirty="0" smtClean="0"/>
              <a:t>[f] – </a:t>
            </a:r>
            <a:r>
              <a:rPr lang="en-US" b="1" dirty="0" smtClean="0"/>
              <a:t>f</a:t>
            </a:r>
            <a:r>
              <a:rPr lang="en-US" dirty="0" smtClean="0"/>
              <a:t>ox, </a:t>
            </a:r>
            <a:r>
              <a:rPr lang="en-US" b="1" dirty="0" smtClean="0"/>
              <a:t>f</a:t>
            </a:r>
            <a:r>
              <a:rPr lang="en-US" dirty="0" smtClean="0"/>
              <a:t>ive, </a:t>
            </a:r>
            <a:r>
              <a:rPr lang="en-US" b="1" dirty="0" smtClean="0"/>
              <a:t>f</a:t>
            </a:r>
            <a:r>
              <a:rPr lang="en-US" dirty="0" smtClean="0"/>
              <a:t>ish</a:t>
            </a:r>
          </a:p>
          <a:p>
            <a:endParaRPr lang="ru-RU" dirty="0"/>
          </a:p>
        </p:txBody>
      </p:sp>
      <p:pic>
        <p:nvPicPr>
          <p:cNvPr id="14338" name="Picture 2" descr="http://im6-tub-ru.yandex.net/i?id=135266291-6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857232"/>
            <a:ext cx="2428892" cy="1571636"/>
          </a:xfrm>
          <a:prstGeom prst="rect">
            <a:avLst/>
          </a:prstGeom>
          <a:noFill/>
        </p:spPr>
      </p:pic>
      <p:pic>
        <p:nvPicPr>
          <p:cNvPr id="14340" name="Picture 4" descr="http://im7-tub-ru.yandex.net/i?id=154270099-5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071942"/>
            <a:ext cx="2571768" cy="228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en-US" b="1" i="1" dirty="0" smtClean="0"/>
              <a:t>I cannot </a:t>
            </a:r>
            <a:r>
              <a:rPr lang="en-US" dirty="0" smtClean="0"/>
              <a:t>… . </a:t>
            </a:r>
            <a:r>
              <a:rPr lang="en-US" b="1" i="1" dirty="0" smtClean="0"/>
              <a:t>He cannot … </a:t>
            </a:r>
            <a:r>
              <a:rPr lang="en-US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[flai]    fly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dance</a:t>
            </a:r>
          </a:p>
          <a:p>
            <a:pPr>
              <a:buNone/>
            </a:pPr>
            <a:r>
              <a:rPr lang="en-US" dirty="0" smtClean="0"/>
              <a:t>[da:ns]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sing</a:t>
            </a:r>
          </a:p>
          <a:p>
            <a:pPr>
              <a:buNone/>
            </a:pPr>
            <a:r>
              <a:rPr lang="en-US" dirty="0" smtClean="0"/>
              <a:t>[siŋ]</a:t>
            </a:r>
          </a:p>
          <a:p>
            <a:pPr>
              <a:buNone/>
            </a:pPr>
            <a:r>
              <a:rPr lang="en-US" dirty="0" smtClean="0"/>
              <a:t>                                         walk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[w:ɔk]</a:t>
            </a:r>
            <a:endParaRPr lang="en-US" dirty="0"/>
          </a:p>
        </p:txBody>
      </p:sp>
      <p:pic>
        <p:nvPicPr>
          <p:cNvPr id="25602" name="Picture 2" descr="http://im3-tub-ru.yandex.net/i?id=117813763-5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429000"/>
            <a:ext cx="3000396" cy="2786082"/>
          </a:xfrm>
          <a:prstGeom prst="rect">
            <a:avLst/>
          </a:prstGeom>
          <a:noFill/>
        </p:spPr>
      </p:pic>
      <p:pic>
        <p:nvPicPr>
          <p:cNvPr id="25604" name="Picture 4" descr="http://im4-tub-ru.yandex.net/i?id=55787818-4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142984"/>
            <a:ext cx="3786214" cy="2643206"/>
          </a:xfrm>
          <a:prstGeom prst="rect">
            <a:avLst/>
          </a:prstGeom>
          <a:noFill/>
        </p:spPr>
      </p:pic>
      <p:pic>
        <p:nvPicPr>
          <p:cNvPr id="25606" name="Picture 6" descr="http://im2-tub-ru.yandex.net/i?id=18579753-4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571612"/>
            <a:ext cx="2838455" cy="1928826"/>
          </a:xfrm>
          <a:prstGeom prst="rect">
            <a:avLst/>
          </a:prstGeom>
          <a:noFill/>
        </p:spPr>
      </p:pic>
      <p:pic>
        <p:nvPicPr>
          <p:cNvPr id="25608" name="Picture 8" descr="Совы и их добыча (11 фото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929066"/>
            <a:ext cx="3643306" cy="27860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en-US" dirty="0" smtClean="0"/>
              <a:t>Gg </a:t>
            </a:r>
            <a:r>
              <a:rPr lang="en-US" i="1" dirty="0" smtClean="0"/>
              <a:t>(Gg)</a:t>
            </a:r>
            <a:r>
              <a:rPr lang="en-US" dirty="0" smtClean="0"/>
              <a:t>,  [ʊ], [u:], [ʧ], [ʃ], [ŋ]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92935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 этой буквой не дружи, </a:t>
            </a:r>
            <a:br>
              <a:rPr lang="ru-RU" dirty="0" smtClean="0"/>
            </a:br>
            <a:r>
              <a:rPr lang="ru-RU" dirty="0" smtClean="0"/>
              <a:t>Зазнается буква G. </a:t>
            </a:r>
            <a:br>
              <a:rPr lang="ru-RU" dirty="0" smtClean="0"/>
            </a:br>
            <a:r>
              <a:rPr lang="ru-RU" dirty="0" smtClean="0"/>
              <a:t>Важно голову задрав, </a:t>
            </a:r>
            <a:br>
              <a:rPr lang="ru-RU" dirty="0" smtClean="0"/>
            </a:br>
            <a:r>
              <a:rPr lang="ru-RU" dirty="0" smtClean="0"/>
              <a:t>Смотрит свысока </a:t>
            </a:r>
            <a:r>
              <a:rPr lang="ru-RU" b="1" i="1" dirty="0" smtClean="0"/>
              <a:t>giraffe. </a:t>
            </a:r>
          </a:p>
          <a:p>
            <a:endParaRPr lang="ru-RU" dirty="0" smtClean="0"/>
          </a:p>
          <a:p>
            <a:pPr>
              <a:buNone/>
            </a:pPr>
            <a:r>
              <a:rPr lang="en-US" dirty="0" smtClean="0"/>
              <a:t>Gg </a:t>
            </a:r>
            <a:r>
              <a:rPr lang="ru-RU" sz="2400" dirty="0" smtClean="0"/>
              <a:t>читается</a:t>
            </a:r>
            <a:r>
              <a:rPr lang="ru-RU" dirty="0" smtClean="0"/>
              <a:t> </a:t>
            </a:r>
            <a:r>
              <a:rPr lang="en-US" dirty="0" smtClean="0"/>
              <a:t>[g] </a:t>
            </a:r>
            <a:r>
              <a:rPr lang="ru-RU" sz="2400" dirty="0" smtClean="0"/>
              <a:t>или</a:t>
            </a:r>
            <a:r>
              <a:rPr lang="ru-RU" dirty="0" smtClean="0"/>
              <a:t> </a:t>
            </a:r>
            <a:r>
              <a:rPr lang="en-US" dirty="0" smtClean="0"/>
              <a:t>[ʤ]</a:t>
            </a:r>
          </a:p>
          <a:p>
            <a:r>
              <a:rPr lang="en-US" dirty="0" smtClean="0"/>
              <a:t>[g] – </a:t>
            </a:r>
            <a:r>
              <a:rPr lang="en-US" b="1" dirty="0" smtClean="0"/>
              <a:t>g</a:t>
            </a:r>
            <a:r>
              <a:rPr lang="en-US" dirty="0" smtClean="0"/>
              <a:t>ood, do</a:t>
            </a:r>
            <a:r>
              <a:rPr lang="en-US" b="1" dirty="0" smtClean="0"/>
              <a:t>g</a:t>
            </a:r>
            <a:r>
              <a:rPr lang="en-US" dirty="0" smtClean="0"/>
              <a:t>, </a:t>
            </a:r>
            <a:r>
              <a:rPr lang="en-US" b="1" dirty="0" smtClean="0"/>
              <a:t>g</a:t>
            </a:r>
            <a:r>
              <a:rPr lang="en-US" dirty="0" smtClean="0"/>
              <a:t>o, </a:t>
            </a:r>
            <a:r>
              <a:rPr lang="en-US" b="1" dirty="0" smtClean="0"/>
              <a:t>g</a:t>
            </a:r>
            <a:r>
              <a:rPr lang="en-US" dirty="0" smtClean="0"/>
              <a:t>ive, </a:t>
            </a:r>
            <a:r>
              <a:rPr lang="en-US" b="1" dirty="0" smtClean="0"/>
              <a:t>g</a:t>
            </a:r>
            <a:r>
              <a:rPr lang="en-US" dirty="0" smtClean="0"/>
              <a:t>ame, </a:t>
            </a:r>
            <a:r>
              <a:rPr lang="en-US" b="1" dirty="0" smtClean="0"/>
              <a:t>g</a:t>
            </a:r>
            <a:r>
              <a:rPr lang="en-US" dirty="0" smtClean="0"/>
              <a:t>um</a:t>
            </a:r>
          </a:p>
          <a:p>
            <a:r>
              <a:rPr lang="en-US" dirty="0" smtClean="0"/>
              <a:t>[ʤ] – </a:t>
            </a:r>
            <a:r>
              <a:rPr lang="en-US" b="1" dirty="0" smtClean="0"/>
              <a:t>g</a:t>
            </a:r>
            <a:r>
              <a:rPr lang="en-US" dirty="0" smtClean="0"/>
              <a:t>iraffe, </a:t>
            </a:r>
            <a:r>
              <a:rPr lang="en-US" b="1" dirty="0" smtClean="0"/>
              <a:t>g</a:t>
            </a:r>
            <a:r>
              <a:rPr lang="en-US" dirty="0" smtClean="0"/>
              <a:t>ym</a:t>
            </a:r>
          </a:p>
          <a:p>
            <a:endParaRPr lang="en-US" dirty="0" smtClean="0"/>
          </a:p>
          <a:p>
            <a:r>
              <a:rPr lang="en-US" dirty="0" smtClean="0"/>
              <a:t>[ŋ] – [siŋ , tiŋ , sɒŋ]</a:t>
            </a:r>
          </a:p>
          <a:p>
            <a:r>
              <a:rPr lang="en-US" dirty="0" smtClean="0"/>
              <a:t>[ʧ - ʃ], [fiʃ, ʧik, ʧi:z, ʃip]</a:t>
            </a:r>
          </a:p>
          <a:p>
            <a:r>
              <a:rPr lang="en-US" dirty="0" smtClean="0"/>
              <a:t>[ʊ] – [lʊk, gʊd, kʊk, pʊl, pʊt]</a:t>
            </a:r>
          </a:p>
          <a:p>
            <a:r>
              <a:rPr lang="en-US" dirty="0" smtClean="0"/>
              <a:t>[u:] – [fu:l, pu:l, ku:l, gu:z, ʃu:z]</a:t>
            </a:r>
          </a:p>
          <a:p>
            <a:r>
              <a:rPr lang="en-US" dirty="0" smtClean="0"/>
              <a:t>[ʊ -  u:, fʊl – fu:l, gʊd – gu:z, pʊl – pu:l]</a:t>
            </a:r>
            <a:endParaRPr lang="en-US" dirty="0"/>
          </a:p>
          <a:p>
            <a:endParaRPr lang="ru-RU" dirty="0"/>
          </a:p>
        </p:txBody>
      </p:sp>
      <p:pic>
        <p:nvPicPr>
          <p:cNvPr id="12290" name="Picture 2" descr="http://im0-tub-ru.yandex.net/i?id=307582168-1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857232"/>
            <a:ext cx="2214578" cy="1928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en-US" dirty="0" smtClean="0"/>
              <a:t>Hh </a:t>
            </a:r>
            <a:r>
              <a:rPr lang="en-US" i="1" dirty="0" smtClean="0"/>
              <a:t>(Hh)</a:t>
            </a:r>
            <a:r>
              <a:rPr lang="en-US" dirty="0" smtClean="0"/>
              <a:t>, [au], [j]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5721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/>
              <a:t>H</a:t>
            </a:r>
            <a:r>
              <a:rPr lang="ru-RU" dirty="0" smtClean="0"/>
              <a:t> утрет любому нос. </a:t>
            </a:r>
            <a:br>
              <a:rPr lang="ru-RU" dirty="0" smtClean="0"/>
            </a:br>
            <a:r>
              <a:rPr lang="ru-RU" dirty="0" smtClean="0"/>
              <a:t>Мчится вихрем конь мой – </a:t>
            </a:r>
            <a:r>
              <a:rPr lang="ru-RU" b="1" i="1" dirty="0" smtClean="0"/>
              <a:t>horse. </a:t>
            </a:r>
            <a:br>
              <a:rPr lang="ru-RU" b="1" i="1" dirty="0" smtClean="0"/>
            </a:br>
            <a:r>
              <a:rPr lang="ru-RU" dirty="0" smtClean="0"/>
              <a:t>Для него преграды нет, </a:t>
            </a:r>
            <a:br>
              <a:rPr lang="ru-RU" dirty="0" smtClean="0"/>
            </a:br>
            <a:r>
              <a:rPr lang="ru-RU" dirty="0" smtClean="0"/>
              <a:t>Если всадник в шляпе – </a:t>
            </a:r>
            <a:r>
              <a:rPr lang="ru-RU" b="1" i="1" dirty="0" smtClean="0"/>
              <a:t>hat.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en-US" dirty="0" smtClean="0"/>
              <a:t>Hh </a:t>
            </a:r>
            <a:r>
              <a:rPr lang="ru-RU" sz="2400" i="1" dirty="0" smtClean="0"/>
              <a:t>читается</a:t>
            </a:r>
            <a:r>
              <a:rPr lang="ru-RU" dirty="0" smtClean="0"/>
              <a:t> </a:t>
            </a:r>
            <a:r>
              <a:rPr lang="en-US" dirty="0" smtClean="0"/>
              <a:t>[h]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[h] – </a:t>
            </a:r>
            <a:r>
              <a:rPr lang="en-US" b="1" dirty="0" smtClean="0"/>
              <a:t>h</a:t>
            </a:r>
            <a:r>
              <a:rPr lang="en-US" dirty="0" smtClean="0"/>
              <a:t>at, </a:t>
            </a:r>
            <a:r>
              <a:rPr lang="en-US" b="1" dirty="0" smtClean="0"/>
              <a:t>h</a:t>
            </a:r>
            <a:r>
              <a:rPr lang="en-US" dirty="0" smtClean="0"/>
              <a:t>orse, </a:t>
            </a:r>
            <a:r>
              <a:rPr lang="en-US" b="1" dirty="0" smtClean="0"/>
              <a:t>h</a:t>
            </a:r>
            <a:r>
              <a:rPr lang="en-US" dirty="0" smtClean="0"/>
              <a:t>i, </a:t>
            </a:r>
            <a:r>
              <a:rPr lang="en-US" b="1" dirty="0" smtClean="0"/>
              <a:t>h</a:t>
            </a:r>
            <a:r>
              <a:rPr lang="en-US" dirty="0" smtClean="0"/>
              <a:t>ello</a:t>
            </a:r>
            <a:endParaRPr lang="en-US" dirty="0"/>
          </a:p>
          <a:p>
            <a:endParaRPr lang="ru-RU" dirty="0" smtClean="0"/>
          </a:p>
          <a:p>
            <a:r>
              <a:rPr lang="en-US" dirty="0" smtClean="0"/>
              <a:t>[au] – [hau, taun, kaunt, baunti]</a:t>
            </a:r>
          </a:p>
          <a:p>
            <a:r>
              <a:rPr lang="en-US" dirty="0" smtClean="0"/>
              <a:t>[j] – [jes, jeləu]</a:t>
            </a:r>
          </a:p>
          <a:p>
            <a:r>
              <a:rPr lang="en-US" dirty="0" smtClean="0"/>
              <a:t>How old are you? -  I am 8.</a:t>
            </a:r>
          </a:p>
          <a:p>
            <a:r>
              <a:rPr lang="en-US" dirty="0" smtClean="0"/>
              <a:t>[hau  əuld  a:   ju:  ]? – [aim eit].</a:t>
            </a:r>
            <a:endParaRPr lang="ru-RU" dirty="0"/>
          </a:p>
        </p:txBody>
      </p:sp>
      <p:pic>
        <p:nvPicPr>
          <p:cNvPr id="11266" name="Picture 2" descr="http://im2-tub-ru.yandex.net/i?id=217392343-6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794" y="714356"/>
            <a:ext cx="2643206" cy="1857388"/>
          </a:xfrm>
          <a:prstGeom prst="rect">
            <a:avLst/>
          </a:prstGeom>
          <a:noFill/>
        </p:spPr>
      </p:pic>
      <p:pic>
        <p:nvPicPr>
          <p:cNvPr id="11268" name="Picture 4" descr="http://im0-tub-ru.yandex.net/i?id=458037875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500306"/>
            <a:ext cx="2143125" cy="142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I am … .     I can … .   I cannot … 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Read [ri:d]  draw [drɔ:]  write [rait]  count[kaunt]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I am Kate. I can read and count. I cannot  skip.</a:t>
            </a:r>
          </a:p>
          <a:p>
            <a:pPr>
              <a:buNone/>
            </a:pPr>
            <a:r>
              <a:rPr lang="en-US" dirty="0" smtClean="0"/>
              <a:t>[aim keit. ai kæn ri:d ænd kaunt. ai kænɒt skip]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 am Ann. I can sing and dance. I cannot draw.</a:t>
            </a:r>
          </a:p>
          <a:p>
            <a:pPr>
              <a:buNone/>
            </a:pPr>
            <a:r>
              <a:rPr lang="en-US" dirty="0" smtClean="0"/>
              <a:t>[aim æn. ai  kæn siŋ ænd da:ns. ai kænɒt drɔ:].</a:t>
            </a:r>
            <a:endParaRPr lang="ru-RU" dirty="0"/>
          </a:p>
        </p:txBody>
      </p:sp>
      <p:pic>
        <p:nvPicPr>
          <p:cNvPr id="7" name="Рисунок 6" descr="C:\DOCUME~1\Super\LOCALS~1\Temp\\msotw9_temp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00175"/>
            <a:ext cx="1643074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действия.jpg"/>
          <p:cNvPicPr/>
          <p:nvPr/>
        </p:nvPicPr>
        <p:blipFill>
          <a:blip r:embed="rId3" cstate="print"/>
          <a:srcRect l="51785" t="57519"/>
          <a:stretch>
            <a:fillRect/>
          </a:stretch>
        </p:blipFill>
        <p:spPr>
          <a:xfrm>
            <a:off x="4500563" y="1500174"/>
            <a:ext cx="1714512" cy="1643074"/>
          </a:xfrm>
          <a:prstGeom prst="rect">
            <a:avLst/>
          </a:prstGeom>
        </p:spPr>
      </p:pic>
      <p:pic>
        <p:nvPicPr>
          <p:cNvPr id="9" name="Рисунок 8" descr="действия1.jpg"/>
          <p:cNvPicPr/>
          <p:nvPr/>
        </p:nvPicPr>
        <p:blipFill>
          <a:blip r:embed="rId4" cstate="print"/>
          <a:srcRect l="48381" t="1955" r="6095" b="58496"/>
          <a:stretch>
            <a:fillRect/>
          </a:stretch>
        </p:blipFill>
        <p:spPr>
          <a:xfrm>
            <a:off x="6500827" y="1500175"/>
            <a:ext cx="1928826" cy="1643074"/>
          </a:xfrm>
          <a:prstGeom prst="rect">
            <a:avLst/>
          </a:prstGeom>
        </p:spPr>
      </p:pic>
      <p:pic>
        <p:nvPicPr>
          <p:cNvPr id="10" name="Рисунок 9" descr="действия.jpg"/>
          <p:cNvPicPr/>
          <p:nvPr/>
        </p:nvPicPr>
        <p:blipFill>
          <a:blip r:embed="rId3" cstate="print"/>
          <a:srcRect l="5732" r="47220" b="59507"/>
          <a:stretch>
            <a:fillRect/>
          </a:stretch>
        </p:blipFill>
        <p:spPr>
          <a:xfrm>
            <a:off x="500034" y="1500174"/>
            <a:ext cx="1857388" cy="16430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en-US" sz="4800" dirty="0" smtClean="0"/>
              <a:t>Ii </a:t>
            </a:r>
            <a:r>
              <a:rPr lang="en-US" sz="4800" i="1" dirty="0" smtClean="0"/>
              <a:t>(Ii)</a:t>
            </a:r>
            <a:r>
              <a:rPr lang="en-US" sz="4800" dirty="0" smtClean="0"/>
              <a:t>,   </a:t>
            </a:r>
            <a:r>
              <a:rPr lang="en-US" dirty="0" smtClean="0"/>
              <a:t>[ð], [</a:t>
            </a:r>
            <a:r>
              <a:rPr lang="el-GR" dirty="0" smtClean="0"/>
              <a:t>θ</a:t>
            </a:r>
            <a:r>
              <a:rPr lang="en-US" dirty="0" smtClean="0"/>
              <a:t>], [eə], [ɔi]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C буквой </a:t>
            </a:r>
            <a:r>
              <a:rPr lang="ru-RU" b="1" i="1" dirty="0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мы так похожи: </a:t>
            </a:r>
            <a:br>
              <a:rPr lang="ru-RU" dirty="0" smtClean="0"/>
            </a:br>
            <a:r>
              <a:rPr lang="ru-RU" dirty="0" smtClean="0"/>
              <a:t>I и я – одно и тоже. </a:t>
            </a:r>
            <a:br>
              <a:rPr lang="ru-RU" dirty="0" smtClean="0"/>
            </a:br>
            <a:r>
              <a:rPr lang="ru-RU" dirty="0" smtClean="0"/>
              <a:t>Мы не плачем, не хандрим, </a:t>
            </a:r>
            <a:br>
              <a:rPr lang="ru-RU" dirty="0" smtClean="0"/>
            </a:br>
            <a:r>
              <a:rPr lang="ru-RU" dirty="0" smtClean="0"/>
              <a:t>Если есть пломбир – </a:t>
            </a:r>
            <a:r>
              <a:rPr lang="ru-RU" b="1" i="1" dirty="0" smtClean="0"/>
              <a:t>ice-cream</a:t>
            </a:r>
            <a:r>
              <a:rPr lang="ru-RU" dirty="0" smtClean="0"/>
              <a:t>. </a:t>
            </a:r>
            <a:endParaRPr lang="en-US" dirty="0" smtClean="0"/>
          </a:p>
          <a:p>
            <a:endParaRPr lang="en-US" dirty="0" smtClean="0"/>
          </a:p>
          <a:p>
            <a:r>
              <a:rPr lang="en-US" sz="4100" dirty="0" smtClean="0"/>
              <a:t>Ii </a:t>
            </a:r>
            <a:r>
              <a:rPr lang="ru-RU" sz="3600" i="1" dirty="0" smtClean="0"/>
              <a:t>читается</a:t>
            </a:r>
            <a:r>
              <a:rPr lang="ru-RU" sz="4100" dirty="0" smtClean="0"/>
              <a:t> </a:t>
            </a:r>
            <a:r>
              <a:rPr lang="en-US" sz="4100" dirty="0" smtClean="0"/>
              <a:t>[ai] </a:t>
            </a:r>
            <a:r>
              <a:rPr lang="ru-RU" sz="3600" i="1" dirty="0" smtClean="0"/>
              <a:t>или</a:t>
            </a:r>
            <a:r>
              <a:rPr lang="ru-RU" sz="4100" dirty="0" smtClean="0"/>
              <a:t> </a:t>
            </a:r>
            <a:r>
              <a:rPr lang="en-US" sz="4100" dirty="0" smtClean="0"/>
              <a:t>[i]</a:t>
            </a:r>
          </a:p>
          <a:p>
            <a:pPr>
              <a:buNone/>
            </a:pPr>
            <a:r>
              <a:rPr lang="en-US" sz="4100" dirty="0" smtClean="0"/>
              <a:t>[ai] – wr</a:t>
            </a:r>
            <a:r>
              <a:rPr lang="en-US" sz="4100" b="1" dirty="0" smtClean="0"/>
              <a:t>i</a:t>
            </a:r>
            <a:r>
              <a:rPr lang="en-US" sz="4100" dirty="0" smtClean="0"/>
              <a:t>te, t</a:t>
            </a:r>
            <a:r>
              <a:rPr lang="en-US" sz="4100" b="1" dirty="0" smtClean="0"/>
              <a:t>i</a:t>
            </a:r>
            <a:r>
              <a:rPr lang="en-US" sz="4100" dirty="0" smtClean="0"/>
              <a:t>ger, </a:t>
            </a:r>
            <a:r>
              <a:rPr lang="en-US" sz="4100" b="1" dirty="0" smtClean="0"/>
              <a:t>I</a:t>
            </a:r>
            <a:r>
              <a:rPr lang="en-US" sz="4100" dirty="0" smtClean="0"/>
              <a:t>, </a:t>
            </a:r>
            <a:r>
              <a:rPr lang="en-US" sz="4100" b="1" dirty="0" smtClean="0"/>
              <a:t>i</a:t>
            </a:r>
            <a:r>
              <a:rPr lang="en-US" sz="4100" dirty="0" smtClean="0"/>
              <a:t>ce</a:t>
            </a:r>
          </a:p>
          <a:p>
            <a:pPr>
              <a:buNone/>
            </a:pPr>
            <a:r>
              <a:rPr lang="en-US" sz="4100" dirty="0" smtClean="0"/>
              <a:t>[i] – b</a:t>
            </a:r>
            <a:r>
              <a:rPr lang="en-US" sz="4100" b="1" dirty="0" smtClean="0"/>
              <a:t>i</a:t>
            </a:r>
            <a:r>
              <a:rPr lang="en-US" sz="4100" dirty="0" smtClean="0"/>
              <a:t>g, </a:t>
            </a:r>
            <a:r>
              <a:rPr lang="en-US" sz="4100" b="1" dirty="0" smtClean="0"/>
              <a:t>i</a:t>
            </a:r>
            <a:r>
              <a:rPr lang="en-US" sz="4100" dirty="0" smtClean="0"/>
              <a:t>s, p</a:t>
            </a:r>
            <a:r>
              <a:rPr lang="en-US" sz="4100" b="1" dirty="0" smtClean="0"/>
              <a:t>i</a:t>
            </a:r>
            <a:r>
              <a:rPr lang="en-US" sz="4100" dirty="0" smtClean="0"/>
              <a:t>g, B</a:t>
            </a:r>
            <a:r>
              <a:rPr lang="en-US" sz="4100" b="1" dirty="0" smtClean="0"/>
              <a:t>i</a:t>
            </a:r>
            <a:r>
              <a:rPr lang="en-US" sz="4100" dirty="0" smtClean="0"/>
              <a:t>ll</a:t>
            </a:r>
          </a:p>
          <a:p>
            <a:pPr>
              <a:buNone/>
            </a:pPr>
            <a:endParaRPr lang="en-US" sz="4100" dirty="0" smtClean="0"/>
          </a:p>
          <a:p>
            <a:pPr>
              <a:buNone/>
            </a:pPr>
            <a:r>
              <a:rPr lang="en-US" sz="4000" dirty="0" smtClean="0"/>
              <a:t>[ð] – [ði:z, </a:t>
            </a:r>
            <a:r>
              <a:rPr lang="en-US" sz="4400" dirty="0" smtClean="0"/>
              <a:t>ðis, ð</a:t>
            </a:r>
            <a:r>
              <a:rPr lang="en-US" sz="3600" dirty="0" smtClean="0"/>
              <a:t>æt, wi</a:t>
            </a:r>
            <a:r>
              <a:rPr lang="en-US" sz="4000" dirty="0" smtClean="0"/>
              <a:t>ð]</a:t>
            </a:r>
          </a:p>
          <a:p>
            <a:pPr>
              <a:buNone/>
            </a:pPr>
            <a:r>
              <a:rPr lang="en-US" sz="3600" dirty="0" smtClean="0"/>
              <a:t>[</a:t>
            </a:r>
            <a:r>
              <a:rPr lang="el-GR" sz="3600" dirty="0" smtClean="0"/>
              <a:t>θ</a:t>
            </a:r>
            <a:r>
              <a:rPr lang="en-US" sz="3600" dirty="0" smtClean="0"/>
              <a:t>] – [</a:t>
            </a:r>
            <a:r>
              <a:rPr lang="el-GR" sz="4400" dirty="0" smtClean="0"/>
              <a:t>θ</a:t>
            </a:r>
            <a:r>
              <a:rPr lang="en-US" sz="4400" dirty="0" smtClean="0"/>
              <a:t>i:m, </a:t>
            </a:r>
            <a:r>
              <a:rPr lang="el-GR" sz="4400" dirty="0" smtClean="0"/>
              <a:t>θ</a:t>
            </a:r>
            <a:r>
              <a:rPr lang="en-US" sz="4400" dirty="0" smtClean="0"/>
              <a:t>æ</a:t>
            </a:r>
            <a:r>
              <a:rPr lang="en-US" sz="3600" dirty="0" smtClean="0"/>
              <a:t>ŋk</a:t>
            </a:r>
            <a:r>
              <a:rPr lang="en-US" sz="4400" dirty="0" smtClean="0"/>
              <a:t>, smi</a:t>
            </a:r>
            <a:r>
              <a:rPr lang="el-GR" sz="4000" dirty="0" smtClean="0"/>
              <a:t>θ</a:t>
            </a:r>
            <a:r>
              <a:rPr lang="en-US" sz="4000" dirty="0" smtClean="0"/>
              <a:t>]</a:t>
            </a:r>
            <a:endParaRPr lang="en-US" sz="4100" dirty="0" smtClean="0"/>
          </a:p>
          <a:p>
            <a:pPr>
              <a:buNone/>
            </a:pPr>
            <a:r>
              <a:rPr lang="en-US" sz="4100" dirty="0" smtClean="0"/>
              <a:t>[eə] – [weə, keə, heə, feə]</a:t>
            </a:r>
          </a:p>
          <a:p>
            <a:pPr>
              <a:buNone/>
            </a:pPr>
            <a:r>
              <a:rPr lang="en-US" sz="41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20" name="Picture 4" descr="http://im0-tub-ru.yandex.net/i?id=96321242-5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71546"/>
            <a:ext cx="2928958" cy="207170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Read the transcription: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i:t         it         da:k         d</a:t>
            </a:r>
            <a:r>
              <a:rPr lang="el-GR" dirty="0" smtClean="0"/>
              <a:t>ᴧ</a:t>
            </a:r>
            <a:r>
              <a:rPr lang="en-US" dirty="0" smtClean="0"/>
              <a:t>k         spɔ:t            spɒt</a:t>
            </a:r>
          </a:p>
          <a:p>
            <a:pPr>
              <a:buNone/>
            </a:pPr>
            <a:r>
              <a:rPr lang="en-US" dirty="0" smtClean="0"/>
              <a:t>pu:l     pʊl      bə:d         bed         bæd            neim</a:t>
            </a:r>
          </a:p>
          <a:p>
            <a:pPr>
              <a:buNone/>
            </a:pPr>
            <a:r>
              <a:rPr lang="en-US" dirty="0" smtClean="0"/>
              <a:t>faiv     haus    gəu          riəl          ʃuə              ðeə </a:t>
            </a:r>
          </a:p>
          <a:p>
            <a:pPr>
              <a:buNone/>
            </a:pPr>
            <a:r>
              <a:rPr lang="en-US" dirty="0" smtClean="0"/>
              <a:t>briŋ    </a:t>
            </a:r>
            <a:r>
              <a:rPr lang="el-GR" dirty="0" smtClean="0"/>
              <a:t>θ</a:t>
            </a:r>
            <a:r>
              <a:rPr lang="en-US" dirty="0" smtClean="0"/>
              <a:t>in       ʧu:z         wi:           jes               nais</a:t>
            </a:r>
          </a:p>
          <a:p>
            <a:r>
              <a:rPr lang="en-US" sz="3600" b="1" dirty="0" smtClean="0"/>
              <a:t>Jj </a:t>
            </a:r>
            <a:r>
              <a:rPr lang="en-US" sz="3600" b="1" i="1" dirty="0" smtClean="0"/>
              <a:t>(Jj) </a:t>
            </a:r>
            <a:r>
              <a:rPr lang="ru-RU" sz="2800" i="1" dirty="0" smtClean="0"/>
              <a:t>читается</a:t>
            </a:r>
            <a:r>
              <a:rPr lang="ru-RU" sz="3600" b="1" i="1" dirty="0" smtClean="0"/>
              <a:t>  </a:t>
            </a:r>
            <a:r>
              <a:rPr lang="en-US" sz="3600" dirty="0" smtClean="0"/>
              <a:t>[ʤ]</a:t>
            </a:r>
          </a:p>
          <a:p>
            <a:pPr>
              <a:buNone/>
            </a:pPr>
            <a:r>
              <a:rPr lang="ru-RU" sz="3600" dirty="0" smtClean="0"/>
              <a:t>Сладкоежка буква </a:t>
            </a:r>
            <a:r>
              <a:rPr lang="ru-RU" sz="3600" b="1" i="1" dirty="0" smtClean="0"/>
              <a:t>J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Слаще булок и коржей. </a:t>
            </a:r>
            <a:br>
              <a:rPr lang="ru-RU" sz="3600" dirty="0" smtClean="0"/>
            </a:br>
            <a:r>
              <a:rPr lang="ru-RU" sz="3600" dirty="0" smtClean="0"/>
              <a:t>Буква </a:t>
            </a:r>
            <a:r>
              <a:rPr lang="ru-RU" sz="3600" b="1" i="1" dirty="0" smtClean="0"/>
              <a:t>J </a:t>
            </a:r>
            <a:r>
              <a:rPr lang="ru-RU" sz="3600" dirty="0" smtClean="0"/>
              <a:t>знакома всем, </a:t>
            </a:r>
            <a:br>
              <a:rPr lang="ru-RU" sz="3600" dirty="0" smtClean="0"/>
            </a:br>
            <a:r>
              <a:rPr lang="ru-RU" sz="3600" dirty="0" smtClean="0"/>
              <a:t>Кто отведал сладкий </a:t>
            </a:r>
            <a:r>
              <a:rPr lang="en-US" sz="3600" b="1" i="1" dirty="0" smtClean="0"/>
              <a:t>jam</a:t>
            </a:r>
            <a:r>
              <a:rPr lang="ru-RU" sz="3600" dirty="0" smtClean="0"/>
              <a:t>. 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[ʤ] – </a:t>
            </a:r>
            <a:r>
              <a:rPr lang="en-US" sz="3600" b="1" dirty="0" smtClean="0"/>
              <a:t>j</a:t>
            </a:r>
            <a:r>
              <a:rPr lang="en-US" sz="3600" dirty="0" smtClean="0"/>
              <a:t>am, </a:t>
            </a:r>
            <a:r>
              <a:rPr lang="en-US" sz="3600" b="1" dirty="0" smtClean="0"/>
              <a:t>j</a:t>
            </a:r>
            <a:r>
              <a:rPr lang="en-US" sz="3600" dirty="0" smtClean="0"/>
              <a:t>ob, </a:t>
            </a:r>
            <a:r>
              <a:rPr lang="en-US" sz="3600" b="1" dirty="0" smtClean="0"/>
              <a:t>J</a:t>
            </a:r>
            <a:r>
              <a:rPr lang="en-US" sz="3600" dirty="0" smtClean="0"/>
              <a:t>ill, </a:t>
            </a:r>
            <a:r>
              <a:rPr lang="en-US" sz="3600" b="1" dirty="0" smtClean="0"/>
              <a:t>J</a:t>
            </a:r>
            <a:r>
              <a:rPr lang="en-US" sz="3600" dirty="0" smtClean="0"/>
              <a:t>im</a:t>
            </a:r>
            <a:endParaRPr lang="ru-RU" sz="3600" b="1" i="1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Kk </a:t>
            </a:r>
            <a:r>
              <a:rPr lang="en-US" sz="4800" b="1" i="1" dirty="0" smtClean="0"/>
              <a:t>(Kk)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Kk </a:t>
            </a:r>
            <a:r>
              <a:rPr lang="ru-RU" sz="2400" i="1" dirty="0" smtClean="0"/>
              <a:t>читается</a:t>
            </a:r>
            <a:r>
              <a:rPr lang="ru-RU" dirty="0" smtClean="0"/>
              <a:t>  </a:t>
            </a:r>
            <a:r>
              <a:rPr lang="en-US" dirty="0" smtClean="0"/>
              <a:t>[k]</a:t>
            </a:r>
          </a:p>
          <a:p>
            <a:r>
              <a:rPr lang="ru-RU" b="1" i="1" dirty="0" smtClean="0"/>
              <a:t>К</a:t>
            </a:r>
            <a:r>
              <a:rPr lang="en-US" dirty="0" smtClean="0"/>
              <a:t> </a:t>
            </a:r>
            <a:r>
              <a:rPr lang="ru-RU" dirty="0" smtClean="0"/>
              <a:t>откроет все замки – </a:t>
            </a:r>
            <a:br>
              <a:rPr lang="ru-RU" dirty="0" smtClean="0"/>
            </a:br>
            <a:r>
              <a:rPr lang="ru-RU" dirty="0" smtClean="0"/>
              <a:t>У нее есть ключик – </a:t>
            </a:r>
            <a:r>
              <a:rPr lang="ru-RU" b="1" i="1" dirty="0" smtClean="0"/>
              <a:t>key</a:t>
            </a:r>
            <a:r>
              <a:rPr lang="ru-RU" dirty="0" smtClean="0"/>
              <a:t>, </a:t>
            </a:r>
            <a:br>
              <a:rPr lang="ru-RU" dirty="0" smtClean="0"/>
            </a:br>
            <a:r>
              <a:rPr lang="ru-RU" dirty="0" smtClean="0"/>
              <a:t>В царство – </a:t>
            </a:r>
            <a:r>
              <a:rPr lang="ru-RU" b="1" i="1" dirty="0" smtClean="0"/>
              <a:t>kingdom</a:t>
            </a:r>
            <a:r>
              <a:rPr lang="ru-RU" dirty="0" smtClean="0"/>
              <a:t> отведет, </a:t>
            </a:r>
            <a:br>
              <a:rPr lang="ru-RU" dirty="0" smtClean="0"/>
            </a:br>
            <a:r>
              <a:rPr lang="ru-RU" dirty="0" smtClean="0"/>
              <a:t>Мир волшебный распахнет. 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[k] - ca</a:t>
            </a:r>
            <a:r>
              <a:rPr lang="en-US" b="1" dirty="0" smtClean="0"/>
              <a:t>k</a:t>
            </a:r>
            <a:r>
              <a:rPr lang="en-US" dirty="0" smtClean="0"/>
              <a:t>e, </a:t>
            </a:r>
            <a:r>
              <a:rPr lang="en-US" b="1" dirty="0" smtClean="0"/>
              <a:t>k</a:t>
            </a:r>
            <a:r>
              <a:rPr lang="en-US" dirty="0" smtClean="0"/>
              <a:t>ey, </a:t>
            </a:r>
            <a:r>
              <a:rPr lang="en-US" b="1" dirty="0" smtClean="0"/>
              <a:t>k</a:t>
            </a:r>
            <a:r>
              <a:rPr lang="en-US" dirty="0" smtClean="0"/>
              <a:t>ing</a:t>
            </a:r>
            <a:endParaRPr lang="ru-RU" dirty="0"/>
          </a:p>
        </p:txBody>
      </p:sp>
      <p:pic>
        <p:nvPicPr>
          <p:cNvPr id="7170" name="Picture 2" descr="http://im4-tub-ru.yandex.net/i?id=170999058-6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428736"/>
            <a:ext cx="1643074" cy="1785940"/>
          </a:xfrm>
          <a:prstGeom prst="rect">
            <a:avLst/>
          </a:prstGeom>
          <a:noFill/>
        </p:spPr>
      </p:pic>
      <p:pic>
        <p:nvPicPr>
          <p:cNvPr id="7172" name="Picture 4" descr="http://im3-tub-ru.yandex.net/i?id=52858793-2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429000"/>
            <a:ext cx="3000396" cy="24288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en-US" dirty="0" smtClean="0"/>
              <a:t>School things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rmAutofit/>
          </a:bodyPr>
          <a:lstStyle/>
          <a:p>
            <a:r>
              <a:rPr lang="en-US" dirty="0" smtClean="0"/>
              <a:t>book [bʊk]            bag [bæg]             pen [pen]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Pencil [pensl]        pencil-box          ruler [ru:lə]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600" b="1" i="1" dirty="0" smtClean="0"/>
              <a:t>I have got  </a:t>
            </a:r>
            <a:r>
              <a:rPr lang="en-US" dirty="0" smtClean="0"/>
              <a:t>… (a book).</a:t>
            </a:r>
          </a:p>
          <a:p>
            <a:pPr>
              <a:buNone/>
            </a:pPr>
            <a:r>
              <a:rPr lang="en-US" dirty="0" smtClean="0"/>
              <a:t> [ai  hæv  gɒt  … (ə bʊk)].</a:t>
            </a:r>
            <a:endParaRPr lang="ru-RU" dirty="0"/>
          </a:p>
        </p:txBody>
      </p:sp>
      <p:pic>
        <p:nvPicPr>
          <p:cNvPr id="1026" name="Picture 2" descr="http://im6-tub-ru.yandex.net/i?id=140875783-3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1905000" cy="1428750"/>
          </a:xfrm>
          <a:prstGeom prst="rect">
            <a:avLst/>
          </a:prstGeom>
          <a:noFill/>
        </p:spPr>
      </p:pic>
      <p:pic>
        <p:nvPicPr>
          <p:cNvPr id="1028" name="Picture 4" descr="http://im5-tub-ru.yandex.net/i?id=140844832-4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571612"/>
            <a:ext cx="1209675" cy="1428750"/>
          </a:xfrm>
          <a:prstGeom prst="rect">
            <a:avLst/>
          </a:prstGeom>
          <a:noFill/>
        </p:spPr>
      </p:pic>
      <p:pic>
        <p:nvPicPr>
          <p:cNvPr id="1030" name="Picture 6" descr="http://im0-tub-ru.yandex.net/i?id=406966399-3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500174"/>
            <a:ext cx="2262190" cy="1928826"/>
          </a:xfrm>
          <a:prstGeom prst="rect">
            <a:avLst/>
          </a:prstGeom>
          <a:noFill/>
        </p:spPr>
      </p:pic>
      <p:pic>
        <p:nvPicPr>
          <p:cNvPr id="1034" name="Picture 10" descr="http://im7-tub-ru.yandex.net/i?id=446823230-3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857628"/>
            <a:ext cx="2286000" cy="1285884"/>
          </a:xfrm>
          <a:prstGeom prst="rect">
            <a:avLst/>
          </a:prstGeom>
          <a:noFill/>
        </p:spPr>
      </p:pic>
      <p:pic>
        <p:nvPicPr>
          <p:cNvPr id="1036" name="Picture 12" descr="http://im5-tub-ru.yandex.net/i?id=93432309-63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3929066"/>
            <a:ext cx="1428750" cy="10001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[e], [æ], [h], [t], [d], [g], [k]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5100" dirty="0" smtClean="0"/>
              <a:t>[d] -  [dei, deit, dain, daim]</a:t>
            </a:r>
          </a:p>
          <a:p>
            <a:pPr>
              <a:buNone/>
            </a:pPr>
            <a:r>
              <a:rPr lang="en-US" sz="5100" dirty="0" smtClean="0"/>
              <a:t>[t] – [tai, teid, taim, ten, deit, meit, mait]</a:t>
            </a:r>
          </a:p>
          <a:p>
            <a:pPr>
              <a:buNone/>
            </a:pPr>
            <a:r>
              <a:rPr lang="en-US" sz="5100" dirty="0" smtClean="0"/>
              <a:t>[h] – [hai, hei, hait, hen, haid, hiz]</a:t>
            </a:r>
          </a:p>
          <a:p>
            <a:pPr>
              <a:buNone/>
            </a:pPr>
            <a:r>
              <a:rPr lang="en-US" sz="5100" dirty="0" smtClean="0"/>
              <a:t>[g]  -  [dog, gai, geim, geit, teig, god]</a:t>
            </a:r>
          </a:p>
          <a:p>
            <a:pPr>
              <a:buNone/>
            </a:pPr>
            <a:r>
              <a:rPr lang="en-US" sz="5100" dirty="0" smtClean="0"/>
              <a:t>[k] – [dok, deik, keit, kait, kit, tik]</a:t>
            </a:r>
            <a:endParaRPr lang="en-US" sz="5100" dirty="0"/>
          </a:p>
          <a:p>
            <a:pPr>
              <a:buNone/>
            </a:pPr>
            <a:endParaRPr lang="en-US" sz="5100" dirty="0" smtClean="0"/>
          </a:p>
          <a:p>
            <a:pPr>
              <a:buNone/>
            </a:pPr>
            <a:r>
              <a:rPr lang="en-US" sz="5100" dirty="0" smtClean="0"/>
              <a:t>[æ] – [mæn, næm, kits, tæg, hæt, hæm] </a:t>
            </a:r>
            <a:endParaRPr lang="en-US" sz="5100" b="1" dirty="0"/>
          </a:p>
          <a:p>
            <a:pPr>
              <a:buNone/>
            </a:pPr>
            <a:r>
              <a:rPr lang="en-US" sz="5100" dirty="0" smtClean="0"/>
              <a:t>[e] – [ pet, den, men, ket, hen , wen, ten]</a:t>
            </a:r>
          </a:p>
          <a:p>
            <a:pPr>
              <a:buNone/>
            </a:pPr>
            <a:r>
              <a:rPr lang="en-US" sz="5100" dirty="0" smtClean="0"/>
              <a:t>[e]  – æ, en – æn, pen – pane, men - mæn, bed - bæd]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2530" name="Picture 2" descr="http://im0-tub-ru.yandex.net/i?id=56658110-3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357298"/>
            <a:ext cx="1785950" cy="23574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en-US" b="1" dirty="0" smtClean="0"/>
              <a:t>Ll </a:t>
            </a:r>
            <a:r>
              <a:rPr lang="en-US" b="1" i="1" dirty="0" smtClean="0"/>
              <a:t>(Ll)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Буква </a:t>
            </a:r>
            <a:r>
              <a:rPr lang="ru-RU" b="1" i="1" dirty="0" smtClean="0"/>
              <a:t>L</a:t>
            </a:r>
            <a:r>
              <a:rPr lang="en-US" dirty="0" smtClean="0"/>
              <a:t> </a:t>
            </a:r>
            <a:r>
              <a:rPr lang="ru-RU" dirty="0" smtClean="0"/>
              <a:t>пришла затем, </a:t>
            </a:r>
            <a:br>
              <a:rPr lang="ru-RU" dirty="0" smtClean="0"/>
            </a:br>
            <a:r>
              <a:rPr lang="ru-RU" dirty="0" smtClean="0"/>
              <a:t>Чтоб помочь ягненку – </a:t>
            </a:r>
            <a:r>
              <a:rPr lang="ru-RU" b="1" i="1" dirty="0" smtClean="0"/>
              <a:t>lamb,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Он в кровать боится лечь, </a:t>
            </a:r>
            <a:br>
              <a:rPr lang="ru-RU" dirty="0" smtClean="0"/>
            </a:br>
            <a:r>
              <a:rPr lang="ru-RU" dirty="0" smtClean="0"/>
              <a:t>Просит лампу – </a:t>
            </a:r>
            <a:r>
              <a:rPr lang="ru-RU" b="1" i="1" dirty="0" smtClean="0"/>
              <a:t>lamp</a:t>
            </a:r>
            <a:r>
              <a:rPr lang="ru-RU" dirty="0" smtClean="0"/>
              <a:t> зажечь. 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Ll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sz="2400" i="1" dirty="0" smtClean="0"/>
              <a:t>читается</a:t>
            </a:r>
            <a:r>
              <a:rPr lang="ru-RU" dirty="0" smtClean="0"/>
              <a:t> </a:t>
            </a:r>
            <a:r>
              <a:rPr lang="en-US" dirty="0" smtClean="0"/>
              <a:t>[l]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[l] - </a:t>
            </a:r>
            <a:r>
              <a:rPr lang="en-US" b="1" dirty="0" smtClean="0"/>
              <a:t>l</a:t>
            </a:r>
            <a:r>
              <a:rPr lang="en-US" dirty="0" smtClean="0"/>
              <a:t>amp, </a:t>
            </a:r>
            <a:r>
              <a:rPr lang="en-US" b="1" dirty="0" smtClean="0"/>
              <a:t>l</a:t>
            </a:r>
            <a:r>
              <a:rPr lang="en-US" dirty="0" smtClean="0"/>
              <a:t>ittle, </a:t>
            </a:r>
            <a:r>
              <a:rPr lang="en-US" b="1" dirty="0" smtClean="0"/>
              <a:t>l</a:t>
            </a:r>
            <a:r>
              <a:rPr lang="en-US" dirty="0" smtClean="0"/>
              <a:t>ike</a:t>
            </a:r>
          </a:p>
          <a:p>
            <a:pPr>
              <a:buNone/>
            </a:pPr>
            <a:r>
              <a:rPr lang="en-US" b="1" dirty="0" smtClean="0"/>
              <a:t>                                  </a:t>
            </a:r>
            <a:r>
              <a:rPr lang="en-US" sz="3600" b="1" dirty="0" smtClean="0"/>
              <a:t>Mm</a:t>
            </a:r>
            <a:r>
              <a:rPr lang="en-US" sz="3600" b="1" i="1" dirty="0" smtClean="0"/>
              <a:t> (Mm)</a:t>
            </a:r>
          </a:p>
          <a:p>
            <a:pPr>
              <a:buNone/>
            </a:pPr>
            <a:r>
              <a:rPr lang="ru-RU" sz="3600" dirty="0" smtClean="0"/>
              <a:t>Буква </a:t>
            </a:r>
            <a:r>
              <a:rPr lang="ru-RU" sz="3600" b="1" i="1" dirty="0" smtClean="0"/>
              <a:t>М </a:t>
            </a:r>
            <a:r>
              <a:rPr lang="ru-RU" sz="3600" dirty="0" smtClean="0"/>
              <a:t>для обезьянки, </a:t>
            </a:r>
            <a:br>
              <a:rPr lang="ru-RU" sz="3600" dirty="0" smtClean="0"/>
            </a:br>
            <a:r>
              <a:rPr lang="ru-RU" sz="3600" dirty="0" smtClean="0"/>
              <a:t>Для веселой, шустрой </a:t>
            </a:r>
            <a:r>
              <a:rPr lang="ru-RU" sz="3600" b="1" i="1" dirty="0" smtClean="0"/>
              <a:t>monkey. </a:t>
            </a:r>
            <a:br>
              <a:rPr lang="ru-RU" sz="3600" b="1" i="1" dirty="0" smtClean="0"/>
            </a:br>
            <a:r>
              <a:rPr lang="ru-RU" sz="3600" dirty="0" smtClean="0"/>
              <a:t>Угощенья ждет она, </a:t>
            </a:r>
            <a:br>
              <a:rPr lang="ru-RU" sz="3600" dirty="0" smtClean="0"/>
            </a:br>
            <a:r>
              <a:rPr lang="ru-RU" sz="3600" b="1" i="1" dirty="0" smtClean="0"/>
              <a:t>Melon</a:t>
            </a:r>
            <a:r>
              <a:rPr lang="ru-RU" sz="3600" dirty="0" smtClean="0"/>
              <a:t> – дыня ей нужна. </a:t>
            </a:r>
            <a:endParaRPr lang="en-US" sz="3600" dirty="0" smtClean="0"/>
          </a:p>
          <a:p>
            <a:pPr>
              <a:buNone/>
            </a:pPr>
            <a:r>
              <a:rPr lang="en-US" sz="3600" b="1" i="1" dirty="0" smtClean="0"/>
              <a:t>Mm </a:t>
            </a:r>
            <a:r>
              <a:rPr lang="ru-RU" sz="3000" i="1" dirty="0" smtClean="0"/>
              <a:t>читается</a:t>
            </a:r>
            <a:r>
              <a:rPr lang="ru-RU" sz="3600" dirty="0" smtClean="0"/>
              <a:t> </a:t>
            </a:r>
            <a:r>
              <a:rPr lang="en-US" sz="3600" dirty="0" smtClean="0"/>
              <a:t>[m]</a:t>
            </a:r>
            <a:endParaRPr lang="en-US" sz="3600" b="1" i="1" dirty="0" smtClean="0"/>
          </a:p>
          <a:p>
            <a:pPr>
              <a:buNone/>
            </a:pPr>
            <a:endParaRPr lang="ru-RU" b="1" i="1" dirty="0"/>
          </a:p>
        </p:txBody>
      </p:sp>
      <p:pic>
        <p:nvPicPr>
          <p:cNvPr id="5122" name="Picture 2" descr="http://im6-tub-ru.yandex.net/i?id=68212889-4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57166"/>
            <a:ext cx="2428892" cy="1714502"/>
          </a:xfrm>
          <a:prstGeom prst="rect">
            <a:avLst/>
          </a:prstGeom>
          <a:noFill/>
        </p:spPr>
      </p:pic>
      <p:pic>
        <p:nvPicPr>
          <p:cNvPr id="5124" name="Picture 4" descr="http://im5-tub-ru.yandex.net/i?id=80301665-2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071678"/>
            <a:ext cx="1285884" cy="1571626"/>
          </a:xfrm>
          <a:prstGeom prst="rect">
            <a:avLst/>
          </a:prstGeom>
          <a:noFill/>
        </p:spPr>
      </p:pic>
      <p:pic>
        <p:nvPicPr>
          <p:cNvPr id="5126" name="Picture 6" descr="http://im6-tub-ru.yandex.net/i?id=98777272-2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643314"/>
            <a:ext cx="2047876" cy="1643074"/>
          </a:xfrm>
          <a:prstGeom prst="rect">
            <a:avLst/>
          </a:prstGeom>
          <a:noFill/>
        </p:spPr>
      </p:pic>
      <p:pic>
        <p:nvPicPr>
          <p:cNvPr id="5128" name="Picture 8" descr="http://im3-tub-ru.yandex.net/i?id=111886646-4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5286388"/>
            <a:ext cx="2500330" cy="15716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285884"/>
          </a:xfrm>
        </p:spPr>
        <p:txBody>
          <a:bodyPr/>
          <a:lstStyle/>
          <a:p>
            <a:pPr algn="l"/>
            <a:r>
              <a:rPr lang="en-US" b="1" i="1" dirty="0" smtClean="0"/>
              <a:t>Colours                       </a:t>
            </a:r>
            <a:r>
              <a:rPr lang="en-US" b="1" dirty="0" smtClean="0"/>
              <a:t>Nn (</a:t>
            </a:r>
            <a:r>
              <a:rPr lang="en-US" b="1" i="1" dirty="0" smtClean="0"/>
              <a:t>Nn)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red      [red]                    </a:t>
            </a:r>
            <a:r>
              <a:rPr lang="en-US" dirty="0" smtClean="0"/>
              <a:t>Nn </a:t>
            </a:r>
            <a:r>
              <a:rPr lang="ru-RU" dirty="0" smtClean="0"/>
              <a:t>читается </a:t>
            </a:r>
            <a:r>
              <a:rPr lang="en-US" dirty="0" smtClean="0"/>
              <a:t>[n]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green   [gri:n]                 </a:t>
            </a:r>
            <a:r>
              <a:rPr lang="en-US" dirty="0" smtClean="0"/>
              <a:t>[n] – nine, Nick, no, not</a:t>
            </a:r>
          </a:p>
          <a:p>
            <a:r>
              <a:rPr lang="en-US" dirty="0" smtClean="0"/>
              <a:t>black     [blæk]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brown  [braun]           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     [blu:]      </a:t>
            </a:r>
            <a:r>
              <a:rPr lang="ru-RU" dirty="0" smtClean="0"/>
              <a:t> </a:t>
            </a:r>
            <a:r>
              <a:rPr lang="ru-RU" b="1" i="1" dirty="0" smtClean="0"/>
              <a:t>N</a:t>
            </a:r>
            <a:r>
              <a:rPr lang="ru-RU" dirty="0" smtClean="0"/>
              <a:t> висеть не надоест. </a:t>
            </a:r>
            <a:br>
              <a:rPr lang="ru-RU" dirty="0" smtClean="0"/>
            </a:br>
            <a:r>
              <a:rPr lang="en-US" dirty="0" smtClean="0"/>
              <a:t>                             </a:t>
            </a:r>
            <a:r>
              <a:rPr lang="ru-RU" dirty="0" smtClean="0"/>
              <a:t>На ветвях гнездо – a </a:t>
            </a:r>
            <a:r>
              <a:rPr lang="ru-RU" b="1" i="1" dirty="0" smtClean="0"/>
              <a:t>nest.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en-US" dirty="0" smtClean="0"/>
              <a:t>                             </a:t>
            </a:r>
            <a:r>
              <a:rPr lang="ru-RU" dirty="0" smtClean="0"/>
              <a:t>В нем птенцы. Хотелось нам бы </a:t>
            </a:r>
            <a:br>
              <a:rPr lang="ru-RU" dirty="0" smtClean="0"/>
            </a:br>
            <a:r>
              <a:rPr lang="en-US" dirty="0" smtClean="0"/>
              <a:t>                             </a:t>
            </a:r>
            <a:r>
              <a:rPr lang="ru-RU" dirty="0" smtClean="0"/>
              <a:t>Посчитать число их – </a:t>
            </a:r>
            <a:r>
              <a:rPr lang="ru-RU" b="1" i="1" dirty="0" smtClean="0"/>
              <a:t>number</a:t>
            </a:r>
            <a:r>
              <a:rPr lang="ru-RU" dirty="0" smtClean="0"/>
              <a:t>. 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yellow   [jeləw]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grey      [grei]</a:t>
            </a:r>
          </a:p>
          <a:p>
            <a:r>
              <a:rPr lang="en-US" dirty="0" smtClean="0"/>
              <a:t>white    [wait]</a:t>
            </a:r>
            <a:endParaRPr lang="ru-RU" dirty="0"/>
          </a:p>
        </p:txBody>
      </p:sp>
      <p:pic>
        <p:nvPicPr>
          <p:cNvPr id="4098" name="Picture 2" descr="http://im0-tub-ru.yandex.net/i?id=80373313-5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857364"/>
            <a:ext cx="2133600" cy="1428750"/>
          </a:xfrm>
          <a:prstGeom prst="rect">
            <a:avLst/>
          </a:prstGeom>
          <a:noFill/>
        </p:spPr>
      </p:pic>
      <p:pic>
        <p:nvPicPr>
          <p:cNvPr id="4100" name="Picture 4" descr="http://im4-tub-ru.yandex.net/i?id=167087521-4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572008"/>
            <a:ext cx="2857510" cy="20717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en-US" b="1" dirty="0" smtClean="0"/>
              <a:t>Oo </a:t>
            </a:r>
            <a:r>
              <a:rPr lang="en-US" b="1" i="1" dirty="0" smtClean="0"/>
              <a:t>(Oo)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86478"/>
          </a:xfrm>
        </p:spPr>
        <p:txBody>
          <a:bodyPr>
            <a:normAutofit/>
          </a:bodyPr>
          <a:lstStyle/>
          <a:p>
            <a:r>
              <a:rPr lang="ru-RU" dirty="0" smtClean="0"/>
              <a:t>От зари и до зари </a:t>
            </a:r>
            <a:br>
              <a:rPr lang="ru-RU" dirty="0" smtClean="0"/>
            </a:br>
            <a:r>
              <a:rPr lang="ru-RU" dirty="0" smtClean="0"/>
              <a:t>Машет веткой дуб – </a:t>
            </a:r>
            <a:r>
              <a:rPr lang="ru-RU" b="1" i="1" dirty="0" smtClean="0"/>
              <a:t>oak-tree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Всех зовет под свод ветвей, </a:t>
            </a:r>
            <a:br>
              <a:rPr lang="ru-RU" dirty="0" smtClean="0"/>
            </a:br>
            <a:r>
              <a:rPr lang="ru-RU" dirty="0" smtClean="0"/>
              <a:t>Бормоча под нос – </a:t>
            </a:r>
            <a:r>
              <a:rPr lang="ru-RU" b="1" i="1" dirty="0" smtClean="0"/>
              <a:t>O.K.</a:t>
            </a:r>
            <a:r>
              <a:rPr lang="ru-RU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Oo </a:t>
            </a:r>
            <a:r>
              <a:rPr lang="ru-RU" sz="2400" i="1" dirty="0" smtClean="0"/>
              <a:t>читается</a:t>
            </a:r>
            <a:r>
              <a:rPr lang="ru-RU" dirty="0" smtClean="0"/>
              <a:t> </a:t>
            </a:r>
            <a:r>
              <a:rPr lang="en-US" dirty="0" smtClean="0"/>
              <a:t>[əu] </a:t>
            </a:r>
            <a:r>
              <a:rPr lang="ru-RU" sz="2400" i="1" dirty="0" smtClean="0"/>
              <a:t>или </a:t>
            </a:r>
            <a:r>
              <a:rPr lang="en-US" dirty="0" smtClean="0"/>
              <a:t>[ɒ]</a:t>
            </a:r>
          </a:p>
          <a:p>
            <a:pPr>
              <a:buNone/>
            </a:pPr>
            <a:r>
              <a:rPr lang="en-US" dirty="0" smtClean="0"/>
              <a:t>[əu] – n</a:t>
            </a:r>
            <a:r>
              <a:rPr lang="en-US" b="1" dirty="0" smtClean="0"/>
              <a:t>o</a:t>
            </a:r>
            <a:r>
              <a:rPr lang="en-US" dirty="0" smtClean="0"/>
              <a:t>te, n</a:t>
            </a:r>
            <a:r>
              <a:rPr lang="en-US" b="1" dirty="0" smtClean="0"/>
              <a:t>o</a:t>
            </a:r>
            <a:r>
              <a:rPr lang="en-US" dirty="0" smtClean="0"/>
              <a:t>, r</a:t>
            </a:r>
            <a:r>
              <a:rPr lang="en-US" b="1" dirty="0" smtClean="0"/>
              <a:t>o</a:t>
            </a:r>
            <a:r>
              <a:rPr lang="en-US" dirty="0" smtClean="0"/>
              <a:t>se</a:t>
            </a:r>
          </a:p>
          <a:p>
            <a:pPr>
              <a:buNone/>
            </a:pPr>
            <a:r>
              <a:rPr lang="en-US" dirty="0" smtClean="0"/>
              <a:t>[ɒ] – n</a:t>
            </a:r>
            <a:r>
              <a:rPr lang="en-US" b="1" dirty="0" smtClean="0"/>
              <a:t>o</a:t>
            </a:r>
            <a:r>
              <a:rPr lang="en-US" dirty="0" smtClean="0"/>
              <a:t>t, d</a:t>
            </a:r>
            <a:r>
              <a:rPr lang="en-US" b="1" dirty="0" smtClean="0"/>
              <a:t>o</a:t>
            </a:r>
            <a:r>
              <a:rPr lang="en-US" dirty="0" smtClean="0"/>
              <a:t>g, st</a:t>
            </a:r>
            <a:r>
              <a:rPr lang="en-US" b="1" dirty="0" smtClean="0"/>
              <a:t>o</a:t>
            </a:r>
            <a:r>
              <a:rPr lang="en-US" dirty="0" smtClean="0"/>
              <a:t>p</a:t>
            </a:r>
            <a:endParaRPr lang="ru-RU" dirty="0" smtClean="0"/>
          </a:p>
          <a:p>
            <a:pPr>
              <a:buNone/>
            </a:pPr>
            <a:r>
              <a:rPr lang="en-US" sz="3600" b="1" i="1" dirty="0" smtClean="0"/>
              <a:t>He is … .</a:t>
            </a:r>
          </a:p>
          <a:p>
            <a:pPr>
              <a:buNone/>
            </a:pPr>
            <a:r>
              <a:rPr lang="en-US" sz="3600" b="1" i="1" dirty="0" smtClean="0"/>
              <a:t>I am … .</a:t>
            </a:r>
            <a:endParaRPr lang="ru-RU" sz="3600" b="1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http://image.tsn.ua/media/images2/original/Aug2008/61893d202b_78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71480"/>
            <a:ext cx="3143240" cy="3143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en-US" b="1" dirty="0" smtClean="0"/>
              <a:t>Pp</a:t>
            </a:r>
            <a:r>
              <a:rPr lang="en-US" dirty="0" smtClean="0"/>
              <a:t> </a:t>
            </a:r>
            <a:r>
              <a:rPr lang="en-US" b="1" i="1" dirty="0" smtClean="0"/>
              <a:t>(Pp)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Pirate – молодой пират </a:t>
            </a:r>
            <a:br>
              <a:rPr lang="ru-RU" dirty="0" smtClean="0"/>
            </a:br>
            <a:r>
              <a:rPr lang="ru-RU" dirty="0" smtClean="0"/>
              <a:t>С parrot – попугаем рад: </a:t>
            </a:r>
            <a:br>
              <a:rPr lang="ru-RU" dirty="0" smtClean="0"/>
            </a:br>
            <a:r>
              <a:rPr lang="ru-RU" dirty="0" smtClean="0"/>
              <a:t>- Посмотрите, это нам </a:t>
            </a:r>
            <a:br>
              <a:rPr lang="ru-RU" dirty="0" smtClean="0"/>
            </a:br>
            <a:r>
              <a:rPr lang="ru-RU" dirty="0" smtClean="0"/>
              <a:t>Машет веткой пальма – palm. </a:t>
            </a:r>
            <a:br>
              <a:rPr lang="ru-RU" dirty="0" smtClean="0"/>
            </a:br>
            <a:r>
              <a:rPr lang="en-US" dirty="0" smtClean="0"/>
              <a:t>Pp </a:t>
            </a:r>
            <a:r>
              <a:rPr lang="ru-RU" sz="2400" i="1" dirty="0" smtClean="0"/>
              <a:t>читается</a:t>
            </a:r>
            <a:r>
              <a:rPr lang="ru-RU" dirty="0" smtClean="0"/>
              <a:t> </a:t>
            </a:r>
            <a:r>
              <a:rPr lang="en-US" dirty="0" smtClean="0"/>
              <a:t>[p]</a:t>
            </a:r>
          </a:p>
          <a:p>
            <a:endParaRPr lang="en-US" dirty="0" smtClean="0"/>
          </a:p>
          <a:p>
            <a:r>
              <a:rPr lang="en-US" dirty="0" smtClean="0"/>
              <a:t>[p] – pen, pencil, parrot</a:t>
            </a:r>
          </a:p>
          <a:p>
            <a:endParaRPr lang="en-US" dirty="0" smtClean="0"/>
          </a:p>
          <a:p>
            <a:r>
              <a:rPr lang="en-US" dirty="0" smtClean="0"/>
              <a:t>My name is … .</a:t>
            </a:r>
          </a:p>
          <a:p>
            <a:r>
              <a:rPr lang="en-US" dirty="0" smtClean="0"/>
              <a:t>I am … .</a:t>
            </a:r>
          </a:p>
          <a:p>
            <a:r>
              <a:rPr lang="en-US" dirty="0" smtClean="0"/>
              <a:t>I can … .</a:t>
            </a:r>
          </a:p>
          <a:p>
            <a:r>
              <a:rPr lang="en-US" dirty="0" smtClean="0"/>
              <a:t>I cannot … .</a:t>
            </a:r>
          </a:p>
          <a:p>
            <a:r>
              <a:rPr lang="en-US" dirty="0" smtClean="0"/>
              <a:t>I have got … .</a:t>
            </a:r>
            <a:endParaRPr lang="ru-RU" dirty="0"/>
          </a:p>
        </p:txBody>
      </p:sp>
      <p:pic>
        <p:nvPicPr>
          <p:cNvPr id="38918" name="Picture 6" descr="http://im4-tub-ru.yandex.net/i?id=422423336-2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642918"/>
            <a:ext cx="2428892" cy="1928826"/>
          </a:xfrm>
          <a:prstGeom prst="rect">
            <a:avLst/>
          </a:prstGeom>
          <a:noFill/>
        </p:spPr>
      </p:pic>
      <p:pic>
        <p:nvPicPr>
          <p:cNvPr id="38920" name="Picture 8" descr="http://im2-tub-ru.yandex.net/i?id=90879905-3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571744"/>
            <a:ext cx="3000380" cy="23574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en-US" dirty="0" smtClean="0"/>
              <a:t>My Family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mother [m</a:t>
            </a:r>
            <a:r>
              <a:rPr lang="el-GR" dirty="0" smtClean="0"/>
              <a:t>ᴧ</a:t>
            </a:r>
            <a:r>
              <a:rPr lang="en-US" dirty="0" smtClean="0"/>
              <a:t>ðə]                            father [fa:ðə]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sister [sistə]               It`s me.                 brother [br</a:t>
            </a:r>
            <a:r>
              <a:rPr lang="el-GR" dirty="0" smtClean="0"/>
              <a:t>ᴧ</a:t>
            </a:r>
            <a:r>
              <a:rPr lang="en-US" dirty="0" smtClean="0"/>
              <a:t>ðə]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grandfather [grænfa:ðə]       grandmother[</a:t>
            </a:r>
            <a:r>
              <a:rPr lang="en-US" dirty="0" err="1" smtClean="0"/>
              <a:t>grænm</a:t>
            </a:r>
            <a:r>
              <a:rPr lang="el-GR" dirty="0" smtClean="0"/>
              <a:t>ᴧ</a:t>
            </a:r>
            <a:r>
              <a:rPr lang="en-US" dirty="0" smtClean="0"/>
              <a:t>ðə]</a:t>
            </a:r>
            <a:endParaRPr lang="ru-RU" dirty="0"/>
          </a:p>
        </p:txBody>
      </p:sp>
      <p:pic>
        <p:nvPicPr>
          <p:cNvPr id="37890" name="Picture 2" descr="http://im0-tub-ru.yandex.net/i?id=412932827-1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1928826" cy="1357322"/>
          </a:xfrm>
          <a:prstGeom prst="rect">
            <a:avLst/>
          </a:prstGeom>
          <a:noFill/>
        </p:spPr>
      </p:pic>
      <p:pic>
        <p:nvPicPr>
          <p:cNvPr id="37892" name="Picture 4" descr="http://im8-tub-ru.yandex.net/i?id=188822174-1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214422"/>
            <a:ext cx="2286016" cy="1357322"/>
          </a:xfrm>
          <a:prstGeom prst="rect">
            <a:avLst/>
          </a:prstGeom>
          <a:noFill/>
        </p:spPr>
      </p:pic>
      <p:pic>
        <p:nvPicPr>
          <p:cNvPr id="37894" name="Picture 6" descr="http://im4-tub-ru.yandex.net/i?id=194034720-0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000372"/>
            <a:ext cx="2214578" cy="1714512"/>
          </a:xfrm>
          <a:prstGeom prst="rect">
            <a:avLst/>
          </a:prstGeom>
          <a:noFill/>
        </p:spPr>
      </p:pic>
      <p:pic>
        <p:nvPicPr>
          <p:cNvPr id="37896" name="Picture 8" descr="http://im8-tub-ru.yandex.net/i?id=115196061-0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000372"/>
            <a:ext cx="1362077" cy="1785950"/>
          </a:xfrm>
          <a:prstGeom prst="rect">
            <a:avLst/>
          </a:prstGeom>
          <a:noFill/>
        </p:spPr>
      </p:pic>
      <p:pic>
        <p:nvPicPr>
          <p:cNvPr id="37898" name="Picture 10" descr="http://im2-tub-ru.yandex.net/i?id=99596362-37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5286388"/>
            <a:ext cx="2143140" cy="1571612"/>
          </a:xfrm>
          <a:prstGeom prst="rect">
            <a:avLst/>
          </a:prstGeom>
          <a:noFill/>
        </p:spPr>
      </p:pic>
      <p:pic>
        <p:nvPicPr>
          <p:cNvPr id="37900" name="Picture 12" descr="http://im8-tub-ru.yandex.net/i?id=121124867-29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5286388"/>
            <a:ext cx="2286016" cy="1571612"/>
          </a:xfrm>
          <a:prstGeom prst="rect">
            <a:avLst/>
          </a:prstGeom>
          <a:noFill/>
        </p:spPr>
      </p:pic>
      <p:pic>
        <p:nvPicPr>
          <p:cNvPr id="37902" name="Picture 14" descr="http://im3-tub-ru.yandex.net/i?id=113935638-00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3000372"/>
            <a:ext cx="2071702" cy="17145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/>
          <a:lstStyle/>
          <a:p>
            <a:r>
              <a:rPr lang="en-US" b="1" dirty="0" smtClean="0"/>
              <a:t>Qq </a:t>
            </a:r>
            <a:r>
              <a:rPr lang="en-US" b="1" i="1" dirty="0" smtClean="0"/>
              <a:t>(Qq)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Тут я песенку спою </a:t>
            </a:r>
            <a:br>
              <a:rPr lang="ru-RU" dirty="0" smtClean="0"/>
            </a:br>
            <a:r>
              <a:rPr lang="ru-RU" dirty="0" smtClean="0"/>
              <a:t>В честь прекрасной буквы </a:t>
            </a:r>
            <a:r>
              <a:rPr lang="ru-RU" b="1" i="1" dirty="0" smtClean="0"/>
              <a:t>Q</a:t>
            </a:r>
            <a:r>
              <a:rPr lang="ru-RU" dirty="0" smtClean="0"/>
              <a:t>, </a:t>
            </a:r>
            <a:br>
              <a:rPr lang="ru-RU" dirty="0" smtClean="0"/>
            </a:br>
            <a:r>
              <a:rPr lang="ru-RU" dirty="0" smtClean="0"/>
              <a:t>Потому что </a:t>
            </a:r>
            <a:r>
              <a:rPr lang="ru-RU" b="1" i="1" dirty="0" smtClean="0"/>
              <a:t>queen</a:t>
            </a:r>
            <a:r>
              <a:rPr lang="ru-RU" dirty="0" smtClean="0"/>
              <a:t>– царица </a:t>
            </a:r>
            <a:br>
              <a:rPr lang="ru-RU" dirty="0" smtClean="0"/>
            </a:br>
            <a:r>
              <a:rPr lang="ru-RU" dirty="0" smtClean="0"/>
              <a:t>Очень любит веселиться. </a:t>
            </a:r>
            <a:br>
              <a:rPr lang="ru-RU" dirty="0" smtClean="0"/>
            </a:br>
            <a:endParaRPr lang="en-US" dirty="0" smtClean="0"/>
          </a:p>
          <a:p>
            <a:r>
              <a:rPr lang="en-US" dirty="0" smtClean="0"/>
              <a:t>Qq </a:t>
            </a:r>
            <a:r>
              <a:rPr lang="ru-RU" dirty="0" smtClean="0"/>
              <a:t>читается </a:t>
            </a:r>
            <a:r>
              <a:rPr lang="en-US" dirty="0" smtClean="0"/>
              <a:t>[kw]</a:t>
            </a:r>
          </a:p>
          <a:p>
            <a:r>
              <a:rPr lang="en-US" dirty="0" smtClean="0"/>
              <a:t>[kw] – queen,</a:t>
            </a:r>
          </a:p>
          <a:p>
            <a:endParaRPr lang="en-US" sz="3600" b="1" i="1" dirty="0" smtClean="0"/>
          </a:p>
          <a:p>
            <a:r>
              <a:rPr lang="en-US" sz="3600" b="1" i="1" dirty="0" smtClean="0"/>
              <a:t>I have got … 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1986" name="Picture 2" descr="http://img0.liveinternet.ru/images/attach/c/6/90/689/90689078_383412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571744"/>
            <a:ext cx="3714776" cy="307183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en-US" b="1" dirty="0" smtClean="0"/>
              <a:t>Rr</a:t>
            </a:r>
            <a:r>
              <a:rPr lang="en-US" dirty="0" smtClean="0"/>
              <a:t> </a:t>
            </a:r>
            <a:r>
              <a:rPr lang="en-US" b="1" i="1" dirty="0" smtClean="0"/>
              <a:t>(Rr)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Почему идет молва </a:t>
            </a:r>
            <a:br>
              <a:rPr lang="ru-RU" dirty="0" smtClean="0"/>
            </a:br>
            <a:r>
              <a:rPr lang="ru-RU" dirty="0" smtClean="0"/>
              <a:t>«Берегитесь буквы </a:t>
            </a:r>
            <a:r>
              <a:rPr lang="ru-RU" b="1" i="1" dirty="0" smtClean="0"/>
              <a:t>R</a:t>
            </a:r>
            <a:r>
              <a:rPr lang="ru-RU" dirty="0" smtClean="0"/>
              <a:t>, </a:t>
            </a:r>
            <a:br>
              <a:rPr lang="ru-RU" dirty="0" smtClean="0"/>
            </a:br>
            <a:r>
              <a:rPr lang="ru-RU" dirty="0" smtClean="0"/>
              <a:t>Я открою вам секрет – </a:t>
            </a:r>
            <a:br>
              <a:rPr lang="ru-RU" dirty="0" smtClean="0"/>
            </a:br>
            <a:r>
              <a:rPr lang="ru-RU" dirty="0" smtClean="0"/>
              <a:t>Нет противней крысы – </a:t>
            </a:r>
            <a:r>
              <a:rPr lang="ru-RU" b="1" i="1" dirty="0" smtClean="0"/>
              <a:t>rat</a:t>
            </a:r>
            <a:r>
              <a:rPr lang="ru-RU" dirty="0" smtClean="0"/>
              <a:t>. </a:t>
            </a:r>
          </a:p>
          <a:p>
            <a:endParaRPr lang="en-US" dirty="0" smtClean="0"/>
          </a:p>
          <a:p>
            <a:r>
              <a:rPr lang="en-US" dirty="0" smtClean="0"/>
              <a:t>Rr </a:t>
            </a:r>
            <a:r>
              <a:rPr lang="ru-RU" sz="2400" i="1" dirty="0" smtClean="0"/>
              <a:t>читается</a:t>
            </a:r>
            <a:r>
              <a:rPr lang="ru-RU" dirty="0" smtClean="0"/>
              <a:t> </a:t>
            </a:r>
            <a:r>
              <a:rPr lang="en-US" dirty="0" smtClean="0"/>
              <a:t>[r] </a:t>
            </a:r>
            <a:r>
              <a:rPr lang="ru-RU" sz="2400" i="1" dirty="0" smtClean="0"/>
              <a:t>или вообще не читается</a:t>
            </a:r>
            <a:r>
              <a:rPr lang="en-US" sz="2400" i="1" dirty="0" smtClean="0"/>
              <a:t> </a:t>
            </a:r>
            <a:endParaRPr lang="en-US" i="1" dirty="0" smtClean="0"/>
          </a:p>
          <a:p>
            <a:r>
              <a:rPr lang="en-US" dirty="0" smtClean="0"/>
              <a:t>[r] – </a:t>
            </a:r>
            <a:r>
              <a:rPr lang="en-US" b="1" dirty="0" smtClean="0"/>
              <a:t>r</a:t>
            </a:r>
            <a:r>
              <a:rPr lang="en-US" dirty="0" smtClean="0"/>
              <a:t>at, </a:t>
            </a:r>
            <a:r>
              <a:rPr lang="en-US" b="1" dirty="0" smtClean="0"/>
              <a:t>r</a:t>
            </a:r>
            <a:r>
              <a:rPr lang="en-US" dirty="0" smtClean="0"/>
              <a:t>ed, </a:t>
            </a:r>
            <a:r>
              <a:rPr lang="en-US" b="1" dirty="0" smtClean="0"/>
              <a:t>r</a:t>
            </a:r>
            <a:r>
              <a:rPr lang="en-US" dirty="0" smtClean="0"/>
              <a:t>iver</a:t>
            </a:r>
          </a:p>
          <a:p>
            <a:r>
              <a:rPr lang="en-US" dirty="0" smtClean="0"/>
              <a:t>Brothe</a:t>
            </a:r>
            <a:r>
              <a:rPr lang="en-US" b="1" dirty="0" smtClean="0"/>
              <a:t>r</a:t>
            </a:r>
            <a:r>
              <a:rPr lang="en-US" dirty="0" smtClean="0"/>
              <a:t>, mothe</a:t>
            </a:r>
            <a:r>
              <a:rPr lang="en-US" b="1" dirty="0" smtClean="0"/>
              <a:t>r</a:t>
            </a:r>
            <a:r>
              <a:rPr lang="en-US" dirty="0" smtClean="0"/>
              <a:t>, fathe</a:t>
            </a:r>
            <a:r>
              <a:rPr lang="en-US" b="1" dirty="0" smtClean="0"/>
              <a:t>r</a:t>
            </a:r>
            <a:r>
              <a:rPr lang="en-US" dirty="0" smtClean="0"/>
              <a:t>, siste</a:t>
            </a:r>
            <a:r>
              <a:rPr lang="en-US" b="1" dirty="0" smtClean="0"/>
              <a:t>r</a:t>
            </a:r>
            <a:r>
              <a:rPr lang="en-US" dirty="0" smtClean="0"/>
              <a:t>, rive</a:t>
            </a:r>
            <a:r>
              <a:rPr lang="en-US" b="1" dirty="0" smtClean="0"/>
              <a:t>r</a:t>
            </a:r>
            <a:endParaRPr lang="ru-RU" b="1" dirty="0" smtClean="0"/>
          </a:p>
          <a:p>
            <a:endParaRPr lang="ru-RU" b="1" dirty="0" smtClean="0"/>
          </a:p>
          <a:p>
            <a:r>
              <a:rPr lang="en-US" sz="3500" b="1" i="1" dirty="0" smtClean="0"/>
              <a:t>I have got … .</a:t>
            </a:r>
          </a:p>
          <a:p>
            <a:r>
              <a:rPr lang="en-US" sz="3500" b="1" i="1" dirty="0" smtClean="0"/>
              <a:t>I have not got …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62" name="Picture 2" descr="http://www.veteranstoday.com/wp-content/uploads/2010/09/r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714356"/>
            <a:ext cx="3005518" cy="235745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en-US" dirty="0" smtClean="0"/>
              <a:t>My pet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54292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Have you got a pet?  - Yes, I have.</a:t>
            </a:r>
          </a:p>
          <a:p>
            <a:pPr>
              <a:buNone/>
            </a:pPr>
            <a:r>
              <a:rPr lang="en-US" dirty="0" smtClean="0"/>
              <a:t>                                            I have got a pet.</a:t>
            </a:r>
          </a:p>
          <a:p>
            <a:pPr>
              <a:buNone/>
            </a:pPr>
            <a:r>
              <a:rPr lang="en-US" dirty="0" smtClean="0"/>
              <a:t>                                            It is a dog.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400" b="1" dirty="0" smtClean="0"/>
              <a:t>              Ss </a:t>
            </a:r>
            <a:r>
              <a:rPr lang="en-US" sz="4400" b="1" i="1" dirty="0" smtClean="0"/>
              <a:t>(Ss)</a:t>
            </a:r>
          </a:p>
          <a:p>
            <a:pPr>
              <a:buNone/>
            </a:pPr>
            <a:r>
              <a:rPr lang="ru-RU" sz="3500" dirty="0" smtClean="0"/>
              <a:t>Не случайно буква </a:t>
            </a:r>
            <a:r>
              <a:rPr lang="ru-RU" sz="3500" b="1" i="1" dirty="0" smtClean="0"/>
              <a:t>S 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>Вызывает интерес. </a:t>
            </a:r>
            <a:br>
              <a:rPr lang="ru-RU" sz="3500" dirty="0" smtClean="0"/>
            </a:br>
            <a:r>
              <a:rPr lang="ru-RU" sz="3500" dirty="0" smtClean="0"/>
              <a:t>В небе – </a:t>
            </a:r>
            <a:r>
              <a:rPr lang="ru-RU" sz="3500" b="1" i="1" dirty="0" smtClean="0"/>
              <a:t>sky</a:t>
            </a:r>
            <a:r>
              <a:rPr lang="ru-RU" sz="3500" dirty="0" smtClean="0"/>
              <a:t> сверкает </a:t>
            </a:r>
            <a:r>
              <a:rPr lang="ru-RU" sz="3500" b="1" i="1" dirty="0" smtClean="0"/>
              <a:t>star</a:t>
            </a:r>
            <a:r>
              <a:rPr lang="ru-RU" sz="3500" dirty="0" smtClean="0"/>
              <a:t> – </a:t>
            </a:r>
            <a:br>
              <a:rPr lang="ru-RU" sz="3500" dirty="0" smtClean="0"/>
            </a:br>
            <a:r>
              <a:rPr lang="ru-RU" sz="3500" dirty="0" smtClean="0"/>
              <a:t>Очень яркая звезда. </a:t>
            </a:r>
            <a:endParaRPr lang="en-US" sz="3500" dirty="0" smtClean="0"/>
          </a:p>
          <a:p>
            <a:pPr>
              <a:buNone/>
            </a:pPr>
            <a:r>
              <a:rPr lang="en-US" sz="4400" b="1" i="1" dirty="0" smtClean="0"/>
              <a:t>Ss </a:t>
            </a:r>
            <a:r>
              <a:rPr lang="ru-RU" sz="2600" i="1" dirty="0" smtClean="0"/>
              <a:t>читается</a:t>
            </a:r>
            <a:r>
              <a:rPr lang="ru-RU" sz="4400" dirty="0" smtClean="0"/>
              <a:t> </a:t>
            </a:r>
            <a:r>
              <a:rPr lang="en-US" sz="4400" dirty="0" smtClean="0"/>
              <a:t>[s]</a:t>
            </a:r>
          </a:p>
          <a:p>
            <a:pPr>
              <a:buNone/>
            </a:pPr>
            <a:r>
              <a:rPr lang="en-US" sz="3500" dirty="0" smtClean="0"/>
              <a:t>[s] – </a:t>
            </a:r>
            <a:r>
              <a:rPr lang="en-US" sz="3500" b="1" dirty="0" smtClean="0"/>
              <a:t>s</a:t>
            </a:r>
            <a:r>
              <a:rPr lang="en-US" sz="3500" dirty="0" smtClean="0"/>
              <a:t>i</a:t>
            </a:r>
            <a:r>
              <a:rPr lang="en-US" sz="3500" b="1" dirty="0" smtClean="0"/>
              <a:t>s</a:t>
            </a:r>
            <a:r>
              <a:rPr lang="en-US" sz="3500" dirty="0" smtClean="0"/>
              <a:t>ter, </a:t>
            </a:r>
            <a:r>
              <a:rPr lang="en-US" sz="3500" b="1" dirty="0" smtClean="0"/>
              <a:t>s</a:t>
            </a:r>
            <a:r>
              <a:rPr lang="en-US" sz="3500" dirty="0" smtClean="0"/>
              <a:t>tar, </a:t>
            </a:r>
            <a:r>
              <a:rPr lang="en-US" sz="3500" b="1" dirty="0" smtClean="0"/>
              <a:t>s</a:t>
            </a:r>
            <a:r>
              <a:rPr lang="en-US" sz="3500" dirty="0" smtClean="0"/>
              <a:t>ky</a:t>
            </a:r>
            <a:endParaRPr lang="ru-RU" sz="3500" dirty="0"/>
          </a:p>
        </p:txBody>
      </p:sp>
      <p:pic>
        <p:nvPicPr>
          <p:cNvPr id="39938" name="Picture 2" descr="http://im7-tub-ru.yandex.net/i?id=35691456-2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2515827" cy="1500198"/>
          </a:xfrm>
          <a:prstGeom prst="rect">
            <a:avLst/>
          </a:prstGeom>
          <a:noFill/>
        </p:spPr>
      </p:pic>
      <p:pic>
        <p:nvPicPr>
          <p:cNvPr id="39940" name="Picture 4" descr="http://im3-tub-ru.yandex.net/i?id=128147957-2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928934"/>
            <a:ext cx="2786082" cy="1714512"/>
          </a:xfrm>
          <a:prstGeom prst="rect">
            <a:avLst/>
          </a:prstGeom>
          <a:noFill/>
        </p:spPr>
      </p:pic>
      <p:pic>
        <p:nvPicPr>
          <p:cNvPr id="39942" name="Picture 6" descr="http://im2-tub-ru.yandex.net/i?id=80392558-6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714884"/>
            <a:ext cx="2643206" cy="18573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en-US" b="1" dirty="0" smtClean="0"/>
              <a:t>Tt </a:t>
            </a:r>
            <a:r>
              <a:rPr lang="en-US" b="1" i="1" dirty="0" smtClean="0"/>
              <a:t>(Tt)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>
            <a:normAutofit fontScale="47500" lnSpcReduction="20000"/>
          </a:bodyPr>
          <a:lstStyle/>
          <a:p>
            <a:r>
              <a:rPr lang="ru-RU" sz="5100" dirty="0" smtClean="0"/>
              <a:t>В «Детский мир» зовет нас </a:t>
            </a:r>
            <a:r>
              <a:rPr lang="ru-RU" sz="5100" b="1" i="1" dirty="0" smtClean="0"/>
              <a:t>T.</a:t>
            </a:r>
            <a:r>
              <a:rPr lang="ru-RU" sz="5100" dirty="0" smtClean="0"/>
              <a:t> </a:t>
            </a:r>
            <a:br>
              <a:rPr lang="ru-RU" sz="5100" dirty="0" smtClean="0"/>
            </a:br>
            <a:r>
              <a:rPr lang="ru-RU" sz="5100" dirty="0" smtClean="0"/>
              <a:t>В гости рады мы зайти: </a:t>
            </a:r>
            <a:br>
              <a:rPr lang="ru-RU" sz="5100" dirty="0" smtClean="0"/>
            </a:br>
            <a:r>
              <a:rPr lang="ru-RU" sz="5100" dirty="0" smtClean="0"/>
              <a:t>Там подружится с тобой </a:t>
            </a:r>
            <a:br>
              <a:rPr lang="ru-RU" sz="5100" dirty="0" smtClean="0"/>
            </a:br>
            <a:r>
              <a:rPr lang="ru-RU" sz="5100" dirty="0" smtClean="0"/>
              <a:t>Каждая игрушка – </a:t>
            </a:r>
            <a:r>
              <a:rPr lang="ru-RU" sz="5100" b="1" i="1" dirty="0" smtClean="0"/>
              <a:t>toy. </a:t>
            </a:r>
            <a:endParaRPr lang="en-US" sz="5100" b="1" i="1" dirty="0" smtClean="0"/>
          </a:p>
          <a:p>
            <a:r>
              <a:rPr lang="en-US" sz="5100" b="1" i="1" dirty="0" smtClean="0"/>
              <a:t>Tt </a:t>
            </a:r>
            <a:r>
              <a:rPr lang="en-US" sz="5100" dirty="0" smtClean="0"/>
              <a:t> </a:t>
            </a:r>
            <a:r>
              <a:rPr lang="ru-RU" sz="5100" dirty="0" smtClean="0"/>
              <a:t>читается </a:t>
            </a:r>
            <a:r>
              <a:rPr lang="en-US" sz="5100" dirty="0" smtClean="0"/>
              <a:t>[t]</a:t>
            </a:r>
          </a:p>
          <a:p>
            <a:pPr>
              <a:buNone/>
            </a:pPr>
            <a:r>
              <a:rPr lang="en-US" sz="4000" i="1" dirty="0" smtClean="0"/>
              <a:t>                             </a:t>
            </a:r>
          </a:p>
          <a:p>
            <a:pPr>
              <a:buNone/>
            </a:pPr>
            <a:r>
              <a:rPr lang="en-US" sz="3600" i="1" dirty="0" smtClean="0"/>
              <a:t>        </a:t>
            </a:r>
          </a:p>
          <a:p>
            <a:pPr>
              <a:buNone/>
            </a:pPr>
            <a:r>
              <a:rPr lang="en-US" sz="3600" i="1" dirty="0" smtClean="0"/>
              <a:t>       </a:t>
            </a:r>
            <a:r>
              <a:rPr lang="en-US" sz="5100" b="1" i="1" dirty="0" smtClean="0"/>
              <a:t>My Pet.</a:t>
            </a:r>
          </a:p>
          <a:p>
            <a:pPr>
              <a:buNone/>
            </a:pPr>
            <a:r>
              <a:rPr lang="en-US" sz="5100" i="1" dirty="0" smtClean="0"/>
              <a:t>I have got a pet.</a:t>
            </a:r>
          </a:p>
          <a:p>
            <a:pPr>
              <a:buNone/>
            </a:pPr>
            <a:r>
              <a:rPr lang="en-US" sz="5100" i="1" dirty="0" smtClean="0"/>
              <a:t>It is a </a:t>
            </a:r>
            <a:r>
              <a:rPr lang="en-US" sz="5100" i="1" dirty="0" smtClean="0">
                <a:solidFill>
                  <a:schemeClr val="tx2">
                    <a:lumMod val="75000"/>
                  </a:schemeClr>
                </a:solidFill>
              </a:rPr>
              <a:t>cat</a:t>
            </a:r>
            <a:r>
              <a:rPr lang="en-US" sz="5100" i="1" dirty="0" smtClean="0"/>
              <a:t>.</a:t>
            </a:r>
          </a:p>
          <a:p>
            <a:pPr>
              <a:buNone/>
            </a:pPr>
            <a:r>
              <a:rPr lang="en-US" sz="5100" i="1" dirty="0" smtClean="0"/>
              <a:t>Its name is </a:t>
            </a:r>
            <a:r>
              <a:rPr lang="en-US" sz="5100" i="1" dirty="0" smtClean="0">
                <a:solidFill>
                  <a:schemeClr val="tx2"/>
                </a:solidFill>
              </a:rPr>
              <a:t>Murka</a:t>
            </a:r>
            <a:r>
              <a:rPr lang="en-US" sz="5100" i="1" dirty="0" smtClean="0"/>
              <a:t>.</a:t>
            </a:r>
          </a:p>
          <a:p>
            <a:pPr>
              <a:buNone/>
            </a:pPr>
            <a:r>
              <a:rPr lang="en-US" sz="5100" i="1" dirty="0" smtClean="0"/>
              <a:t>It is </a:t>
            </a:r>
            <a:r>
              <a:rPr lang="en-US" sz="5100" i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5100" i="1" dirty="0" smtClean="0"/>
              <a:t>.</a:t>
            </a:r>
          </a:p>
          <a:p>
            <a:pPr>
              <a:buNone/>
            </a:pPr>
            <a:r>
              <a:rPr lang="en-US" sz="5100" i="1" dirty="0" smtClean="0"/>
              <a:t>It is </a:t>
            </a:r>
            <a:r>
              <a:rPr lang="en-US" sz="5100" i="1" dirty="0" smtClean="0">
                <a:solidFill>
                  <a:schemeClr val="tx2">
                    <a:lumMod val="75000"/>
                  </a:schemeClr>
                </a:solidFill>
              </a:rPr>
              <a:t>white and red</a:t>
            </a:r>
            <a:r>
              <a:rPr lang="en-US" sz="5100" i="1" dirty="0" smtClean="0"/>
              <a:t>.</a:t>
            </a:r>
          </a:p>
          <a:p>
            <a:pPr>
              <a:buNone/>
            </a:pPr>
            <a:r>
              <a:rPr lang="en-US" sz="5100" i="1" dirty="0" smtClean="0"/>
              <a:t>It can </a:t>
            </a:r>
            <a:r>
              <a:rPr lang="en-US" sz="5100" i="1" dirty="0" smtClean="0">
                <a:solidFill>
                  <a:schemeClr val="tx2">
                    <a:lumMod val="75000"/>
                  </a:schemeClr>
                </a:solidFill>
              </a:rPr>
              <a:t>run</a:t>
            </a:r>
            <a:r>
              <a:rPr lang="en-US" sz="5100" i="1" dirty="0" smtClean="0"/>
              <a:t> and </a:t>
            </a:r>
            <a:r>
              <a:rPr lang="en-US" sz="5100" i="1" dirty="0" smtClean="0">
                <a:solidFill>
                  <a:schemeClr val="tx2">
                    <a:lumMod val="75000"/>
                  </a:schemeClr>
                </a:solidFill>
              </a:rPr>
              <a:t>jump</a:t>
            </a:r>
            <a:r>
              <a:rPr lang="en-US" sz="5100" i="1" dirty="0" smtClean="0"/>
              <a:t>.</a:t>
            </a:r>
          </a:p>
          <a:p>
            <a:pPr>
              <a:buNone/>
            </a:pPr>
            <a:r>
              <a:rPr lang="en-US" sz="5100" i="1" dirty="0" smtClean="0"/>
              <a:t>It cannot </a:t>
            </a:r>
            <a:r>
              <a:rPr lang="en-US" sz="5100" i="1" dirty="0" smtClean="0">
                <a:solidFill>
                  <a:schemeClr val="tx2">
                    <a:lumMod val="75000"/>
                  </a:schemeClr>
                </a:solidFill>
              </a:rPr>
              <a:t>swim</a:t>
            </a:r>
            <a:r>
              <a:rPr lang="en-US" sz="3600" i="1" dirty="0" smtClean="0"/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7106" name="Picture 2" descr="http://im6-tub-ru.yandex.net/i?id=414761132-7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928670"/>
            <a:ext cx="3571900" cy="2643206"/>
          </a:xfrm>
          <a:prstGeom prst="rect">
            <a:avLst/>
          </a:prstGeom>
          <a:noFill/>
        </p:spPr>
      </p:pic>
      <p:pic>
        <p:nvPicPr>
          <p:cNvPr id="47108" name="Picture 4" descr="http://im0-tub-ru.yandex.net/i?id=83835208-3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929066"/>
            <a:ext cx="3000396" cy="228601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r>
              <a:rPr lang="en-US" b="1" dirty="0" smtClean="0"/>
              <a:t>Uu </a:t>
            </a:r>
            <a:r>
              <a:rPr lang="en-US" b="1" i="1" dirty="0" smtClean="0"/>
              <a:t>(Uu)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Если встретишь букву </a:t>
            </a:r>
            <a:r>
              <a:rPr lang="ru-RU" b="1" i="1" dirty="0" smtClean="0"/>
              <a:t>U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Значит, скоро быть дождю. </a:t>
            </a:r>
            <a:br>
              <a:rPr lang="ru-RU" dirty="0" smtClean="0"/>
            </a:br>
            <a:r>
              <a:rPr lang="ru-RU" dirty="0" smtClean="0"/>
              <a:t>U сегодня подобрела – </a:t>
            </a:r>
            <a:br>
              <a:rPr lang="ru-RU" dirty="0" smtClean="0"/>
            </a:br>
            <a:r>
              <a:rPr lang="ru-RU" dirty="0" smtClean="0"/>
              <a:t>Подарила зонт – </a:t>
            </a:r>
            <a:r>
              <a:rPr lang="ru-RU" b="1" i="1" dirty="0" smtClean="0"/>
              <a:t>umbrella. </a:t>
            </a:r>
            <a:endParaRPr lang="en-US" dirty="0" smtClean="0"/>
          </a:p>
          <a:p>
            <a:r>
              <a:rPr lang="en-US" dirty="0" smtClean="0"/>
              <a:t>Uu </a:t>
            </a:r>
            <a:r>
              <a:rPr lang="ru-RU" dirty="0" smtClean="0"/>
              <a:t>читается </a:t>
            </a:r>
            <a:r>
              <a:rPr lang="en-US" dirty="0" smtClean="0"/>
              <a:t>[ju:] </a:t>
            </a:r>
            <a:r>
              <a:rPr lang="ru-RU" dirty="0" smtClean="0"/>
              <a:t>или </a:t>
            </a:r>
            <a:r>
              <a:rPr lang="en-US" dirty="0" smtClean="0"/>
              <a:t>[</a:t>
            </a:r>
            <a:r>
              <a:rPr lang="el-GR" dirty="0" smtClean="0"/>
              <a:t>ᴧ</a:t>
            </a:r>
            <a:r>
              <a:rPr lang="en-US" dirty="0" smtClean="0"/>
              <a:t>]</a:t>
            </a:r>
          </a:p>
          <a:p>
            <a:r>
              <a:rPr lang="en-US" dirty="0" smtClean="0"/>
              <a:t>[ju:] – t</a:t>
            </a:r>
            <a:r>
              <a:rPr lang="en-US" b="1" dirty="0" smtClean="0"/>
              <a:t>u</a:t>
            </a:r>
            <a:r>
              <a:rPr lang="en-US" dirty="0" smtClean="0"/>
              <a:t>lip, p</a:t>
            </a:r>
            <a:r>
              <a:rPr lang="en-US" b="1" dirty="0" smtClean="0"/>
              <a:t>u</a:t>
            </a:r>
            <a:r>
              <a:rPr lang="en-US" dirty="0" smtClean="0"/>
              <a:t>pil</a:t>
            </a:r>
          </a:p>
          <a:p>
            <a:r>
              <a:rPr lang="en-US" dirty="0" smtClean="0"/>
              <a:t>[</a:t>
            </a:r>
            <a:r>
              <a:rPr lang="el-GR" dirty="0" smtClean="0"/>
              <a:t>ᴧ</a:t>
            </a:r>
            <a:r>
              <a:rPr lang="en-US" dirty="0" smtClean="0"/>
              <a:t>] – r</a:t>
            </a:r>
            <a:r>
              <a:rPr lang="en-US" b="1" dirty="0" smtClean="0"/>
              <a:t>u</a:t>
            </a:r>
            <a:r>
              <a:rPr lang="en-US" dirty="0" smtClean="0"/>
              <a:t>n, f</a:t>
            </a:r>
            <a:r>
              <a:rPr lang="en-US" b="1" dirty="0" smtClean="0"/>
              <a:t>u</a:t>
            </a:r>
            <a:r>
              <a:rPr lang="en-US" dirty="0" smtClean="0"/>
              <a:t>n, c</a:t>
            </a:r>
            <a:r>
              <a:rPr lang="en-US" b="1" dirty="0" smtClean="0"/>
              <a:t>u</a:t>
            </a:r>
            <a:r>
              <a:rPr lang="en-US" dirty="0" smtClean="0"/>
              <a:t>p</a:t>
            </a:r>
          </a:p>
          <a:p>
            <a:pPr>
              <a:buNone/>
            </a:pPr>
            <a:endParaRPr lang="en-US" dirty="0" smtClean="0"/>
          </a:p>
          <a:p>
            <a:r>
              <a:rPr lang="en-US" i="1" dirty="0" smtClean="0"/>
              <a:t>a cat </a:t>
            </a:r>
            <a:r>
              <a:rPr lang="en-US" b="1" i="1" dirty="0" smtClean="0"/>
              <a:t>– cat</a:t>
            </a:r>
            <a:r>
              <a:rPr lang="en-US" b="1" i="1" u="sng" dirty="0" smtClean="0"/>
              <a:t>s</a:t>
            </a:r>
            <a:r>
              <a:rPr lang="en-US" b="1" i="1" dirty="0" smtClean="0"/>
              <a:t> [s]</a:t>
            </a:r>
          </a:p>
          <a:p>
            <a:r>
              <a:rPr lang="en-US" i="1" dirty="0" smtClean="0"/>
              <a:t>a pen </a:t>
            </a:r>
            <a:r>
              <a:rPr lang="en-US" b="1" i="1" dirty="0" smtClean="0"/>
              <a:t>– pen</a:t>
            </a:r>
            <a:r>
              <a:rPr lang="en-US" b="1" i="1" u="sng" dirty="0" smtClean="0"/>
              <a:t>s</a:t>
            </a:r>
            <a:r>
              <a:rPr lang="en-US" b="1" i="1" dirty="0" smtClean="0"/>
              <a:t> [z]</a:t>
            </a:r>
          </a:p>
          <a:p>
            <a:r>
              <a:rPr lang="en-US" i="1" dirty="0" smtClean="0"/>
              <a:t>a fox </a:t>
            </a:r>
            <a:r>
              <a:rPr lang="en-US" b="1" i="1" dirty="0" smtClean="0"/>
              <a:t>– fox</a:t>
            </a:r>
            <a:r>
              <a:rPr lang="en-US" b="1" i="1" u="sng" dirty="0" smtClean="0"/>
              <a:t>es</a:t>
            </a:r>
            <a:r>
              <a:rPr lang="en-US" b="1" i="1" dirty="0" smtClean="0"/>
              <a:t> [iz]</a:t>
            </a:r>
            <a:endParaRPr lang="ru-RU" b="1" i="1" dirty="0"/>
          </a:p>
        </p:txBody>
      </p:sp>
      <p:pic>
        <p:nvPicPr>
          <p:cNvPr id="46082" name="Picture 2" descr="http://im5-tub-ru.yandex.net/i?id=197472649-2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857364"/>
            <a:ext cx="3143272" cy="2571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Aa </a:t>
            </a:r>
            <a:r>
              <a:rPr lang="en-US" sz="6000" i="1" dirty="0" smtClean="0"/>
              <a:t>(Aa)</a:t>
            </a:r>
            <a:endParaRPr lang="ru-RU" sz="6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59"/>
          </a:xfrm>
        </p:spPr>
        <p:txBody>
          <a:bodyPr>
            <a:normAutofit fontScale="92500" lnSpcReduction="20000"/>
          </a:bodyPr>
          <a:lstStyle/>
          <a:p>
            <a:endParaRPr lang="ru-RU" sz="3600" b="1" dirty="0" smtClean="0"/>
          </a:p>
          <a:p>
            <a:r>
              <a:rPr lang="ru-RU" sz="3600" dirty="0" smtClean="0"/>
              <a:t>В нашу дверь стучатся. </a:t>
            </a:r>
            <a:br>
              <a:rPr lang="ru-RU" sz="3600" dirty="0" smtClean="0"/>
            </a:br>
            <a:r>
              <a:rPr lang="ru-RU" sz="3600" dirty="0" smtClean="0"/>
              <a:t>- Кто там? </a:t>
            </a:r>
            <a:br>
              <a:rPr lang="ru-RU" sz="3600" dirty="0" smtClean="0"/>
            </a:br>
            <a:r>
              <a:rPr lang="ru-RU" sz="3600" dirty="0" smtClean="0"/>
              <a:t>- Буква А и осень – </a:t>
            </a:r>
            <a:r>
              <a:rPr lang="ru-RU" sz="3600" b="1" i="1" dirty="0" smtClean="0"/>
              <a:t>autumn.</a:t>
            </a:r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dirty="0" smtClean="0"/>
              <a:t>Каждому, чтоб грустным не был, </a:t>
            </a:r>
            <a:br>
              <a:rPr lang="ru-RU" sz="3600" dirty="0" smtClean="0"/>
            </a:br>
            <a:r>
              <a:rPr lang="ru-RU" sz="3600" dirty="0" smtClean="0"/>
              <a:t>Дарят яблоко – </a:t>
            </a:r>
            <a:r>
              <a:rPr lang="ru-RU" sz="3600" b="1" i="1" dirty="0" smtClean="0"/>
              <a:t>an apple</a:t>
            </a:r>
            <a:r>
              <a:rPr lang="ru-RU" sz="3600" dirty="0" smtClean="0"/>
              <a:t>. </a:t>
            </a:r>
            <a:endParaRPr lang="ru-RU" sz="3600" b="1" dirty="0" smtClean="0"/>
          </a:p>
          <a:p>
            <a:endParaRPr lang="ru-RU" sz="3600" b="1" dirty="0" smtClean="0"/>
          </a:p>
          <a:p>
            <a:pPr>
              <a:buNone/>
            </a:pPr>
            <a:r>
              <a:rPr lang="en-US" sz="3600" b="1" dirty="0" smtClean="0"/>
              <a:t>Aa</a:t>
            </a:r>
            <a:r>
              <a:rPr lang="en-US" dirty="0" smtClean="0"/>
              <a:t> </a:t>
            </a:r>
            <a:r>
              <a:rPr lang="ru-RU" sz="2800" i="1" dirty="0" smtClean="0"/>
              <a:t>читается</a:t>
            </a:r>
            <a:r>
              <a:rPr lang="ru-RU" dirty="0" smtClean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[ei] </a:t>
            </a:r>
            <a:r>
              <a:rPr lang="ru-RU" sz="2800" i="1" dirty="0" smtClean="0"/>
              <a:t>или</a:t>
            </a:r>
            <a:r>
              <a:rPr lang="ru-RU" dirty="0" smtClean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[æ]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[ei] </a:t>
            </a:r>
            <a:r>
              <a:rPr lang="en-US" dirty="0" smtClean="0"/>
              <a:t>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dirty="0" smtClean="0"/>
              <a:t>me, 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dirty="0" smtClean="0"/>
              <a:t>ke, 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dirty="0" smtClean="0"/>
              <a:t>te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[æ] </a:t>
            </a:r>
            <a:r>
              <a:rPr lang="en-US" dirty="0" smtClean="0"/>
              <a:t>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dirty="0" smtClean="0"/>
              <a:t>t, f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dirty="0" smtClean="0"/>
              <a:t>t, b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dirty="0" smtClean="0"/>
              <a:t>t, 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dirty="0" smtClean="0"/>
              <a:t>n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18753" y="324433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ɒ</a:t>
            </a:r>
            <a:endParaRPr lang="ru-RU" dirty="0"/>
          </a:p>
        </p:txBody>
      </p:sp>
      <p:pic>
        <p:nvPicPr>
          <p:cNvPr id="1026" name="Picture 2" descr="C:\Program Files\Microsoft Office\MEDIA\CAGCAT10\j014940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142984"/>
            <a:ext cx="3000396" cy="1990675"/>
          </a:xfrm>
          <a:prstGeom prst="rect">
            <a:avLst/>
          </a:prstGeom>
          <a:noFill/>
        </p:spPr>
      </p:pic>
      <p:pic>
        <p:nvPicPr>
          <p:cNvPr id="1028" name="Picture 4" descr="http://www.fotokonkurs.ru/uploads/photos/contests/2010/09/10/6/0f506e0724722f450f8e6ba22799318c/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786190"/>
            <a:ext cx="2392207" cy="24288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en-US" b="1" dirty="0" smtClean="0"/>
              <a:t>Vv </a:t>
            </a:r>
            <a:r>
              <a:rPr lang="en-US" b="1" i="1" dirty="0" smtClean="0"/>
              <a:t>(Vv)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150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/>
              <a:t>Эй! Беги, держи, лови! </a:t>
            </a:r>
            <a:br>
              <a:rPr lang="ru-RU" sz="2800" dirty="0" smtClean="0"/>
            </a:br>
            <a:r>
              <a:rPr lang="ru-RU" sz="2800" dirty="0" smtClean="0"/>
              <a:t>На подаче буква </a:t>
            </a:r>
            <a:r>
              <a:rPr lang="ru-RU" sz="2800" b="1" i="1" dirty="0" smtClean="0"/>
              <a:t>V.</a:t>
            </a: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800" dirty="0" smtClean="0"/>
              <a:t>Прямо в небо мяч ушел, </a:t>
            </a:r>
            <a:br>
              <a:rPr lang="ru-RU" sz="2800" dirty="0" smtClean="0"/>
            </a:br>
            <a:r>
              <a:rPr lang="ru-RU" sz="2800" dirty="0" smtClean="0"/>
              <a:t>Обожаю </a:t>
            </a:r>
            <a:r>
              <a:rPr lang="ru-RU" sz="2800" b="1" i="1" dirty="0" smtClean="0"/>
              <a:t>volleyball. </a:t>
            </a:r>
            <a:endParaRPr lang="en-US" sz="2800" b="1" i="1" dirty="0" smtClean="0"/>
          </a:p>
          <a:p>
            <a:pPr>
              <a:buNone/>
            </a:pPr>
            <a:r>
              <a:rPr lang="en-US" sz="2800" b="1" i="1" dirty="0" smtClean="0"/>
              <a:t>Vv </a:t>
            </a:r>
            <a:r>
              <a:rPr lang="ru-RU" sz="2800" dirty="0" smtClean="0"/>
              <a:t>читается </a:t>
            </a:r>
            <a:r>
              <a:rPr lang="en-US" sz="2800" dirty="0" smtClean="0"/>
              <a:t>[v]</a:t>
            </a:r>
          </a:p>
          <a:p>
            <a:pPr>
              <a:buNone/>
            </a:pPr>
            <a:r>
              <a:rPr lang="en-US" sz="3600" b="1" dirty="0" smtClean="0"/>
              <a:t>                              </a:t>
            </a:r>
          </a:p>
          <a:p>
            <a:pPr>
              <a:buNone/>
            </a:pPr>
            <a:r>
              <a:rPr lang="en-US" sz="4200" b="1" dirty="0" smtClean="0"/>
              <a:t>                               Ww </a:t>
            </a:r>
            <a:r>
              <a:rPr lang="en-US" sz="4200" b="1" i="1" dirty="0" smtClean="0"/>
              <a:t>(Ww)</a:t>
            </a:r>
          </a:p>
          <a:p>
            <a:pPr>
              <a:buNone/>
            </a:pPr>
            <a:r>
              <a:rPr lang="ru-RU" sz="3000" b="1" i="1" dirty="0" smtClean="0"/>
              <a:t>W</a:t>
            </a:r>
            <a:r>
              <a:rPr lang="ru-RU" sz="3000" dirty="0" smtClean="0"/>
              <a:t>, известно всем, - </a:t>
            </a:r>
            <a:br>
              <a:rPr lang="ru-RU" sz="3000" dirty="0" smtClean="0"/>
            </a:br>
            <a:r>
              <a:rPr lang="ru-RU" sz="3000" dirty="0" smtClean="0"/>
              <a:t>Перевернутая М. </a:t>
            </a:r>
            <a:br>
              <a:rPr lang="ru-RU" sz="3000" dirty="0" smtClean="0"/>
            </a:br>
            <a:r>
              <a:rPr lang="ru-RU" sz="3000" dirty="0" smtClean="0"/>
              <a:t>В темноте, клыком сверкнув, </a:t>
            </a:r>
            <a:br>
              <a:rPr lang="ru-RU" sz="3000" dirty="0" smtClean="0"/>
            </a:br>
            <a:r>
              <a:rPr lang="ru-RU" sz="3000" dirty="0" smtClean="0"/>
              <a:t>Ходит серый волк – </a:t>
            </a:r>
            <a:r>
              <a:rPr lang="ru-RU" sz="3000" b="1" i="1" dirty="0" smtClean="0"/>
              <a:t>a wolf. </a:t>
            </a:r>
            <a:endParaRPr lang="en-US" sz="3000" b="1" i="1" dirty="0" smtClean="0"/>
          </a:p>
          <a:p>
            <a:pPr>
              <a:buNone/>
            </a:pPr>
            <a:r>
              <a:rPr lang="en-US" sz="3000" b="1" i="1" dirty="0" smtClean="0"/>
              <a:t>Ww </a:t>
            </a:r>
            <a:r>
              <a:rPr lang="ru-RU" sz="3000" i="1" dirty="0" smtClean="0"/>
              <a:t> читается </a:t>
            </a:r>
            <a:r>
              <a:rPr lang="en-US" sz="3000" dirty="0" smtClean="0"/>
              <a:t>[w]</a:t>
            </a:r>
          </a:p>
          <a:p>
            <a:pPr>
              <a:buNone/>
            </a:pPr>
            <a:r>
              <a:rPr lang="en-US" sz="3000" dirty="0" smtClean="0"/>
              <a:t>[w] – wolf, white, why, when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  <p:pic>
        <p:nvPicPr>
          <p:cNvPr id="45058" name="Picture 2" descr="http://im6-tub-ru.yandex.net/i?id=121508437-5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000108"/>
            <a:ext cx="2786082" cy="1785950"/>
          </a:xfrm>
          <a:prstGeom prst="rect">
            <a:avLst/>
          </a:prstGeom>
          <a:noFill/>
        </p:spPr>
      </p:pic>
      <p:pic>
        <p:nvPicPr>
          <p:cNvPr id="45060" name="Picture 4" descr="http://im8-tub-ru.yandex.net/i?id=338826133-3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500570"/>
            <a:ext cx="2571768" cy="18573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en-US" b="1" dirty="0" smtClean="0"/>
              <a:t>                               Xx </a:t>
            </a:r>
            <a:r>
              <a:rPr lang="en-US" b="1" i="1" dirty="0" smtClean="0"/>
              <a:t>(Xx)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Врач сказал из-за дверей: </a:t>
            </a:r>
            <a:br>
              <a:rPr lang="ru-RU" sz="2800" dirty="0" smtClean="0"/>
            </a:br>
            <a:r>
              <a:rPr lang="ru-RU" sz="2800" dirty="0" smtClean="0"/>
              <a:t>- Я беру вас на </a:t>
            </a:r>
            <a:r>
              <a:rPr lang="ru-RU" sz="2800" b="1" i="1" dirty="0" smtClean="0"/>
              <a:t>X-ray</a:t>
            </a:r>
            <a:r>
              <a:rPr lang="ru-RU" sz="2800" dirty="0" smtClean="0"/>
              <a:t>. </a:t>
            </a:r>
            <a:br>
              <a:rPr lang="ru-RU" sz="2800" dirty="0" smtClean="0"/>
            </a:br>
            <a:r>
              <a:rPr lang="ru-RU" sz="2800" dirty="0" smtClean="0"/>
              <a:t>- Что такое, может, в плен? </a:t>
            </a:r>
            <a:br>
              <a:rPr lang="ru-RU" sz="2800" dirty="0" smtClean="0"/>
            </a:br>
            <a:r>
              <a:rPr lang="ru-RU" sz="2800" dirty="0" smtClean="0"/>
              <a:t>- Нет, всего лишь на рентген.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Xx </a:t>
            </a:r>
            <a:r>
              <a:rPr lang="ru-RU" sz="2400" i="1" dirty="0" smtClean="0"/>
              <a:t>читается</a:t>
            </a:r>
            <a:r>
              <a:rPr lang="ru-RU" dirty="0" smtClean="0"/>
              <a:t> </a:t>
            </a:r>
            <a:r>
              <a:rPr lang="en-US" dirty="0" smtClean="0"/>
              <a:t>[ks]</a:t>
            </a:r>
          </a:p>
          <a:p>
            <a:r>
              <a:rPr lang="en-US" dirty="0" smtClean="0"/>
              <a:t>[ks] – fo</a:t>
            </a:r>
            <a:r>
              <a:rPr lang="en-US" b="1" dirty="0" smtClean="0"/>
              <a:t>x</a:t>
            </a:r>
            <a:r>
              <a:rPr lang="en-US" dirty="0" smtClean="0"/>
              <a:t>, bo</a:t>
            </a:r>
            <a:r>
              <a:rPr lang="en-US" b="1" dirty="0" smtClean="0"/>
              <a:t>x</a:t>
            </a:r>
            <a:r>
              <a:rPr lang="en-US" dirty="0" smtClean="0"/>
              <a:t>, si</a:t>
            </a:r>
            <a:r>
              <a:rPr lang="en-US" b="1" dirty="0" smtClean="0"/>
              <a:t>x</a:t>
            </a:r>
          </a:p>
          <a:p>
            <a:pPr>
              <a:buNone/>
            </a:pPr>
            <a:r>
              <a:rPr lang="en-US" sz="4100" b="1" dirty="0" smtClean="0"/>
              <a:t>                                     Yy </a:t>
            </a:r>
            <a:r>
              <a:rPr lang="en-US" sz="4100" b="1" i="1" dirty="0" smtClean="0"/>
              <a:t>(Yy)</a:t>
            </a:r>
            <a:endParaRPr lang="en-US" sz="4100" dirty="0" smtClean="0"/>
          </a:p>
          <a:p>
            <a:pPr>
              <a:buNone/>
            </a:pPr>
            <a:r>
              <a:rPr lang="ru-RU" sz="3000" dirty="0" smtClean="0"/>
              <a:t>Эй, на весла налегай! </a:t>
            </a:r>
            <a:br>
              <a:rPr lang="ru-RU" sz="3000" dirty="0" smtClean="0"/>
            </a:br>
            <a:r>
              <a:rPr lang="ru-RU" sz="3000" dirty="0" smtClean="0"/>
              <a:t>Мчится в море буква </a:t>
            </a:r>
            <a:r>
              <a:rPr lang="ru-RU" sz="3000" b="1" i="1" dirty="0" smtClean="0"/>
              <a:t>Y. 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В дальний путь ребят зовет </a:t>
            </a:r>
            <a:br>
              <a:rPr lang="ru-RU" sz="3000" dirty="0" smtClean="0"/>
            </a:br>
            <a:r>
              <a:rPr lang="ru-RU" sz="3000" dirty="0" smtClean="0"/>
              <a:t>Белый парусник – </a:t>
            </a:r>
            <a:r>
              <a:rPr lang="ru-RU" sz="3000" b="1" i="1" dirty="0" smtClean="0"/>
              <a:t>a yacht. </a:t>
            </a:r>
            <a:endParaRPr lang="en-US" sz="3000" b="1" i="1" dirty="0" smtClean="0"/>
          </a:p>
          <a:p>
            <a:pPr>
              <a:buNone/>
            </a:pPr>
            <a:r>
              <a:rPr lang="en-US" sz="3000" b="1" i="1" dirty="0" smtClean="0"/>
              <a:t>Yy </a:t>
            </a:r>
            <a:r>
              <a:rPr lang="ru-RU" sz="2200" i="1" dirty="0" smtClean="0"/>
              <a:t>читается</a:t>
            </a:r>
            <a:r>
              <a:rPr lang="ru-RU" sz="3000" i="1" dirty="0" smtClean="0"/>
              <a:t> </a:t>
            </a:r>
            <a:r>
              <a:rPr lang="en-US" sz="3000" dirty="0" smtClean="0"/>
              <a:t>[ai] </a:t>
            </a:r>
            <a:r>
              <a:rPr lang="ru-RU" sz="2200" i="1" dirty="0" smtClean="0"/>
              <a:t>или</a:t>
            </a:r>
            <a:r>
              <a:rPr lang="ru-RU" sz="3000" dirty="0" smtClean="0"/>
              <a:t> </a:t>
            </a:r>
            <a:r>
              <a:rPr lang="en-US" sz="3000" dirty="0" smtClean="0"/>
              <a:t>[it] </a:t>
            </a:r>
            <a:r>
              <a:rPr lang="ru-RU" sz="2200" i="1" dirty="0" smtClean="0"/>
              <a:t>или</a:t>
            </a:r>
            <a:r>
              <a:rPr lang="ru-RU" sz="3000" dirty="0" smtClean="0"/>
              <a:t> </a:t>
            </a:r>
            <a:r>
              <a:rPr lang="en-US" sz="3000" dirty="0" smtClean="0"/>
              <a:t>[j]</a:t>
            </a:r>
          </a:p>
          <a:p>
            <a:pPr>
              <a:buNone/>
            </a:pPr>
            <a:r>
              <a:rPr lang="en-US" sz="3000" dirty="0" smtClean="0"/>
              <a:t>[ai] – t</a:t>
            </a:r>
            <a:r>
              <a:rPr lang="en-US" sz="3000" b="1" dirty="0" smtClean="0"/>
              <a:t>y</a:t>
            </a:r>
            <a:r>
              <a:rPr lang="en-US" sz="3000" dirty="0" smtClean="0"/>
              <a:t>de, t</a:t>
            </a:r>
            <a:r>
              <a:rPr lang="en-US" sz="3000" b="1" dirty="0" smtClean="0"/>
              <a:t>y</a:t>
            </a:r>
            <a:r>
              <a:rPr lang="en-US" sz="3000" dirty="0" smtClean="0"/>
              <a:t>pe</a:t>
            </a:r>
          </a:p>
          <a:p>
            <a:pPr>
              <a:buNone/>
            </a:pPr>
            <a:r>
              <a:rPr lang="en-US" sz="3000" dirty="0" smtClean="0"/>
              <a:t>[</a:t>
            </a:r>
            <a:r>
              <a:rPr lang="en-US" sz="3000" dirty="0" err="1" smtClean="0"/>
              <a:t>i</a:t>
            </a:r>
            <a:r>
              <a:rPr lang="en-US" sz="3000" dirty="0" smtClean="0"/>
              <a:t>] – m</a:t>
            </a:r>
            <a:r>
              <a:rPr lang="en-US" sz="3000" b="1" dirty="0" smtClean="0"/>
              <a:t>y</a:t>
            </a:r>
            <a:r>
              <a:rPr lang="en-US" sz="3000" dirty="0" smtClean="0"/>
              <a:t>th</a:t>
            </a:r>
          </a:p>
          <a:p>
            <a:pPr>
              <a:buNone/>
            </a:pPr>
            <a:r>
              <a:rPr lang="en-US" sz="3000" dirty="0" smtClean="0"/>
              <a:t>[j] – </a:t>
            </a:r>
            <a:r>
              <a:rPr lang="en-US" sz="3000" b="1" dirty="0" smtClean="0"/>
              <a:t>y</a:t>
            </a:r>
            <a:r>
              <a:rPr lang="en-US" sz="3000" dirty="0" smtClean="0"/>
              <a:t>es, </a:t>
            </a:r>
            <a:r>
              <a:rPr lang="en-US" sz="3000" b="1" dirty="0" smtClean="0"/>
              <a:t>y</a:t>
            </a:r>
            <a:r>
              <a:rPr lang="en-US" sz="3000" dirty="0" smtClean="0"/>
              <a:t>ellow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44034" name="Picture 2" descr="http://im4-tub-ru.yandex.net/i?id=158243091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928670"/>
            <a:ext cx="2357454" cy="1571636"/>
          </a:xfrm>
          <a:prstGeom prst="rect">
            <a:avLst/>
          </a:prstGeom>
          <a:noFill/>
        </p:spPr>
      </p:pic>
      <p:pic>
        <p:nvPicPr>
          <p:cNvPr id="44036" name="Picture 4" descr="http://im5-tub-ru.yandex.net/i?id=59597743-6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876"/>
            <a:ext cx="2928958" cy="207170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Sport and Sport games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215082"/>
          </a:xfrm>
        </p:spPr>
        <p:txBody>
          <a:bodyPr/>
          <a:lstStyle/>
          <a:p>
            <a:pPr>
              <a:buNone/>
            </a:pPr>
            <a:r>
              <a:rPr lang="en-US" b="1" i="1" dirty="0" smtClean="0"/>
              <a:t>I can play … .</a:t>
            </a:r>
          </a:p>
          <a:p>
            <a:pPr>
              <a:buNone/>
            </a:pPr>
            <a:r>
              <a:rPr lang="en-US" dirty="0" smtClean="0"/>
              <a:t>Hockey                 football                 chess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Basketball                                           tennis               </a:t>
            </a:r>
          </a:p>
          <a:p>
            <a:pPr>
              <a:buNone/>
            </a:pPr>
            <a:r>
              <a:rPr lang="en-US" dirty="0" smtClean="0"/>
              <a:t>                                  </a:t>
            </a:r>
          </a:p>
          <a:p>
            <a:pPr>
              <a:buNone/>
            </a:pPr>
            <a:r>
              <a:rPr lang="en-US" b="1" i="1" dirty="0" smtClean="0"/>
              <a:t>                              I can … .       </a:t>
            </a:r>
          </a:p>
          <a:p>
            <a:pPr>
              <a:buNone/>
            </a:pPr>
            <a:r>
              <a:rPr lang="en-US" dirty="0" smtClean="0"/>
              <a:t>ride a bicycle         ski                         skate</a:t>
            </a:r>
          </a:p>
        </p:txBody>
      </p:sp>
      <p:pic>
        <p:nvPicPr>
          <p:cNvPr id="43012" name="Picture 4" descr="http://im5-tub-ru.yandex.net/i?id=125974047-0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286364"/>
            <a:ext cx="2143140" cy="1571636"/>
          </a:xfrm>
          <a:prstGeom prst="rect">
            <a:avLst/>
          </a:prstGeom>
          <a:noFill/>
        </p:spPr>
      </p:pic>
      <p:pic>
        <p:nvPicPr>
          <p:cNvPr id="43014" name="Picture 6" descr="http://im6-tub-ru.yandex.net/i?id=158162367-0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214950"/>
            <a:ext cx="2143125" cy="1428750"/>
          </a:xfrm>
          <a:prstGeom prst="rect">
            <a:avLst/>
          </a:prstGeom>
          <a:noFill/>
        </p:spPr>
      </p:pic>
      <p:pic>
        <p:nvPicPr>
          <p:cNvPr id="43016" name="Picture 8" descr="http://im8-tub-ru.yandex.net/i?id=113991861-6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00438"/>
            <a:ext cx="1990725" cy="1428750"/>
          </a:xfrm>
          <a:prstGeom prst="rect">
            <a:avLst/>
          </a:prstGeom>
          <a:noFill/>
        </p:spPr>
      </p:pic>
      <p:pic>
        <p:nvPicPr>
          <p:cNvPr id="43018" name="Picture 10" descr="http://im2-tub-ru.yandex.net/i?id=94420761-1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785926"/>
            <a:ext cx="2124075" cy="1428750"/>
          </a:xfrm>
          <a:prstGeom prst="rect">
            <a:avLst/>
          </a:prstGeom>
          <a:noFill/>
        </p:spPr>
      </p:pic>
      <p:pic>
        <p:nvPicPr>
          <p:cNvPr id="43020" name="Picture 12" descr="http://allforchildren.ru/pictures/sport_s/sport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1785926"/>
            <a:ext cx="1028700" cy="1143001"/>
          </a:xfrm>
          <a:prstGeom prst="rect">
            <a:avLst/>
          </a:prstGeom>
          <a:noFill/>
        </p:spPr>
      </p:pic>
      <p:pic>
        <p:nvPicPr>
          <p:cNvPr id="43022" name="Picture 14" descr="http://allforchildren.ru/pictures/sport_s/sport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5286388"/>
            <a:ext cx="1214446" cy="1428760"/>
          </a:xfrm>
          <a:prstGeom prst="rect">
            <a:avLst/>
          </a:prstGeom>
          <a:noFill/>
        </p:spPr>
      </p:pic>
      <p:pic>
        <p:nvPicPr>
          <p:cNvPr id="43026" name="Picture 18" descr="http://im5-tub-ru.yandex.net/i?id=115084321-59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3429000"/>
            <a:ext cx="2071702" cy="1500198"/>
          </a:xfrm>
          <a:prstGeom prst="rect">
            <a:avLst/>
          </a:prstGeom>
          <a:noFill/>
        </p:spPr>
      </p:pic>
      <p:pic>
        <p:nvPicPr>
          <p:cNvPr id="43028" name="Picture 20" descr="http://im0-tub-ru.yandex.net/i?id=125033465-40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1714488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Zz </a:t>
            </a:r>
            <a:r>
              <a:rPr lang="en-US" b="1" i="1" dirty="0" smtClean="0"/>
              <a:t>(Zz)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буква </a:t>
            </a:r>
            <a:r>
              <a:rPr lang="ru-RU" b="1" i="1" dirty="0" smtClean="0"/>
              <a:t>Z</a:t>
            </a:r>
            <a:r>
              <a:rPr lang="ru-RU" dirty="0" smtClean="0"/>
              <a:t>? </a:t>
            </a:r>
            <a:br>
              <a:rPr lang="ru-RU" dirty="0" smtClean="0"/>
            </a:br>
            <a:r>
              <a:rPr lang="ru-RU" dirty="0" smtClean="0"/>
              <a:t>Ты увидишь, взяв билет, </a:t>
            </a:r>
            <a:br>
              <a:rPr lang="ru-RU" dirty="0" smtClean="0"/>
            </a:br>
            <a:r>
              <a:rPr lang="ru-RU" dirty="0" smtClean="0"/>
              <a:t>Волка, тигра и козу </a:t>
            </a:r>
            <a:br>
              <a:rPr lang="ru-RU" dirty="0" smtClean="0"/>
            </a:br>
            <a:r>
              <a:rPr lang="ru-RU" dirty="0" smtClean="0"/>
              <a:t>В зоопарке – </a:t>
            </a:r>
            <a:r>
              <a:rPr lang="ru-RU" b="1" i="1" dirty="0" smtClean="0"/>
              <a:t>in the Zoo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dirty="0" smtClean="0"/>
              <a:t>Zz </a:t>
            </a:r>
            <a:r>
              <a:rPr lang="ru-RU" dirty="0" smtClean="0"/>
              <a:t>читается </a:t>
            </a:r>
            <a:r>
              <a:rPr lang="en-US" dirty="0" smtClean="0"/>
              <a:t>[z]</a:t>
            </a:r>
            <a:endParaRPr lang="ru-RU" dirty="0" smtClean="0"/>
          </a:p>
          <a:p>
            <a:r>
              <a:rPr lang="en-US" dirty="0" smtClean="0"/>
              <a:t>[z] – </a:t>
            </a:r>
            <a:r>
              <a:rPr lang="en-US" b="1" dirty="0" smtClean="0"/>
              <a:t>z</a:t>
            </a:r>
            <a:r>
              <a:rPr lang="en-US" dirty="0" smtClean="0"/>
              <a:t>oo, </a:t>
            </a:r>
            <a:r>
              <a:rPr lang="en-US" b="1" dirty="0" smtClean="0"/>
              <a:t>z</a:t>
            </a:r>
            <a:r>
              <a:rPr lang="en-US" dirty="0" smtClean="0"/>
              <a:t>ebra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9154" name="Picture 2" descr="http://im2-tub-ru.yandex.net/i?id=244901133-3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643182"/>
            <a:ext cx="3571900" cy="271464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en-US" b="1" i="1" u="sng" dirty="0" smtClean="0"/>
              <a:t>The ABC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8132" name="Picture 4" descr="http://www.elabecedarioeningles.net/wordpress/wp-content/uploads/2013/03/el-abecedario-en-ingl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8572560" cy="621508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en-US" dirty="0" smtClean="0"/>
              <a:t>[i:], [b], [p], [v], [f], [s]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en-US" dirty="0" smtClean="0"/>
              <a:t>[i:] – [ mi:, ti:p, ki:p, mi:n, ti:n, i:t]</a:t>
            </a:r>
          </a:p>
          <a:p>
            <a:r>
              <a:rPr lang="en-US" dirty="0" smtClean="0"/>
              <a:t>[i: - i, ti:n – tin, ni:t – nit, i:z – iz, i:t – it]</a:t>
            </a:r>
          </a:p>
          <a:p>
            <a:r>
              <a:rPr lang="en-US" dirty="0" smtClean="0"/>
              <a:t>[b] -  [ bed, bæd, bait, bi:, bai]</a:t>
            </a:r>
          </a:p>
          <a:p>
            <a:r>
              <a:rPr lang="en-US" dirty="0" smtClean="0"/>
              <a:t>[p] -  [pen, pæn, pet, paip, pein, pæm]</a:t>
            </a:r>
          </a:p>
          <a:p>
            <a:r>
              <a:rPr lang="en-US" dirty="0" smtClean="0"/>
              <a:t>[f] – [faiv, fi:, fæt, fei]</a:t>
            </a:r>
          </a:p>
          <a:p>
            <a:r>
              <a:rPr lang="en-US" dirty="0" smtClean="0"/>
              <a:t>[v] - [faiv, vein, vain , peiv]</a:t>
            </a:r>
          </a:p>
          <a:p>
            <a:r>
              <a:rPr lang="en-US" dirty="0" smtClean="0"/>
              <a:t>[s] – [saiz, sei, siks, siti]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  <p:pic>
        <p:nvPicPr>
          <p:cNvPr id="21506" name="Picture 2" descr="http://im7-tub-ru.yandex.net/i?id=47289416-6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571876"/>
            <a:ext cx="2786082" cy="3143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sz="5400" i="1" dirty="0" smtClean="0"/>
              <a:t>Числа 1-5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                                             one </a:t>
            </a:r>
          </a:p>
          <a:p>
            <a:pPr>
              <a:buNone/>
            </a:pPr>
            <a:r>
              <a:rPr lang="en-US" dirty="0" smtClean="0"/>
              <a:t>                       two                        </a:t>
            </a:r>
          </a:p>
          <a:p>
            <a:pPr>
              <a:buNone/>
            </a:pPr>
            <a:r>
              <a:rPr lang="en-US" dirty="0" smtClean="0"/>
              <a:t>      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three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four                         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</a:t>
            </a:r>
          </a:p>
          <a:p>
            <a:pPr>
              <a:buNone/>
            </a:pPr>
            <a:r>
              <a:rPr lang="en-US" dirty="0" smtClean="0"/>
              <a:t>five                                         five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2" name="Picture 4" descr="http://im0-tub-ru.yandex.net/i?id=193094468-0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928802"/>
            <a:ext cx="2119314" cy="1643064"/>
          </a:xfrm>
          <a:prstGeom prst="rect">
            <a:avLst/>
          </a:prstGeom>
          <a:noFill/>
        </p:spPr>
      </p:pic>
      <p:pic>
        <p:nvPicPr>
          <p:cNvPr id="2056" name="Picture 8" descr="http://im2-tub-ru.yandex.net/i?id=427186366-5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857496"/>
            <a:ext cx="2643191" cy="1643064"/>
          </a:xfrm>
          <a:prstGeom prst="rect">
            <a:avLst/>
          </a:prstGeom>
          <a:noFill/>
        </p:spPr>
      </p:pic>
      <p:pic>
        <p:nvPicPr>
          <p:cNvPr id="2058" name="Picture 10" descr="http://im5-tub-ru.yandex.net/i?id=185947985-3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572008"/>
            <a:ext cx="3143272" cy="2285992"/>
          </a:xfrm>
          <a:prstGeom prst="rect">
            <a:avLst/>
          </a:prstGeom>
          <a:noFill/>
        </p:spPr>
      </p:pic>
      <p:pic>
        <p:nvPicPr>
          <p:cNvPr id="2060" name="Picture 12" descr="http://im6-tub-ru.yandex.net/i?id=273186329-1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785794"/>
            <a:ext cx="3000396" cy="1714512"/>
          </a:xfrm>
          <a:prstGeom prst="rect">
            <a:avLst/>
          </a:prstGeom>
          <a:noFill/>
        </p:spPr>
      </p:pic>
      <p:pic>
        <p:nvPicPr>
          <p:cNvPr id="2064" name="Picture 16" descr="http://im2-tub-ru.yandex.net/i?id=117654294-17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929066"/>
            <a:ext cx="3071834" cy="24288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Bb </a:t>
            </a:r>
            <a:r>
              <a:rPr lang="en-US" sz="4800" i="1" dirty="0" smtClean="0"/>
              <a:t>(Bb)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Буква В, как мячик – </a:t>
            </a:r>
            <a:r>
              <a:rPr lang="ru-RU" b="1" i="1" dirty="0" smtClean="0"/>
              <a:t>ball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Скачет, прячется под стол. </a:t>
            </a:r>
            <a:br>
              <a:rPr lang="ru-RU" dirty="0" smtClean="0"/>
            </a:br>
            <a:r>
              <a:rPr lang="ru-RU" dirty="0" smtClean="0"/>
              <a:t>Жаль, играть мне недосуг: </a:t>
            </a:r>
            <a:br>
              <a:rPr lang="ru-RU" dirty="0" smtClean="0"/>
            </a:br>
            <a:r>
              <a:rPr lang="ru-RU" dirty="0" smtClean="0"/>
              <a:t>Я читаю книжку – </a:t>
            </a:r>
            <a:r>
              <a:rPr lang="ru-RU" b="1" i="1" dirty="0" smtClean="0"/>
              <a:t>book.</a:t>
            </a: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en-US" dirty="0" smtClean="0"/>
              <a:t>Bb </a:t>
            </a:r>
            <a:r>
              <a:rPr lang="ru-RU" i="1" dirty="0" smtClean="0"/>
              <a:t>читается</a:t>
            </a:r>
            <a:r>
              <a:rPr lang="ru-RU" dirty="0" smtClean="0"/>
              <a:t> </a:t>
            </a:r>
            <a:r>
              <a:rPr lang="en-US" dirty="0" smtClean="0"/>
              <a:t>[b]</a:t>
            </a:r>
          </a:p>
          <a:p>
            <a:r>
              <a:rPr lang="en-US" dirty="0" smtClean="0"/>
              <a:t>[b]</a:t>
            </a:r>
            <a:r>
              <a:rPr lang="ru-RU" dirty="0" smtClean="0"/>
              <a:t> – </a:t>
            </a:r>
            <a:r>
              <a:rPr lang="en-US" b="1" dirty="0" smtClean="0"/>
              <a:t>b</a:t>
            </a:r>
            <a:r>
              <a:rPr lang="en-US" dirty="0" smtClean="0"/>
              <a:t>all, </a:t>
            </a:r>
            <a:r>
              <a:rPr lang="en-US" b="1" dirty="0" smtClean="0"/>
              <a:t>B</a:t>
            </a:r>
            <a:r>
              <a:rPr lang="en-US" dirty="0" smtClean="0"/>
              <a:t>en, </a:t>
            </a:r>
            <a:r>
              <a:rPr lang="en-US" b="1" dirty="0" smtClean="0"/>
              <a:t>b</a:t>
            </a:r>
            <a:r>
              <a:rPr lang="en-US" dirty="0" smtClean="0"/>
              <a:t>ook</a:t>
            </a:r>
            <a:endParaRPr lang="ru-RU" dirty="0"/>
          </a:p>
        </p:txBody>
      </p:sp>
      <p:pic>
        <p:nvPicPr>
          <p:cNvPr id="2050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142984"/>
            <a:ext cx="1827886" cy="1504188"/>
          </a:xfrm>
          <a:prstGeom prst="rect">
            <a:avLst/>
          </a:prstGeom>
          <a:noFill/>
        </p:spPr>
      </p:pic>
      <p:pic>
        <p:nvPicPr>
          <p:cNvPr id="2051" name="Picture 3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143248"/>
            <a:ext cx="1671527" cy="1928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en-US" dirty="0" smtClean="0"/>
              <a:t>Cc </a:t>
            </a:r>
            <a:r>
              <a:rPr lang="en-US" i="1" dirty="0" smtClean="0"/>
              <a:t>(Cc)</a:t>
            </a:r>
            <a:r>
              <a:rPr lang="en-US" dirty="0" smtClean="0"/>
              <a:t>, [</a:t>
            </a:r>
            <a:r>
              <a:rPr lang="el-GR" dirty="0" smtClean="0"/>
              <a:t>ᴧ</a:t>
            </a:r>
            <a:r>
              <a:rPr lang="en-US" dirty="0" smtClean="0"/>
              <a:t>], [a:], [ə], [əu], [l], [r]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[</a:t>
            </a:r>
            <a:r>
              <a:rPr lang="el-GR" dirty="0" smtClean="0"/>
              <a:t>ᴧ</a:t>
            </a:r>
            <a:r>
              <a:rPr lang="en-US" dirty="0" smtClean="0"/>
              <a:t>] – [k</a:t>
            </a:r>
            <a:r>
              <a:rPr lang="el-GR" dirty="0" smtClean="0"/>
              <a:t>ᴧ</a:t>
            </a:r>
            <a:r>
              <a:rPr lang="en-US" dirty="0" smtClean="0"/>
              <a:t>t, d</a:t>
            </a:r>
            <a:r>
              <a:rPr lang="el-GR" dirty="0" smtClean="0"/>
              <a:t>ᴧ</a:t>
            </a:r>
            <a:r>
              <a:rPr lang="en-US" dirty="0" smtClean="0"/>
              <a:t>k, d</a:t>
            </a:r>
            <a:r>
              <a:rPr lang="el-GR" dirty="0" smtClean="0"/>
              <a:t>ᴧ</a:t>
            </a:r>
            <a:r>
              <a:rPr lang="en-US" dirty="0" smtClean="0"/>
              <a:t>st, k</a:t>
            </a:r>
            <a:r>
              <a:rPr lang="el-GR" dirty="0" smtClean="0"/>
              <a:t>ᴧ</a:t>
            </a:r>
            <a:r>
              <a:rPr lang="en-US" dirty="0" smtClean="0"/>
              <a:t>p]</a:t>
            </a:r>
          </a:p>
          <a:p>
            <a:r>
              <a:rPr lang="en-US" dirty="0" smtClean="0"/>
              <a:t>[a:] – [ma:k, da:k, sta:t, pa:k, fa:m]</a:t>
            </a:r>
          </a:p>
          <a:p>
            <a:r>
              <a:rPr lang="en-US" dirty="0" smtClean="0"/>
              <a:t>[əu] – [əuld, kəuld, nəut, kəut]</a:t>
            </a:r>
          </a:p>
          <a:p>
            <a:r>
              <a:rPr lang="en-US" dirty="0" smtClean="0"/>
              <a:t>[</a:t>
            </a:r>
            <a:r>
              <a:rPr lang="el-GR" dirty="0" smtClean="0"/>
              <a:t>ᴧ</a:t>
            </a:r>
            <a:r>
              <a:rPr lang="en-US" dirty="0" smtClean="0"/>
              <a:t> - a:, da:k - d</a:t>
            </a:r>
            <a:r>
              <a:rPr lang="el-GR" dirty="0" smtClean="0"/>
              <a:t>ᴧ</a:t>
            </a:r>
            <a:r>
              <a:rPr lang="en-US" dirty="0" smtClean="0"/>
              <a:t>k, ka:t - k</a:t>
            </a:r>
            <a:r>
              <a:rPr lang="el-GR" dirty="0" smtClean="0"/>
              <a:t>ᴧ</a:t>
            </a:r>
            <a:r>
              <a:rPr lang="en-US" dirty="0" smtClean="0"/>
              <a:t>t, ha:t - h</a:t>
            </a:r>
            <a:r>
              <a:rPr lang="el-GR" dirty="0" smtClean="0"/>
              <a:t>ᴧ</a:t>
            </a:r>
            <a:r>
              <a:rPr lang="en-US" dirty="0" smtClean="0"/>
              <a:t>t] </a:t>
            </a:r>
          </a:p>
          <a:p>
            <a:r>
              <a:rPr lang="en-US" dirty="0" smtClean="0"/>
              <a:t>[l] – [liv, laif, laiv, laik, l</a:t>
            </a:r>
            <a:r>
              <a:rPr lang="el-GR" dirty="0" smtClean="0"/>
              <a:t>ᴧ</a:t>
            </a:r>
            <a:r>
              <a:rPr lang="en-US" dirty="0" smtClean="0"/>
              <a:t>v]</a:t>
            </a:r>
          </a:p>
          <a:p>
            <a:r>
              <a:rPr lang="en-US" dirty="0" smtClean="0"/>
              <a:t>[r] – [rait, stri:t, rivə]</a:t>
            </a:r>
          </a:p>
          <a:p>
            <a:endParaRPr lang="en-US" dirty="0"/>
          </a:p>
          <a:p>
            <a:r>
              <a:rPr lang="en-US" sz="3900" b="1" dirty="0" smtClean="0"/>
              <a:t>Cc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sz="2600" dirty="0" smtClean="0"/>
              <a:t>читается</a:t>
            </a:r>
            <a:r>
              <a:rPr lang="ru-RU" dirty="0" smtClean="0"/>
              <a:t> </a:t>
            </a:r>
            <a:r>
              <a:rPr lang="en-US" dirty="0" smtClean="0"/>
              <a:t>[s] </a:t>
            </a:r>
            <a:r>
              <a:rPr lang="ru-RU" dirty="0" smtClean="0"/>
              <a:t> </a:t>
            </a:r>
            <a:r>
              <a:rPr lang="ru-RU" sz="2600" dirty="0" smtClean="0"/>
              <a:t>или</a:t>
            </a:r>
            <a:r>
              <a:rPr lang="ru-RU" dirty="0" smtClean="0"/>
              <a:t> </a:t>
            </a:r>
            <a:r>
              <a:rPr lang="en-US" dirty="0" smtClean="0"/>
              <a:t> [k]                                </a:t>
            </a:r>
            <a:r>
              <a:rPr lang="ru-RU" dirty="0" smtClean="0"/>
              <a:t>На охоту вышла С. </a:t>
            </a:r>
            <a:br>
              <a:rPr lang="ru-RU" dirty="0" smtClean="0"/>
            </a:br>
            <a:r>
              <a:rPr lang="en-US" dirty="0" smtClean="0"/>
              <a:t>                                                                        </a:t>
            </a:r>
            <a:r>
              <a:rPr lang="ru-RU" dirty="0" smtClean="0"/>
              <a:t>Мыши, лапы уноси! 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[k] - </a:t>
            </a:r>
            <a:r>
              <a:rPr lang="en-US" b="1" dirty="0" smtClean="0"/>
              <a:t>c</a:t>
            </a:r>
            <a:r>
              <a:rPr lang="en-US" dirty="0" smtClean="0"/>
              <a:t>at, </a:t>
            </a:r>
            <a:r>
              <a:rPr lang="en-US" b="1" dirty="0" smtClean="0"/>
              <a:t>c</a:t>
            </a:r>
            <a:r>
              <a:rPr lang="en-US" dirty="0" smtClean="0"/>
              <a:t>ro</a:t>
            </a:r>
            <a:r>
              <a:rPr lang="en-US" b="1" dirty="0" smtClean="0"/>
              <a:t>c</a:t>
            </a:r>
            <a:r>
              <a:rPr lang="en-US" dirty="0" smtClean="0"/>
              <a:t>odile, </a:t>
            </a:r>
            <a:r>
              <a:rPr lang="en-US" b="1" dirty="0" smtClean="0"/>
              <a:t>c</a:t>
            </a:r>
            <a:r>
              <a:rPr lang="en-US" dirty="0" smtClean="0"/>
              <a:t>an                                     </a:t>
            </a:r>
            <a:r>
              <a:rPr lang="ru-RU" dirty="0" smtClean="0"/>
              <a:t>Чтоб сегодня на обед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[s] – </a:t>
            </a:r>
            <a:r>
              <a:rPr lang="en-US" b="1" dirty="0" smtClean="0"/>
              <a:t>c</a:t>
            </a:r>
            <a:r>
              <a:rPr lang="en-US" dirty="0" smtClean="0"/>
              <a:t>inema, </a:t>
            </a:r>
            <a:r>
              <a:rPr lang="en-US" b="1" dirty="0" smtClean="0"/>
              <a:t>c</a:t>
            </a:r>
            <a:r>
              <a:rPr lang="en-US" dirty="0" smtClean="0"/>
              <a:t>ity, ni</a:t>
            </a:r>
            <a:r>
              <a:rPr lang="en-US" b="1" dirty="0" smtClean="0"/>
              <a:t>c</a:t>
            </a:r>
            <a:r>
              <a:rPr lang="en-US" dirty="0" smtClean="0"/>
              <a:t>e</a:t>
            </a:r>
            <a:r>
              <a:rPr lang="ru-RU" dirty="0" smtClean="0"/>
              <a:t> </a:t>
            </a:r>
            <a:r>
              <a:rPr lang="en-US" dirty="0" smtClean="0"/>
              <a:t>                                    </a:t>
            </a:r>
            <a:r>
              <a:rPr lang="ru-RU" dirty="0" smtClean="0"/>
              <a:t>Не достаться кошке – </a:t>
            </a:r>
            <a:r>
              <a:rPr lang="ru-RU" b="1" i="1" dirty="0" smtClean="0"/>
              <a:t>cat.</a:t>
            </a:r>
            <a:r>
              <a:rPr lang="en-US" b="1" i="1" dirty="0" smtClean="0"/>
              <a:t> 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en-US" dirty="0" smtClean="0"/>
          </a:p>
          <a:p>
            <a:endParaRPr lang="en-US" dirty="0" smtClean="0"/>
          </a:p>
        </p:txBody>
      </p:sp>
      <p:pic>
        <p:nvPicPr>
          <p:cNvPr id="19458" name="Picture 2" descr="http://s010.radikal.ru/i312/1011/18/51579f15f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786322"/>
            <a:ext cx="2353698" cy="1765273"/>
          </a:xfrm>
          <a:prstGeom prst="rect">
            <a:avLst/>
          </a:prstGeom>
          <a:noFill/>
        </p:spPr>
      </p:pic>
      <p:pic>
        <p:nvPicPr>
          <p:cNvPr id="29698" name="Picture 2" descr="http://im3-tub-ru.yandex.net/i?id=187177143-7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071546"/>
            <a:ext cx="2571768" cy="2071702"/>
          </a:xfrm>
          <a:prstGeom prst="rect">
            <a:avLst/>
          </a:prstGeom>
          <a:noFill/>
        </p:spPr>
      </p:pic>
      <p:pic>
        <p:nvPicPr>
          <p:cNvPr id="29700" name="Picture 4" descr="http://im6-tub-ru.yandex.net/i?id=147462459-0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786322"/>
            <a:ext cx="2857520" cy="20716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Animals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229600" cy="5929354"/>
          </a:xfrm>
        </p:spPr>
        <p:txBody>
          <a:bodyPr/>
          <a:lstStyle/>
          <a:p>
            <a:r>
              <a:rPr lang="en-US" dirty="0" smtClean="0"/>
              <a:t>6 – six</a:t>
            </a:r>
          </a:p>
          <a:p>
            <a:endParaRPr lang="en-US" dirty="0"/>
          </a:p>
          <a:p>
            <a:r>
              <a:rPr lang="en-US" dirty="0" smtClean="0"/>
              <a:t>7 – seven</a:t>
            </a:r>
          </a:p>
          <a:p>
            <a:endParaRPr lang="en-US" dirty="0"/>
          </a:p>
          <a:p>
            <a:r>
              <a:rPr lang="en-US" dirty="0" smtClean="0"/>
              <a:t>8 – eight</a:t>
            </a:r>
          </a:p>
          <a:p>
            <a:endParaRPr lang="en-US" dirty="0"/>
          </a:p>
          <a:p>
            <a:r>
              <a:rPr lang="en-US" dirty="0" smtClean="0"/>
              <a:t>9 – nine</a:t>
            </a:r>
          </a:p>
          <a:p>
            <a:endParaRPr lang="en-US" dirty="0"/>
          </a:p>
          <a:p>
            <a:r>
              <a:rPr lang="en-US" dirty="0" smtClean="0"/>
              <a:t>10 - ten</a:t>
            </a:r>
            <a:endParaRPr lang="ru-RU" dirty="0"/>
          </a:p>
        </p:txBody>
      </p:sp>
      <p:pic>
        <p:nvPicPr>
          <p:cNvPr id="1028" name="Picture 4" descr="http://im8-tub-ru.yandex.net/i?id=388672062-4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2286016" cy="2000240"/>
          </a:xfrm>
          <a:prstGeom prst="rect">
            <a:avLst/>
          </a:prstGeom>
          <a:noFill/>
        </p:spPr>
      </p:pic>
      <p:pic>
        <p:nvPicPr>
          <p:cNvPr id="1030" name="Picture 6" descr="http://im5-tub-ru.yandex.net/i?id=130305632-6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42852"/>
            <a:ext cx="3000396" cy="2071692"/>
          </a:xfrm>
          <a:prstGeom prst="rect">
            <a:avLst/>
          </a:prstGeom>
          <a:noFill/>
        </p:spPr>
      </p:pic>
      <p:pic>
        <p:nvPicPr>
          <p:cNvPr id="1032" name="Picture 8" descr="http://im3-tub-ru.yandex.net/i?id=54974904-0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928802"/>
            <a:ext cx="2500330" cy="2500330"/>
          </a:xfrm>
          <a:prstGeom prst="rect">
            <a:avLst/>
          </a:prstGeom>
          <a:noFill/>
        </p:spPr>
      </p:pic>
      <p:pic>
        <p:nvPicPr>
          <p:cNvPr id="1034" name="Picture 10" descr="http://im5-tub-ru.yandex.net/i?id=118513690-2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285992"/>
            <a:ext cx="3071834" cy="2143140"/>
          </a:xfrm>
          <a:prstGeom prst="rect">
            <a:avLst/>
          </a:prstGeom>
          <a:noFill/>
        </p:spPr>
      </p:pic>
      <p:pic>
        <p:nvPicPr>
          <p:cNvPr id="1036" name="Picture 12" descr="http://www.fotozveri.ru/krokodil/13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500570"/>
            <a:ext cx="4929222" cy="23574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Dd </a:t>
            </a:r>
            <a:r>
              <a:rPr lang="en-US" sz="5400" i="1" dirty="0" smtClean="0"/>
              <a:t>(Dd)</a:t>
            </a:r>
            <a:r>
              <a:rPr lang="en-US" sz="5400" dirty="0" smtClean="0"/>
              <a:t>, [ɒ], [:ɔ], [ə:],[ʤ], [ʒ]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[ɒ] – [dɒg, lɒk, gɒd, spɒt, nɒt]</a:t>
            </a:r>
          </a:p>
          <a:p>
            <a:r>
              <a:rPr lang="en-US" dirty="0" smtClean="0"/>
              <a:t>[:ɔ] – [sp:ɔt, n:ɔt , k:ɔt, sm:ɔl k:ɔl]</a:t>
            </a:r>
          </a:p>
          <a:p>
            <a:r>
              <a:rPr lang="en-US" dirty="0" smtClean="0"/>
              <a:t>[ə:] – [kə:, hə:, fə:, wə:, sə:]</a:t>
            </a:r>
          </a:p>
          <a:p>
            <a:r>
              <a:rPr lang="en-US" dirty="0" smtClean="0"/>
              <a:t>[ɒ- :ɔ - ə:, bɒd – b:ɔd - bə:d, lɒn - l:ɔn - lə:n]</a:t>
            </a:r>
          </a:p>
          <a:p>
            <a:r>
              <a:rPr lang="en-US" dirty="0" smtClean="0"/>
              <a:t>[ʤ-ʒ] – [ʤim, ʤil, ʤæm, ʤi`ra:f]</a:t>
            </a:r>
            <a:endParaRPr lang="en-US" b="1" dirty="0" smtClean="0"/>
          </a:p>
          <a:p>
            <a:r>
              <a:rPr lang="en-US" b="1" dirty="0" smtClean="0"/>
              <a:t>Dd</a:t>
            </a:r>
            <a:r>
              <a:rPr lang="en-US" dirty="0" smtClean="0"/>
              <a:t> </a:t>
            </a:r>
            <a:r>
              <a:rPr lang="ru-RU" sz="2400" i="1" dirty="0" smtClean="0"/>
              <a:t>читае</a:t>
            </a:r>
            <a:r>
              <a:rPr lang="ru-RU" sz="2400" b="1" i="1" dirty="0" smtClean="0"/>
              <a:t>т</a:t>
            </a:r>
            <a:r>
              <a:rPr lang="ru-RU" sz="2400" i="1" dirty="0" smtClean="0"/>
              <a:t>ся</a:t>
            </a:r>
            <a:r>
              <a:rPr lang="ru-RU" dirty="0" smtClean="0"/>
              <a:t>  </a:t>
            </a:r>
            <a:r>
              <a:rPr lang="en-US" dirty="0" smtClean="0"/>
              <a:t>[d]</a:t>
            </a:r>
          </a:p>
          <a:p>
            <a:pPr>
              <a:buNone/>
            </a:pPr>
            <a:r>
              <a:rPr lang="en-US" dirty="0" smtClean="0"/>
              <a:t>[d] – </a:t>
            </a:r>
            <a:r>
              <a:rPr lang="en-US" b="1" dirty="0" smtClean="0"/>
              <a:t>d</a:t>
            </a:r>
            <a:r>
              <a:rPr lang="en-US" dirty="0" smtClean="0"/>
              <a:t>og, </a:t>
            </a:r>
            <a:r>
              <a:rPr lang="en-US" b="1" dirty="0" smtClean="0"/>
              <a:t>d</a:t>
            </a:r>
            <a:r>
              <a:rPr lang="en-US" dirty="0" smtClean="0"/>
              <a:t>oll, goo</a:t>
            </a:r>
            <a:r>
              <a:rPr lang="en-US" b="1" dirty="0" smtClean="0"/>
              <a:t>d</a:t>
            </a:r>
            <a:r>
              <a:rPr lang="en-US" dirty="0" smtClean="0"/>
              <a:t>, croco</a:t>
            </a:r>
            <a:r>
              <a:rPr lang="en-US" b="1" dirty="0" smtClean="0"/>
              <a:t>d</a:t>
            </a:r>
            <a:r>
              <a:rPr lang="en-US" dirty="0" smtClean="0"/>
              <a:t>ile.</a:t>
            </a:r>
          </a:p>
          <a:p>
            <a:pPr>
              <a:buNone/>
            </a:pPr>
            <a:r>
              <a:rPr lang="ru-RU" dirty="0" smtClean="0"/>
              <a:t>К букве D не подходи, 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А не то укусит D. </a:t>
            </a:r>
            <a:br>
              <a:rPr lang="ru-RU" dirty="0" smtClean="0"/>
            </a:br>
            <a:r>
              <a:rPr lang="ru-RU" dirty="0" smtClean="0"/>
              <a:t>Кот бежит, не чуя ног, </a:t>
            </a:r>
            <a:br>
              <a:rPr lang="ru-RU" dirty="0" smtClean="0"/>
            </a:br>
            <a:r>
              <a:rPr lang="ru-RU" dirty="0" smtClean="0"/>
              <a:t>Во дворе собака – </a:t>
            </a:r>
            <a:r>
              <a:rPr lang="ru-RU" b="1" i="1" dirty="0" smtClean="0"/>
              <a:t>dog.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7410" name="Picture 2" descr="http://2krota.ru/uploads/posts/2009-05/thumbs/1241249413_pes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929066"/>
            <a:ext cx="3286148" cy="2714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1222</Words>
  <Application>Microsoft Office PowerPoint</Application>
  <PresentationFormat>Экран (4:3)</PresentationFormat>
  <Paragraphs>308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Hello, English!</vt:lpstr>
      <vt:lpstr>[e], [æ], [h], [t], [d], [g], [k] </vt:lpstr>
      <vt:lpstr>Aa (Aa)</vt:lpstr>
      <vt:lpstr>[i:], [b], [p], [v], [f], [s]</vt:lpstr>
      <vt:lpstr>Числа 1-5</vt:lpstr>
      <vt:lpstr>Bb (Bb)</vt:lpstr>
      <vt:lpstr>Cc (Cc), [ᴧ], [a:], [ə], [əu], [l], [r]</vt:lpstr>
      <vt:lpstr>       Animals</vt:lpstr>
      <vt:lpstr>Dd (Dd), [ɒ], [:ɔ], [ə:],[ʤ], [ʒ]</vt:lpstr>
      <vt:lpstr>I can …</vt:lpstr>
      <vt:lpstr>Ee (Ee), Ff (Ff)</vt:lpstr>
      <vt:lpstr>I cannot … . He cannot … . </vt:lpstr>
      <vt:lpstr>Gg (Gg),  [ʊ], [u:], [ʧ], [ʃ], [ŋ]</vt:lpstr>
      <vt:lpstr>Hh (Hh), [au], [j]</vt:lpstr>
      <vt:lpstr>I am … .     I can … .   I cannot … .</vt:lpstr>
      <vt:lpstr>Ii (Ii),   [ð], [θ], [eə], [ɔi]</vt:lpstr>
      <vt:lpstr>Read the transcription:</vt:lpstr>
      <vt:lpstr>Kk (Kk)</vt:lpstr>
      <vt:lpstr>School things</vt:lpstr>
      <vt:lpstr>Ll (Ll)</vt:lpstr>
      <vt:lpstr>Colours                       Nn (Nn)</vt:lpstr>
      <vt:lpstr>Oo (Oo)</vt:lpstr>
      <vt:lpstr>Pp (Pp)</vt:lpstr>
      <vt:lpstr>My Family</vt:lpstr>
      <vt:lpstr>Qq (Qq)</vt:lpstr>
      <vt:lpstr>Rr (Rr)</vt:lpstr>
      <vt:lpstr>My pet</vt:lpstr>
      <vt:lpstr>Tt (Tt)</vt:lpstr>
      <vt:lpstr>Uu (Uu)</vt:lpstr>
      <vt:lpstr>Vv (Vv)</vt:lpstr>
      <vt:lpstr>                               Xx (Xx)</vt:lpstr>
      <vt:lpstr>Sport and Sport games</vt:lpstr>
      <vt:lpstr>Zz (Zz)</vt:lpstr>
      <vt:lpstr>The ABC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Hello, English!</dc:title>
  <dc:creator>Андрей</dc:creator>
  <cp:lastModifiedBy>Андрей</cp:lastModifiedBy>
  <cp:revision>102</cp:revision>
  <dcterms:created xsi:type="dcterms:W3CDTF">2013-08-18T06:32:20Z</dcterms:created>
  <dcterms:modified xsi:type="dcterms:W3CDTF">2013-08-19T09:23:17Z</dcterms:modified>
</cp:coreProperties>
</file>