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8" r:id="rId3"/>
    <p:sldId id="257" r:id="rId4"/>
    <p:sldId id="276" r:id="rId5"/>
    <p:sldId id="277" r:id="rId6"/>
    <p:sldId id="278" r:id="rId7"/>
    <p:sldId id="279" r:id="rId8"/>
    <p:sldId id="280" r:id="rId9"/>
    <p:sldId id="281" r:id="rId10"/>
    <p:sldId id="275" r:id="rId11"/>
    <p:sldId id="267" r:id="rId12"/>
    <p:sldId id="264" r:id="rId13"/>
    <p:sldId id="269" r:id="rId14"/>
    <p:sldId id="270" r:id="rId15"/>
    <p:sldId id="271" r:id="rId16"/>
    <p:sldId id="282" r:id="rId17"/>
    <p:sldId id="273" r:id="rId18"/>
    <p:sldId id="274"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33CC"/>
    <a:srgbClr val="0404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A4E78-E040-4459-914F-6011CF6C7EA2}" type="datetimeFigureOut">
              <a:rPr lang="ru-RU" smtClean="0"/>
              <a:t>04.03.2013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F58A9-14EB-4779-90D3-F95C0BE339C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4F58A9-14EB-4779-90D3-F95C0BE339C3}"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399A5A5-CD45-4B62-A6F2-2925C8EC515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7DDEEFB-4262-41FA-9BC0-43EFC0A65AA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28CFA08-22CA-4420-B9B4-ECBBA7645BE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91C438F-EFFA-4B22-8637-BF2007E3DCD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B8A4CA-FC1D-4513-A5A7-3D16E9D212F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35294FA-E645-4C6F-A855-396D59D1B3D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271513B6-7BF8-49A3-9AEA-CABB4D3368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BEDABA7F-5412-47DE-A4E0-2DCA826C8C4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EC1FE18-9841-43F4-80DB-FE36796AF3D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91D443E-C906-4552-92C1-7D50EEBC94C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40193D2-B850-4C7D-A918-86136140C93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3075"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429CCC8-D050-41AF-9706-5396088C69E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http://img-fotki.yandex.ru/get/4519/89635038.622/0_6fcc9_4f81a784_XL"/>
          <p:cNvPicPr>
            <a:picLocks noChangeAspect="1" noChangeArrowheads="1"/>
          </p:cNvPicPr>
          <p:nvPr/>
        </p:nvPicPr>
        <p:blipFill>
          <a:blip r:embed="rId3" cstate="print"/>
          <a:srcRect/>
          <a:stretch>
            <a:fillRect/>
          </a:stretch>
        </p:blipFill>
        <p:spPr bwMode="auto">
          <a:xfrm>
            <a:off x="1331640" y="980728"/>
            <a:ext cx="5858309" cy="5137174"/>
          </a:xfrm>
          <a:prstGeom prst="rect">
            <a:avLst/>
          </a:prstGeom>
          <a:noFill/>
          <a:ln w="9525">
            <a:noFill/>
            <a:miter lim="800000"/>
            <a:headEnd/>
            <a:tailEnd/>
          </a:ln>
        </p:spPr>
      </p:pic>
      <p:sp>
        <p:nvSpPr>
          <p:cNvPr id="3" name="TextBox 2"/>
          <p:cNvSpPr txBox="1">
            <a:spLocks noChangeArrowheads="1"/>
          </p:cNvSpPr>
          <p:nvPr/>
        </p:nvSpPr>
        <p:spPr bwMode="auto">
          <a:xfrm>
            <a:off x="467544" y="332656"/>
            <a:ext cx="8208963" cy="1076325"/>
          </a:xfrm>
          <a:prstGeom prst="rect">
            <a:avLst/>
          </a:prstGeom>
          <a:noFill/>
          <a:ln w="9525">
            <a:noFill/>
            <a:miter lim="800000"/>
            <a:headEnd/>
            <a:tailEnd/>
          </a:ln>
        </p:spPr>
        <p:txBody>
          <a:bodyPr>
            <a:spAutoFit/>
          </a:bodyPr>
          <a:lstStyle/>
          <a:p>
            <a:pPr algn="ctr"/>
            <a:r>
              <a:rPr lang="ru-RU" sz="3200" dirty="0"/>
              <a:t>ИНТЕГРИРОВАННЫЙ УРОК ПО МАТЕМАТИКЕ И АНГЛИЙСКОМУ ЯЗЫКУ</a:t>
            </a:r>
          </a:p>
        </p:txBody>
      </p:sp>
      <p:sp>
        <p:nvSpPr>
          <p:cNvPr id="4" name="TextBox 3"/>
          <p:cNvSpPr txBox="1">
            <a:spLocks noChangeArrowheads="1"/>
          </p:cNvSpPr>
          <p:nvPr/>
        </p:nvSpPr>
        <p:spPr bwMode="auto">
          <a:xfrm>
            <a:off x="6948488" y="4005263"/>
            <a:ext cx="1854200" cy="2308225"/>
          </a:xfrm>
          <a:prstGeom prst="rect">
            <a:avLst/>
          </a:prstGeom>
          <a:noFill/>
          <a:ln w="9525">
            <a:noFill/>
            <a:miter lim="800000"/>
            <a:headEnd/>
            <a:tailEnd/>
          </a:ln>
        </p:spPr>
        <p:txBody>
          <a:bodyPr wrap="none">
            <a:spAutoFit/>
          </a:bodyPr>
          <a:lstStyle/>
          <a:p>
            <a:r>
              <a:rPr lang="ru-RU"/>
              <a:t>Калинич</a:t>
            </a:r>
          </a:p>
          <a:p>
            <a:r>
              <a:rPr lang="ru-RU"/>
              <a:t> Любовь</a:t>
            </a:r>
          </a:p>
          <a:p>
            <a:r>
              <a:rPr lang="ru-RU"/>
              <a:t>Сергеевна – </a:t>
            </a:r>
          </a:p>
          <a:p>
            <a:r>
              <a:rPr lang="ru-RU"/>
              <a:t>учитель </a:t>
            </a:r>
          </a:p>
          <a:p>
            <a:r>
              <a:rPr lang="ru-RU"/>
              <a:t>английского </a:t>
            </a:r>
          </a:p>
          <a:p>
            <a:r>
              <a:rPr lang="ru-RU"/>
              <a:t>языка</a:t>
            </a:r>
          </a:p>
        </p:txBody>
      </p:sp>
      <p:sp>
        <p:nvSpPr>
          <p:cNvPr id="5" name="TextBox 4"/>
          <p:cNvSpPr txBox="1">
            <a:spLocks noChangeArrowheads="1"/>
          </p:cNvSpPr>
          <p:nvPr/>
        </p:nvSpPr>
        <p:spPr bwMode="auto">
          <a:xfrm>
            <a:off x="395288" y="4076700"/>
            <a:ext cx="2160587" cy="2308225"/>
          </a:xfrm>
          <a:prstGeom prst="rect">
            <a:avLst/>
          </a:prstGeom>
          <a:noFill/>
          <a:ln w="9525">
            <a:noFill/>
            <a:miter lim="800000"/>
            <a:headEnd/>
            <a:tailEnd/>
          </a:ln>
        </p:spPr>
        <p:txBody>
          <a:bodyPr>
            <a:spAutoFit/>
          </a:bodyPr>
          <a:lstStyle/>
          <a:p>
            <a:r>
              <a:rPr lang="ru-RU"/>
              <a:t>Ерохина</a:t>
            </a:r>
          </a:p>
          <a:p>
            <a:r>
              <a:rPr lang="ru-RU"/>
              <a:t>Ирина</a:t>
            </a:r>
          </a:p>
          <a:p>
            <a:r>
              <a:rPr lang="ru-RU"/>
              <a:t>Геннадьевна – </a:t>
            </a:r>
          </a:p>
          <a:p>
            <a:r>
              <a:rPr lang="ru-RU"/>
              <a:t>учитель начальных классов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6"/>
          <p:cNvGraphicFramePr>
            <a:graphicFrameLocks noChangeAspect="1"/>
          </p:cNvGraphicFramePr>
          <p:nvPr/>
        </p:nvGraphicFramePr>
        <p:xfrm>
          <a:off x="2124075" y="1125538"/>
          <a:ext cx="5116513" cy="5159375"/>
        </p:xfrm>
        <a:graphic>
          <a:graphicData uri="http://schemas.openxmlformats.org/presentationml/2006/ole">
            <p:oleObj spid="_x0000_s1026" r:id="rId3" imgW="5514286" imgH="4001058" progId="">
              <p:embed/>
            </p:oleObj>
          </a:graphicData>
        </a:graphic>
      </p:graphicFrame>
      <p:sp>
        <p:nvSpPr>
          <p:cNvPr id="6" name="WordArt 17"/>
          <p:cNvSpPr>
            <a:spLocks noChangeArrowheads="1" noChangeShapeType="1" noTextEdit="1"/>
          </p:cNvSpPr>
          <p:nvPr/>
        </p:nvSpPr>
        <p:spPr bwMode="auto">
          <a:xfrm>
            <a:off x="684213" y="620713"/>
            <a:ext cx="8064500" cy="784225"/>
          </a:xfrm>
          <a:prstGeom prst="rect">
            <a:avLst/>
          </a:prstGeom>
        </p:spPr>
        <p:txBody>
          <a:bodyPr spcFirstLastPara="1" wrap="none" fromWordArt="1">
            <a:prstTxWarp prst="textArchUp">
              <a:avLst>
                <a:gd name="adj" fmla="val 10752780"/>
              </a:avLst>
            </a:prstTxWarp>
          </a:bodyPr>
          <a:lstStyle/>
          <a:p>
            <a:pPr algn="ctr"/>
            <a:r>
              <a:rPr lang="en-US" kern="10">
                <a:ln w="9525">
                  <a:solidFill>
                    <a:srgbClr val="000000"/>
                  </a:solidFill>
                  <a:round/>
                  <a:headEnd/>
                  <a:tailEnd/>
                </a:ln>
                <a:solidFill>
                  <a:srgbClr val="000000"/>
                </a:solidFill>
                <a:latin typeface="Arial"/>
                <a:cs typeface="Arial"/>
              </a:rPr>
              <a:t>The gates are for those who numerals knows</a:t>
            </a:r>
            <a:endParaRPr lang="ru-RU" kern="10">
              <a:ln w="9525">
                <a:solidFill>
                  <a:srgbClr val="000000"/>
                </a:solidFill>
                <a:round/>
                <a:headEnd/>
                <a:tailEnd/>
              </a:ln>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1" presetClass="entr" presetSubtype="8"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wheel(8)">
                                      <p:cBhvr>
                                        <p:cTn id="10"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4663" y="260350"/>
            <a:ext cx="3114675" cy="461963"/>
          </a:xfrm>
          <a:prstGeom prst="rect">
            <a:avLst/>
          </a:prstGeom>
        </p:spPr>
        <p:txBody>
          <a:bodyPr>
            <a:spAutoFit/>
          </a:bodyPr>
          <a:lstStyle/>
          <a:p>
            <a:pPr>
              <a:defRPr/>
            </a:pPr>
            <a:r>
              <a:rPr lang="ru-RU" dirty="0">
                <a:solidFill>
                  <a:srgbClr val="660066"/>
                </a:solidFill>
                <a:effectLst>
                  <a:outerShdw blurRad="38100" dist="38100" dir="2700000" algn="tl">
                    <a:srgbClr val="000000"/>
                  </a:outerShdw>
                </a:effectLst>
              </a:rPr>
              <a:t>Игра: «Получи слово»</a:t>
            </a:r>
          </a:p>
        </p:txBody>
      </p:sp>
      <p:sp>
        <p:nvSpPr>
          <p:cNvPr id="3" name="Прямоугольник 2"/>
          <p:cNvSpPr>
            <a:spLocks noChangeArrowheads="1"/>
          </p:cNvSpPr>
          <p:nvPr/>
        </p:nvSpPr>
        <p:spPr bwMode="auto">
          <a:xfrm>
            <a:off x="827088" y="908050"/>
            <a:ext cx="7632700" cy="1385888"/>
          </a:xfrm>
          <a:prstGeom prst="rect">
            <a:avLst/>
          </a:prstGeom>
          <a:noFill/>
          <a:ln w="9525">
            <a:noFill/>
            <a:miter lim="800000"/>
            <a:headEnd/>
            <a:tailEnd/>
          </a:ln>
        </p:spPr>
        <p:txBody>
          <a:bodyPr>
            <a:spAutoFit/>
          </a:bodyPr>
          <a:lstStyle/>
          <a:p>
            <a:pPr>
              <a:lnSpc>
                <a:spcPct val="70000"/>
              </a:lnSpc>
            </a:pPr>
            <a:r>
              <a:rPr lang="ru-RU"/>
              <a:t>Решите записанные в словесной форме примеры и</a:t>
            </a:r>
            <a:endParaRPr lang="en-US"/>
          </a:p>
          <a:p>
            <a:pPr>
              <a:lnSpc>
                <a:spcPct val="70000"/>
              </a:lnSpc>
            </a:pPr>
            <a:endParaRPr lang="en-US"/>
          </a:p>
          <a:p>
            <a:pPr>
              <a:lnSpc>
                <a:spcPct val="70000"/>
              </a:lnSpc>
            </a:pPr>
            <a:r>
              <a:rPr lang="ru-RU"/>
              <a:t> отгадайте закодированное слово </a:t>
            </a:r>
            <a:r>
              <a:rPr lang="en-US"/>
              <a:t>.</a:t>
            </a:r>
          </a:p>
          <a:p>
            <a:pPr>
              <a:lnSpc>
                <a:spcPct val="70000"/>
              </a:lnSpc>
            </a:pPr>
            <a:endParaRPr lang="en-US"/>
          </a:p>
          <a:p>
            <a:pPr>
              <a:lnSpc>
                <a:spcPct val="70000"/>
              </a:lnSpc>
            </a:pPr>
            <a:endParaRPr lang="ru-RU"/>
          </a:p>
        </p:txBody>
      </p:sp>
      <p:sp>
        <p:nvSpPr>
          <p:cNvPr id="4" name="Прямоугольник 3"/>
          <p:cNvSpPr/>
          <p:nvPr/>
        </p:nvSpPr>
        <p:spPr>
          <a:xfrm>
            <a:off x="827088" y="1989138"/>
            <a:ext cx="6030912" cy="3341687"/>
          </a:xfrm>
          <a:prstGeom prst="rect">
            <a:avLst/>
          </a:prstGeom>
        </p:spPr>
        <p:txBody>
          <a:bodyPr>
            <a:spAutoFit/>
          </a:bodyPr>
          <a:lstStyle/>
          <a:p>
            <a:pPr marL="457200" indent="-457200">
              <a:lnSpc>
                <a:spcPct val="80000"/>
              </a:lnSpc>
              <a:buFontTx/>
              <a:buAutoNum type="arabicPeriod"/>
              <a:defRPr/>
            </a:pPr>
            <a:r>
              <a:rPr lang="en-US" b="1" dirty="0">
                <a:effectLst>
                  <a:outerShdw blurRad="38100" dist="38100" dir="2700000" algn="tl">
                    <a:srgbClr val="FFFFFF"/>
                  </a:outerShdw>
                </a:effectLst>
              </a:rPr>
              <a:t>Three  plus  five  is …</a:t>
            </a:r>
          </a:p>
          <a:p>
            <a:pPr marL="457200" indent="-457200">
              <a:lnSpc>
                <a:spcPct val="80000"/>
              </a:lnSpc>
              <a:buFontTx/>
              <a:buAutoNum type="arabicPeriod"/>
              <a:defRPr/>
            </a:pPr>
            <a:endParaRPr lang="en-US" b="1" dirty="0">
              <a:effectLst>
                <a:outerShdw blurRad="38100" dist="38100" dir="2700000" algn="tl">
                  <a:srgbClr val="FFFFFF"/>
                </a:outerShdw>
              </a:effectLst>
            </a:endParaRPr>
          </a:p>
          <a:p>
            <a:pPr marL="457200" indent="-457200">
              <a:lnSpc>
                <a:spcPct val="80000"/>
              </a:lnSpc>
              <a:buFontTx/>
              <a:buAutoNum type="arabicPeriod" startAt="2"/>
              <a:defRPr/>
            </a:pPr>
            <a:r>
              <a:rPr lang="en-US" b="1" dirty="0">
                <a:effectLst>
                  <a:outerShdw blurRad="38100" dist="38100" dir="2700000" algn="tl">
                    <a:srgbClr val="FFFFFF"/>
                  </a:outerShdw>
                </a:effectLst>
              </a:rPr>
              <a:t>Fifteen  minus  three  is …</a:t>
            </a:r>
          </a:p>
          <a:p>
            <a:pPr marL="457200" indent="-457200">
              <a:lnSpc>
                <a:spcPct val="80000"/>
              </a:lnSpc>
              <a:buFontTx/>
              <a:buAutoNum type="arabicPeriod" startAt="2"/>
              <a:defRPr/>
            </a:pPr>
            <a:endParaRPr lang="en-US" b="1" dirty="0">
              <a:effectLst>
                <a:outerShdw blurRad="38100" dist="38100" dir="2700000" algn="tl">
                  <a:srgbClr val="FFFFFF"/>
                </a:outerShdw>
              </a:effectLst>
            </a:endParaRPr>
          </a:p>
          <a:p>
            <a:pPr marL="457200" indent="-457200">
              <a:lnSpc>
                <a:spcPct val="80000"/>
              </a:lnSpc>
              <a:buFontTx/>
              <a:buAutoNum type="arabicPeriod" startAt="3"/>
              <a:defRPr/>
            </a:pPr>
            <a:r>
              <a:rPr lang="en-US" b="1" dirty="0">
                <a:effectLst>
                  <a:outerShdw blurRad="38100" dist="38100" dir="2700000" algn="tl">
                    <a:srgbClr val="FFFFFF"/>
                  </a:outerShdw>
                </a:effectLst>
              </a:rPr>
              <a:t>Twenty  minus two is … </a:t>
            </a:r>
          </a:p>
          <a:p>
            <a:pPr marL="457200" indent="-457200">
              <a:lnSpc>
                <a:spcPct val="80000"/>
              </a:lnSpc>
              <a:buFontTx/>
              <a:buAutoNum type="arabicPeriod" startAt="3"/>
              <a:defRPr/>
            </a:pPr>
            <a:endParaRPr lang="en-US" b="1" dirty="0">
              <a:effectLst>
                <a:outerShdw blurRad="38100" dist="38100" dir="2700000" algn="tl">
                  <a:srgbClr val="FFFFFF"/>
                </a:outerShdw>
              </a:effectLst>
            </a:endParaRPr>
          </a:p>
          <a:p>
            <a:pPr marL="457200" indent="-457200">
              <a:lnSpc>
                <a:spcPct val="80000"/>
              </a:lnSpc>
              <a:buFontTx/>
              <a:buAutoNum type="arabicPeriod" startAt="4"/>
              <a:defRPr/>
            </a:pPr>
            <a:r>
              <a:rPr lang="en-US" b="1" dirty="0">
                <a:effectLst>
                  <a:outerShdw blurRad="38100" dist="38100" dir="2700000" algn="tl">
                    <a:srgbClr val="FFFFFF"/>
                  </a:outerShdw>
                </a:effectLst>
              </a:rPr>
              <a:t>Three plus  three  is …</a:t>
            </a:r>
          </a:p>
          <a:p>
            <a:pPr marL="457200" indent="-457200">
              <a:lnSpc>
                <a:spcPct val="80000"/>
              </a:lnSpc>
              <a:buFontTx/>
              <a:buAutoNum type="arabicPeriod" startAt="4"/>
              <a:defRPr/>
            </a:pPr>
            <a:endParaRPr lang="ru-RU" b="1" dirty="0">
              <a:effectLst>
                <a:outerShdw blurRad="38100" dist="38100" dir="2700000" algn="tl">
                  <a:srgbClr val="FFFFFF"/>
                </a:outerShdw>
              </a:effectLst>
            </a:endParaRPr>
          </a:p>
          <a:p>
            <a:pPr marL="457200" indent="-457200">
              <a:lnSpc>
                <a:spcPct val="80000"/>
              </a:lnSpc>
              <a:buFontTx/>
              <a:buAutoNum type="arabicPeriod" startAt="5"/>
              <a:defRPr/>
            </a:pPr>
            <a:r>
              <a:rPr lang="en-US" b="1" dirty="0">
                <a:effectLst>
                  <a:outerShdw blurRad="38100" dist="38100" dir="2700000" algn="tl">
                    <a:srgbClr val="FFFFFF"/>
                  </a:outerShdw>
                </a:effectLst>
              </a:rPr>
              <a:t>Nine  plus  twelve  is …</a:t>
            </a:r>
          </a:p>
          <a:p>
            <a:pPr marL="457200" indent="-457200">
              <a:lnSpc>
                <a:spcPct val="80000"/>
              </a:lnSpc>
              <a:buFontTx/>
              <a:buAutoNum type="arabicPeriod" startAt="5"/>
              <a:defRPr/>
            </a:pPr>
            <a:endParaRPr lang="en-US" b="1" dirty="0">
              <a:effectLst>
                <a:outerShdw blurRad="38100" dist="38100" dir="2700000" algn="tl">
                  <a:srgbClr val="FFFFFF"/>
                </a:outerShdw>
              </a:effectLst>
            </a:endParaRPr>
          </a:p>
          <a:p>
            <a:pPr>
              <a:lnSpc>
                <a:spcPct val="80000"/>
              </a:lnSpc>
              <a:defRPr/>
            </a:pPr>
            <a:r>
              <a:rPr lang="en-US" b="1" dirty="0">
                <a:effectLst>
                  <a:outerShdw blurRad="38100" dist="38100" dir="2700000" algn="tl">
                    <a:srgbClr val="FFFFFF"/>
                  </a:outerShdw>
                </a:effectLst>
              </a:rPr>
              <a:t>6.  Twenty  five  minus six is…</a:t>
            </a:r>
            <a:r>
              <a:rPr lang="en-US" dirty="0"/>
              <a:t> </a:t>
            </a:r>
          </a:p>
        </p:txBody>
      </p:sp>
      <p:graphicFrame>
        <p:nvGraphicFramePr>
          <p:cNvPr id="5" name="Таблица 4"/>
          <p:cNvGraphicFramePr>
            <a:graphicFrameLocks noGrp="1"/>
          </p:cNvGraphicFramePr>
          <p:nvPr/>
        </p:nvGraphicFramePr>
        <p:xfrm>
          <a:off x="2051050" y="5445125"/>
          <a:ext cx="5329238" cy="1103066"/>
        </p:xfrm>
        <a:graphic>
          <a:graphicData uri="http://schemas.openxmlformats.org/drawingml/2006/table">
            <a:tbl>
              <a:tblPr/>
              <a:tblGrid>
                <a:gridCol w="890588"/>
                <a:gridCol w="884237"/>
                <a:gridCol w="887413"/>
                <a:gridCol w="889000"/>
                <a:gridCol w="887412"/>
                <a:gridCol w="890588"/>
              </a:tblGrid>
              <a:tr h="5515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1</a:t>
                      </a:r>
                      <a:r>
                        <a:rPr kumimoji="0" lang="en-US"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2</a:t>
                      </a:r>
                      <a:r>
                        <a:rPr kumimoji="0" lang="en-US"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a:t>
                      </a:r>
                      <a:r>
                        <a:rPr kumimoji="0" lang="ru-RU"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4</a:t>
                      </a:r>
                      <a:r>
                        <a:rPr kumimoji="0" lang="en-US"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5</a:t>
                      </a:r>
                      <a:r>
                        <a:rPr kumimoji="0" lang="en-US"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6</a:t>
                      </a:r>
                      <a:r>
                        <a:rPr kumimoji="0" lang="en-US" sz="2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r h="5515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a:t>
                      </a: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bl>
          </a:graphicData>
        </a:graphic>
      </p:graphicFrame>
      <p:graphicFrame>
        <p:nvGraphicFramePr>
          <p:cNvPr id="6" name="Group 19"/>
          <p:cNvGraphicFramePr>
            <a:graphicFrameLocks/>
          </p:cNvGraphicFramePr>
          <p:nvPr/>
        </p:nvGraphicFramePr>
        <p:xfrm>
          <a:off x="5003800" y="3068638"/>
          <a:ext cx="3775075" cy="1828800"/>
        </p:xfrm>
        <a:graphic>
          <a:graphicData uri="http://schemas.openxmlformats.org/drawingml/2006/table">
            <a:tbl>
              <a:tblPr/>
              <a:tblGrid>
                <a:gridCol w="1182687"/>
                <a:gridCol w="590550"/>
                <a:gridCol w="1323975"/>
                <a:gridCol w="677863"/>
              </a:tblGrid>
              <a:tr h="365125">
                <a:tc>
                  <a:txBody>
                    <a:bodyPr/>
                    <a:lstStyle/>
                    <a:p>
                      <a:pPr marL="342900" marR="0" lvl="0" indent="-34290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charset="0"/>
                        </a:rPr>
                        <a:t>Eleven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A</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charset="0"/>
                        </a:rPr>
                        <a:t>Twenty</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mic Sans MS" pitchFamily="66" charset="0"/>
                          <a:ea typeface="Times New Roman" pitchFamily="18" charset="0"/>
                          <a:cs typeface="Arial" charset="0"/>
                        </a:rPr>
                        <a:t>Nighten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D</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ea typeface="Times New Roman" pitchFamily="18" charset="0"/>
                          <a:cs typeface="Arial" charset="0"/>
                        </a:rPr>
                        <a:t>Twenty-one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ea typeface="Times New Roman" pitchFamily="18" charset="0"/>
                          <a:cs typeface="Arial" charset="0"/>
                        </a:rPr>
                        <a:t>Seven</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L</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charset="0"/>
                        </a:rPr>
                        <a:t>Six</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ea typeface="Times New Roman" pitchFamily="18" charset="0"/>
                          <a:cs typeface="Arial" charset="0"/>
                        </a:rPr>
                        <a:t>Eight</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ea typeface="Times New Roman" pitchFamily="18" charset="0"/>
                          <a:cs typeface="Arial" charset="0"/>
                        </a:rPr>
                        <a:t>F</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charset="0"/>
                        </a:rPr>
                        <a:t>Eighteen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I</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ea typeface="Times New Roman" pitchFamily="18" charset="0"/>
                          <a:cs typeface="Arial" charset="0"/>
                        </a:rPr>
                        <a:t>Twelve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ea typeface="Times New Roman" pitchFamily="18" charset="0"/>
                          <a:cs typeface="Arial" charset="0"/>
                        </a:rPr>
                        <a:t>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ea typeface="Times New Roman" pitchFamily="18" charset="0"/>
                          <a:cs typeface="Arial" charset="0"/>
                        </a:rPr>
                        <a:t>Thirteen</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8575" cap="flat" cmpd="sng" algn="ctr">
                      <a:solidFill>
                        <a:srgbClr val="990099"/>
                      </a:solidFill>
                      <a:prstDash val="solid"/>
                      <a:round/>
                      <a:headEnd type="none" w="med" len="med"/>
                      <a:tailEnd type="none" w="med" len="med"/>
                    </a:lnL>
                    <a:lnR w="28575" cap="flat" cmpd="sng" algn="ctr">
                      <a:solidFill>
                        <a:srgbClr val="990099"/>
                      </a:solidFill>
                      <a:prstDash val="solid"/>
                      <a:round/>
                      <a:headEnd type="none" w="med" len="med"/>
                      <a:tailEnd type="none" w="med" len="med"/>
                    </a:lnR>
                    <a:lnT w="28575" cap="flat" cmpd="sng" algn="ctr">
                      <a:solidFill>
                        <a:srgbClr val="990099"/>
                      </a:solidFill>
                      <a:prstDash val="solid"/>
                      <a:round/>
                      <a:headEnd type="none" w="med" len="med"/>
                      <a:tailEnd type="none" w="med" len="med"/>
                    </a:lnT>
                    <a:lnB w="28575" cap="flat" cmpd="sng" algn="ctr">
                      <a:solidFill>
                        <a:srgbClr val="990099"/>
                      </a:solidFill>
                      <a:prstDash val="solid"/>
                      <a:round/>
                      <a:headEnd type="none" w="med" len="med"/>
                      <a:tailEnd type="none" w="med" len="med"/>
                    </a:lnB>
                    <a:lnTlToBr>
                      <a:noFill/>
                    </a:lnTlToBr>
                    <a:lnBlToTr>
                      <a:noFill/>
                    </a:lnBlToTr>
                    <a:noFill/>
                  </a:tcPr>
                </a:tc>
              </a:tr>
            </a:tbl>
          </a:graphicData>
        </a:graphic>
      </p:graphicFrame>
      <p:sp>
        <p:nvSpPr>
          <p:cNvPr id="7" name="TextBox 6"/>
          <p:cNvSpPr txBox="1">
            <a:spLocks noChangeArrowheads="1"/>
          </p:cNvSpPr>
          <p:nvPr/>
        </p:nvSpPr>
        <p:spPr bwMode="auto">
          <a:xfrm>
            <a:off x="2268538" y="5876925"/>
            <a:ext cx="469900" cy="708025"/>
          </a:xfrm>
          <a:prstGeom prst="rect">
            <a:avLst/>
          </a:prstGeom>
          <a:noFill/>
          <a:ln w="9525">
            <a:noFill/>
            <a:miter lim="800000"/>
            <a:headEnd/>
            <a:tailEnd/>
          </a:ln>
        </p:spPr>
        <p:txBody>
          <a:bodyPr wrap="none">
            <a:spAutoFit/>
          </a:bodyPr>
          <a:lstStyle/>
          <a:p>
            <a:r>
              <a:rPr lang="en-US" sz="4000"/>
              <a:t>F</a:t>
            </a:r>
            <a:endParaRPr lang="ru-RU" sz="4000"/>
          </a:p>
        </p:txBody>
      </p:sp>
      <p:sp>
        <p:nvSpPr>
          <p:cNvPr id="8" name="TextBox 7"/>
          <p:cNvSpPr txBox="1">
            <a:spLocks noChangeArrowheads="1"/>
          </p:cNvSpPr>
          <p:nvPr/>
        </p:nvSpPr>
        <p:spPr bwMode="auto">
          <a:xfrm>
            <a:off x="3165475" y="5876925"/>
            <a:ext cx="527050" cy="708025"/>
          </a:xfrm>
          <a:prstGeom prst="rect">
            <a:avLst/>
          </a:prstGeom>
          <a:noFill/>
          <a:ln w="9525">
            <a:noFill/>
            <a:miter lim="800000"/>
            <a:headEnd/>
            <a:tailEnd/>
          </a:ln>
        </p:spPr>
        <p:txBody>
          <a:bodyPr wrap="none">
            <a:spAutoFit/>
          </a:bodyPr>
          <a:lstStyle/>
          <a:p>
            <a:r>
              <a:rPr lang="en-US" sz="4000"/>
              <a:t>R</a:t>
            </a:r>
            <a:endParaRPr lang="ru-RU" sz="4000"/>
          </a:p>
        </p:txBody>
      </p:sp>
      <p:sp>
        <p:nvSpPr>
          <p:cNvPr id="9" name="TextBox 8"/>
          <p:cNvSpPr txBox="1">
            <a:spLocks noChangeArrowheads="1"/>
          </p:cNvSpPr>
          <p:nvPr/>
        </p:nvSpPr>
        <p:spPr bwMode="auto">
          <a:xfrm>
            <a:off x="4067175" y="5876925"/>
            <a:ext cx="357188" cy="708025"/>
          </a:xfrm>
          <a:prstGeom prst="rect">
            <a:avLst/>
          </a:prstGeom>
          <a:noFill/>
          <a:ln w="9525">
            <a:noFill/>
            <a:miter lim="800000"/>
            <a:headEnd/>
            <a:tailEnd/>
          </a:ln>
        </p:spPr>
        <p:txBody>
          <a:bodyPr wrap="none">
            <a:spAutoFit/>
          </a:bodyPr>
          <a:lstStyle/>
          <a:p>
            <a:r>
              <a:rPr lang="en-US" sz="4000"/>
              <a:t>I</a:t>
            </a:r>
            <a:endParaRPr lang="ru-RU" sz="4000"/>
          </a:p>
        </p:txBody>
      </p:sp>
      <p:sp>
        <p:nvSpPr>
          <p:cNvPr id="10" name="TextBox 9"/>
          <p:cNvSpPr txBox="1">
            <a:spLocks noChangeArrowheads="1"/>
          </p:cNvSpPr>
          <p:nvPr/>
        </p:nvSpPr>
        <p:spPr bwMode="auto">
          <a:xfrm>
            <a:off x="4932363" y="5876925"/>
            <a:ext cx="496887" cy="708025"/>
          </a:xfrm>
          <a:prstGeom prst="rect">
            <a:avLst/>
          </a:prstGeom>
          <a:noFill/>
          <a:ln w="9525">
            <a:noFill/>
            <a:miter lim="800000"/>
            <a:headEnd/>
            <a:tailEnd/>
          </a:ln>
        </p:spPr>
        <p:txBody>
          <a:bodyPr wrap="none">
            <a:spAutoFit/>
          </a:bodyPr>
          <a:lstStyle/>
          <a:p>
            <a:r>
              <a:rPr lang="en-US" sz="4000"/>
              <a:t>E</a:t>
            </a:r>
            <a:endParaRPr lang="ru-RU" sz="4000"/>
          </a:p>
        </p:txBody>
      </p:sp>
      <p:sp>
        <p:nvSpPr>
          <p:cNvPr id="11" name="TextBox 10"/>
          <p:cNvSpPr txBox="1">
            <a:spLocks noChangeArrowheads="1"/>
          </p:cNvSpPr>
          <p:nvPr/>
        </p:nvSpPr>
        <p:spPr bwMode="auto">
          <a:xfrm>
            <a:off x="5795963" y="5876925"/>
            <a:ext cx="555625" cy="708025"/>
          </a:xfrm>
          <a:prstGeom prst="rect">
            <a:avLst/>
          </a:prstGeom>
          <a:noFill/>
          <a:ln w="9525">
            <a:noFill/>
            <a:miter lim="800000"/>
            <a:headEnd/>
            <a:tailEnd/>
          </a:ln>
        </p:spPr>
        <p:txBody>
          <a:bodyPr wrap="none">
            <a:spAutoFit/>
          </a:bodyPr>
          <a:lstStyle/>
          <a:p>
            <a:r>
              <a:rPr lang="en-US" sz="4000"/>
              <a:t>N</a:t>
            </a:r>
            <a:endParaRPr lang="ru-RU" sz="4000"/>
          </a:p>
        </p:txBody>
      </p:sp>
      <p:sp>
        <p:nvSpPr>
          <p:cNvPr id="12" name="TextBox 11"/>
          <p:cNvSpPr txBox="1">
            <a:spLocks noChangeArrowheads="1"/>
          </p:cNvSpPr>
          <p:nvPr/>
        </p:nvSpPr>
        <p:spPr bwMode="auto">
          <a:xfrm>
            <a:off x="6694488" y="5876925"/>
            <a:ext cx="554037" cy="708025"/>
          </a:xfrm>
          <a:prstGeom prst="rect">
            <a:avLst/>
          </a:prstGeom>
          <a:noFill/>
          <a:ln w="9525">
            <a:noFill/>
            <a:miter lim="800000"/>
            <a:headEnd/>
            <a:tailEnd/>
          </a:ln>
        </p:spPr>
        <p:txBody>
          <a:bodyPr wrap="none">
            <a:spAutoFit/>
          </a:bodyPr>
          <a:lstStyle/>
          <a:p>
            <a:r>
              <a:rPr lang="en-US" sz="4000"/>
              <a:t>D</a:t>
            </a:r>
            <a:endParaRPr lang="ru-RU"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Scale>
                                      <p:cBhvr>
                                        <p:cTn id="2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gtEl>
                                        <p:attrNameLst>
                                          <p:attrName>ppt_x</p:attrName>
                                          <p:attrName>ppt_y</p:attrName>
                                        </p:attrNameLst>
                                      </p:cBhvr>
                                    </p:animMotion>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8" dur="500"/>
                                        <p:tgtEl>
                                          <p:spTgt spid="7"/>
                                        </p:tgtEl>
                                      </p:cBhvr>
                                    </p:animEffect>
                                  </p:childTnLst>
                                </p:cTn>
                              </p:par>
                            </p:childTnLst>
                          </p:cTn>
                        </p:par>
                        <p:par>
                          <p:cTn id="39" fill="hold">
                            <p:stCondLst>
                              <p:cond delay="500"/>
                            </p:stCondLst>
                            <p:childTnLst>
                              <p:par>
                                <p:cTn id="40" presetID="29"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500"/>
                                        <p:tgtEl>
                                          <p:spTgt spid="8"/>
                                        </p:tgtEl>
                                      </p:cBhvr>
                                    </p:animEffect>
                                  </p:childTnLst>
                                </p:cTn>
                              </p:par>
                            </p:childTnLst>
                          </p:cTn>
                        </p:par>
                        <p:par>
                          <p:cTn id="45" fill="hold">
                            <p:stCondLst>
                              <p:cond delay="1000"/>
                            </p:stCondLst>
                            <p:childTnLst>
                              <p:par>
                                <p:cTn id="46" presetID="29"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2"/>
                                          </p:val>
                                        </p:tav>
                                        <p:tav tm="100000">
                                          <p:val>
                                            <p:strVal val="#ppt_x"/>
                                          </p:val>
                                        </p:tav>
                                      </p:tavLst>
                                    </p:anim>
                                    <p:anim calcmode="lin" valueType="num">
                                      <p:cBhvr>
                                        <p:cTn id="49"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0" dur="500"/>
                                        <p:tgtEl>
                                          <p:spTgt spid="9"/>
                                        </p:tgtEl>
                                      </p:cBhvr>
                                    </p:animEffect>
                                  </p:childTnLst>
                                </p:cTn>
                              </p:par>
                            </p:childTnLst>
                          </p:cTn>
                        </p:par>
                        <p:par>
                          <p:cTn id="51" fill="hold">
                            <p:stCondLst>
                              <p:cond delay="1500"/>
                            </p:stCondLst>
                            <p:childTnLst>
                              <p:par>
                                <p:cTn id="52" presetID="29"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ppt_x</p:attrName>
                                        </p:attrNameLst>
                                      </p:cBhvr>
                                      <p:tavLst>
                                        <p:tav tm="0">
                                          <p:val>
                                            <p:strVal val="#ppt_x-.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6" dur="500"/>
                                        <p:tgtEl>
                                          <p:spTgt spid="10"/>
                                        </p:tgtEl>
                                      </p:cBhvr>
                                    </p:animEffect>
                                  </p:childTnLst>
                                </p:cTn>
                              </p:par>
                            </p:childTnLst>
                          </p:cTn>
                        </p:par>
                        <p:par>
                          <p:cTn id="57" fill="hold">
                            <p:stCondLst>
                              <p:cond delay="2000"/>
                            </p:stCondLst>
                            <p:childTnLst>
                              <p:par>
                                <p:cTn id="58" presetID="29"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2"/>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2" dur="500"/>
                                        <p:tgtEl>
                                          <p:spTgt spid="11"/>
                                        </p:tgtEl>
                                      </p:cBhvr>
                                    </p:animEffect>
                                  </p:childTnLst>
                                </p:cTn>
                              </p:par>
                            </p:childTnLst>
                          </p:cTn>
                        </p:par>
                        <p:par>
                          <p:cTn id="63" fill="hold">
                            <p:stCondLst>
                              <p:cond delay="2500"/>
                            </p:stCondLst>
                            <p:childTnLst>
                              <p:par>
                                <p:cTn id="64" presetID="29"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ppt_x</p:attrName>
                                        </p:attrNameLst>
                                      </p:cBhvr>
                                      <p:tavLst>
                                        <p:tav tm="0">
                                          <p:val>
                                            <p:strVal val="#ppt_x-.2"/>
                                          </p:val>
                                        </p:tav>
                                        <p:tav tm="100000">
                                          <p:val>
                                            <p:strVal val="#ppt_x"/>
                                          </p:val>
                                        </p:tav>
                                      </p:tavLst>
                                    </p:anim>
                                    <p:anim calcmode="lin" valueType="num">
                                      <p:cBhvr>
                                        <p:cTn id="6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95536" y="260648"/>
            <a:ext cx="4608512" cy="461665"/>
          </a:xfrm>
          <a:prstGeom prst="rect">
            <a:avLst/>
          </a:prstGeom>
          <a:noFill/>
          <a:ln w="9525">
            <a:noFill/>
            <a:miter lim="800000"/>
            <a:headEnd/>
            <a:tailEnd/>
          </a:ln>
        </p:spPr>
        <p:txBody>
          <a:bodyPr>
            <a:spAutoFit/>
          </a:bodyPr>
          <a:lstStyle/>
          <a:p>
            <a:pPr algn="ctr"/>
            <a:r>
              <a:rPr lang="ru-RU" dirty="0" smtClean="0">
                <a:latin typeface="Arial" charset="0"/>
              </a:rPr>
              <a:t> </a:t>
            </a:r>
            <a:r>
              <a:rPr lang="en-US" dirty="0" smtClean="0">
                <a:latin typeface="Arial" charset="0"/>
              </a:rPr>
              <a:t>SING    </a:t>
            </a:r>
            <a:r>
              <a:rPr lang="en-US" dirty="0">
                <a:latin typeface="Arial" charset="0"/>
              </a:rPr>
              <a:t>A    SONG</a:t>
            </a:r>
            <a:endParaRPr lang="ru-RU" sz="2800" b="1" dirty="0">
              <a:latin typeface="Arial" charset="0"/>
            </a:endParaRPr>
          </a:p>
        </p:txBody>
      </p:sp>
      <p:pic>
        <p:nvPicPr>
          <p:cNvPr id="15366" name="Picture 6" descr="1823.jpg (279×300)"/>
          <p:cNvPicPr>
            <a:picLocks noChangeAspect="1" noChangeArrowheads="1"/>
          </p:cNvPicPr>
          <p:nvPr/>
        </p:nvPicPr>
        <p:blipFill>
          <a:blip r:embed="rId2" cstate="print"/>
          <a:srcRect/>
          <a:stretch>
            <a:fillRect/>
          </a:stretch>
        </p:blipFill>
        <p:spPr bwMode="auto">
          <a:xfrm>
            <a:off x="395537" y="1576080"/>
            <a:ext cx="3960439" cy="5021272"/>
          </a:xfrm>
          <a:prstGeom prst="rect">
            <a:avLst/>
          </a:prstGeom>
          <a:noFill/>
        </p:spPr>
      </p:pic>
      <p:sp>
        <p:nvSpPr>
          <p:cNvPr id="6" name="TextBox 5"/>
          <p:cNvSpPr txBox="1"/>
          <p:nvPr/>
        </p:nvSpPr>
        <p:spPr>
          <a:xfrm>
            <a:off x="4644008" y="980728"/>
            <a:ext cx="3794052" cy="5632311"/>
          </a:xfrm>
          <a:prstGeom prst="rect">
            <a:avLst/>
          </a:prstGeom>
          <a:noFill/>
        </p:spPr>
        <p:txBody>
          <a:bodyPr wrap="none" rtlCol="0">
            <a:spAutoFit/>
          </a:bodyPr>
          <a:lstStyle/>
          <a:p>
            <a:r>
              <a:rPr lang="en-US" sz="2000" dirty="0" smtClean="0"/>
              <a:t>Once </a:t>
            </a:r>
            <a:r>
              <a:rPr lang="en-US" sz="2000" dirty="0"/>
              <a:t>I Caught A Fish Alive Lyrics </a:t>
            </a:r>
            <a:endParaRPr lang="ru-RU" sz="2000" dirty="0" smtClean="0"/>
          </a:p>
          <a:p>
            <a:r>
              <a:rPr lang="en-US" sz="2000" dirty="0" smtClean="0"/>
              <a:t/>
            </a:r>
            <a:br>
              <a:rPr lang="en-US" sz="2000" dirty="0" smtClean="0"/>
            </a:br>
            <a:r>
              <a:rPr lang="en-US" sz="2000" dirty="0"/>
              <a:t>One, two, three, four, five,</a:t>
            </a:r>
            <a:r>
              <a:rPr lang="en-US" sz="2000" dirty="0" smtClean="0"/>
              <a:t/>
            </a:r>
            <a:br>
              <a:rPr lang="en-US" sz="2000" dirty="0" smtClean="0"/>
            </a:br>
            <a:r>
              <a:rPr lang="en-US" sz="2000" dirty="0"/>
              <a:t>Once I caught a fish alive,</a:t>
            </a:r>
            <a:r>
              <a:rPr lang="en-US" sz="2000" dirty="0" smtClean="0"/>
              <a:t/>
            </a:r>
            <a:br>
              <a:rPr lang="en-US" sz="2000" dirty="0" smtClean="0"/>
            </a:br>
            <a:r>
              <a:rPr lang="en-US" sz="2000" dirty="0"/>
              <a:t>Six, seven, eight, nine, ten,</a:t>
            </a:r>
            <a:r>
              <a:rPr lang="en-US" sz="2000" dirty="0" smtClean="0"/>
              <a:t/>
            </a:r>
            <a:br>
              <a:rPr lang="en-US" sz="2000" dirty="0" smtClean="0"/>
            </a:br>
            <a:r>
              <a:rPr lang="en-US" sz="2000" dirty="0"/>
              <a:t>Then I let go again.</a:t>
            </a:r>
            <a:r>
              <a:rPr lang="en-US" sz="2000" dirty="0" smtClean="0"/>
              <a:t/>
            </a:r>
            <a:br>
              <a:rPr lang="en-US" sz="2000" dirty="0" smtClean="0"/>
            </a:br>
            <a:r>
              <a:rPr lang="en-US" sz="2000" dirty="0"/>
              <a:t>Why did you let it go?</a:t>
            </a:r>
            <a:r>
              <a:rPr lang="en-US" sz="2000" dirty="0" smtClean="0"/>
              <a:t/>
            </a:r>
            <a:br>
              <a:rPr lang="en-US" sz="2000" dirty="0" smtClean="0"/>
            </a:br>
            <a:r>
              <a:rPr lang="en-US" sz="2000" dirty="0"/>
              <a:t>Because it bit my finger so.</a:t>
            </a:r>
            <a:r>
              <a:rPr lang="en-US" sz="2000" dirty="0" smtClean="0"/>
              <a:t/>
            </a:r>
            <a:br>
              <a:rPr lang="en-US" sz="2000" dirty="0" smtClean="0"/>
            </a:br>
            <a:r>
              <a:rPr lang="en-US" sz="2000" dirty="0"/>
              <a:t>Which finger did it bite?</a:t>
            </a:r>
            <a:r>
              <a:rPr lang="en-US" sz="2000" dirty="0" smtClean="0"/>
              <a:t/>
            </a:r>
            <a:br>
              <a:rPr lang="en-US" sz="2000" dirty="0" smtClean="0"/>
            </a:br>
            <a:r>
              <a:rPr lang="en-US" sz="2000" dirty="0"/>
              <a:t>This little finger on the right.</a:t>
            </a:r>
            <a:r>
              <a:rPr lang="en-US" sz="2000" dirty="0" smtClean="0"/>
              <a:t/>
            </a:r>
            <a:br>
              <a:rPr lang="en-US" sz="2000" dirty="0" smtClean="0"/>
            </a:br>
            <a:r>
              <a:rPr lang="en-US" sz="2000" dirty="0" smtClean="0"/>
              <a:t/>
            </a:r>
            <a:br>
              <a:rPr lang="en-US" sz="2000" dirty="0" smtClean="0"/>
            </a:br>
            <a:r>
              <a:rPr lang="en-US" sz="2000" dirty="0"/>
              <a:t>Once I caught a fish alive,</a:t>
            </a:r>
            <a:r>
              <a:rPr lang="en-US" sz="2000" dirty="0" smtClean="0"/>
              <a:t/>
            </a:r>
            <a:br>
              <a:rPr lang="en-US" sz="2000" dirty="0" smtClean="0"/>
            </a:br>
            <a:r>
              <a:rPr lang="en-US" sz="2000" dirty="0"/>
              <a:t>Six, seven, eight, nine, ten,</a:t>
            </a:r>
            <a:r>
              <a:rPr lang="en-US" sz="2000" dirty="0" smtClean="0"/>
              <a:t/>
            </a:r>
            <a:br>
              <a:rPr lang="en-US" sz="2000" dirty="0" smtClean="0"/>
            </a:br>
            <a:r>
              <a:rPr lang="en-US" sz="2000" dirty="0"/>
              <a:t>Then I let go again.</a:t>
            </a:r>
            <a:r>
              <a:rPr lang="en-US" sz="2000" dirty="0" smtClean="0"/>
              <a:t/>
            </a:r>
            <a:br>
              <a:rPr lang="en-US" sz="2000" dirty="0" smtClean="0"/>
            </a:br>
            <a:r>
              <a:rPr lang="en-US" sz="2000" dirty="0"/>
              <a:t>Why did you let it go?</a:t>
            </a:r>
            <a:r>
              <a:rPr lang="en-US" sz="2000" dirty="0" smtClean="0"/>
              <a:t/>
            </a:r>
            <a:br>
              <a:rPr lang="en-US" sz="2000" dirty="0" smtClean="0"/>
            </a:br>
            <a:r>
              <a:rPr lang="en-US" sz="2000" dirty="0"/>
              <a:t>Because it bit my finger so.</a:t>
            </a:r>
            <a:r>
              <a:rPr lang="en-US" sz="2000" dirty="0" smtClean="0"/>
              <a:t/>
            </a:r>
            <a:br>
              <a:rPr lang="en-US" sz="2000" dirty="0" smtClean="0"/>
            </a:br>
            <a:r>
              <a:rPr lang="en-US" sz="2000" dirty="0"/>
              <a:t>Which finger did it bite?</a:t>
            </a:r>
            <a:r>
              <a:rPr lang="en-US" sz="2000" dirty="0" smtClean="0"/>
              <a:t/>
            </a:r>
            <a:br>
              <a:rPr lang="en-US" sz="2000" dirty="0" smtClean="0"/>
            </a:br>
            <a:r>
              <a:rPr lang="en-US" sz="2000" dirty="0"/>
              <a:t>This little finger on the right.</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692275" y="476250"/>
            <a:ext cx="5688013" cy="646113"/>
          </a:xfrm>
          <a:prstGeom prst="rect">
            <a:avLst/>
          </a:prstGeom>
          <a:noFill/>
          <a:ln w="9525">
            <a:noFill/>
            <a:miter lim="800000"/>
            <a:headEnd/>
            <a:tailEnd/>
          </a:ln>
        </p:spPr>
        <p:txBody>
          <a:bodyPr>
            <a:spAutoFit/>
          </a:bodyPr>
          <a:lstStyle/>
          <a:p>
            <a:r>
              <a:rPr lang="ru-RU" sz="3600" b="1" u="sng"/>
              <a:t>Подведение итогов урока.</a:t>
            </a:r>
          </a:p>
        </p:txBody>
      </p:sp>
      <p:sp>
        <p:nvSpPr>
          <p:cNvPr id="3" name="Прямоугольник 2"/>
          <p:cNvSpPr/>
          <p:nvPr/>
        </p:nvSpPr>
        <p:spPr>
          <a:xfrm>
            <a:off x="827088" y="1484313"/>
            <a:ext cx="7345362" cy="4156075"/>
          </a:xfrm>
          <a:prstGeom prst="rect">
            <a:avLst/>
          </a:prstGeom>
        </p:spPr>
        <p:txBody>
          <a:bodyPr>
            <a:spAutoFit/>
          </a:bodyPr>
          <a:lstStyle/>
          <a:p>
            <a:pPr fontAlgn="auto">
              <a:spcAft>
                <a:spcPts val="0"/>
              </a:spcAft>
              <a:buFont typeface="Arial" pitchFamily="34" charset="0"/>
              <a:buNone/>
              <a:defRPr/>
            </a:pPr>
            <a:r>
              <a:rPr lang="ru-RU" dirty="0"/>
              <a:t>А теперь ребята продолжите предложение:</a:t>
            </a:r>
            <a:endParaRPr lang="en-US" dirty="0"/>
          </a:p>
          <a:p>
            <a:pPr fontAlgn="auto">
              <a:spcAft>
                <a:spcPts val="0"/>
              </a:spcAft>
              <a:buFont typeface="Arial" pitchFamily="34" charset="0"/>
              <a:buNone/>
              <a:defRPr/>
            </a:pPr>
            <a:r>
              <a:rPr lang="ru-RU" dirty="0"/>
              <a:t> </a:t>
            </a:r>
          </a:p>
          <a:p>
            <a:pPr fontAlgn="auto">
              <a:spcAft>
                <a:spcPts val="0"/>
              </a:spcAft>
              <a:buFont typeface="Arial" pitchFamily="34" charset="0"/>
              <a:buNone/>
              <a:defRPr/>
            </a:pPr>
            <a:r>
              <a:rPr lang="ru-RU" dirty="0"/>
              <a:t>Сегодня на уроке </a:t>
            </a:r>
            <a:r>
              <a:rPr lang="ru-RU" u="sng" dirty="0">
                <a:solidFill>
                  <a:srgbClr val="C00000"/>
                </a:solidFill>
              </a:rPr>
              <a:t>я научился…</a:t>
            </a:r>
            <a:endParaRPr lang="en-US" u="sng" dirty="0">
              <a:solidFill>
                <a:srgbClr val="C00000"/>
              </a:solidFill>
            </a:endParaRPr>
          </a:p>
          <a:p>
            <a:pPr fontAlgn="auto">
              <a:spcAft>
                <a:spcPts val="0"/>
              </a:spcAft>
              <a:buFont typeface="Arial" pitchFamily="34" charset="0"/>
              <a:buNone/>
              <a:defRPr/>
            </a:pPr>
            <a:endParaRPr lang="ru-RU" u="sng" dirty="0">
              <a:solidFill>
                <a:srgbClr val="C00000"/>
              </a:solidFill>
            </a:endParaRPr>
          </a:p>
          <a:p>
            <a:pPr fontAlgn="auto">
              <a:spcAft>
                <a:spcPts val="0"/>
              </a:spcAft>
              <a:buFont typeface="Arial" pitchFamily="34" charset="0"/>
              <a:buNone/>
              <a:defRPr/>
            </a:pPr>
            <a:r>
              <a:rPr lang="ru-RU" dirty="0"/>
              <a:t>Сегодня на уроке </a:t>
            </a:r>
            <a:r>
              <a:rPr lang="ru-RU" u="sng" dirty="0">
                <a:solidFill>
                  <a:srgbClr val="FFFF00"/>
                </a:solidFill>
              </a:rPr>
              <a:t>мне понравилось…</a:t>
            </a:r>
            <a:endParaRPr lang="en-US" u="sng" dirty="0">
              <a:solidFill>
                <a:srgbClr val="FFFF00"/>
              </a:solidFill>
            </a:endParaRPr>
          </a:p>
          <a:p>
            <a:pPr fontAlgn="auto">
              <a:spcAft>
                <a:spcPts val="0"/>
              </a:spcAft>
              <a:buFont typeface="Arial" pitchFamily="34" charset="0"/>
              <a:buNone/>
              <a:defRPr/>
            </a:pPr>
            <a:endParaRPr lang="ru-RU" u="sng" dirty="0">
              <a:solidFill>
                <a:schemeClr val="accent3">
                  <a:lumMod val="75000"/>
                </a:schemeClr>
              </a:solidFill>
            </a:endParaRPr>
          </a:p>
          <a:p>
            <a:pPr fontAlgn="auto">
              <a:spcAft>
                <a:spcPts val="0"/>
              </a:spcAft>
              <a:buFont typeface="Arial" pitchFamily="34" charset="0"/>
              <a:buNone/>
              <a:defRPr/>
            </a:pPr>
            <a:r>
              <a:rPr lang="ru-RU" dirty="0"/>
              <a:t>Сегодня на уроке </a:t>
            </a:r>
            <a:r>
              <a:rPr lang="ru-RU" u="sng" dirty="0">
                <a:solidFill>
                  <a:srgbClr val="FF66FF"/>
                </a:solidFill>
              </a:rPr>
              <a:t>я повторил…</a:t>
            </a:r>
            <a:endParaRPr lang="en-US" u="sng" dirty="0">
              <a:solidFill>
                <a:srgbClr val="FF66FF"/>
              </a:solidFill>
            </a:endParaRPr>
          </a:p>
          <a:p>
            <a:pPr fontAlgn="auto">
              <a:spcAft>
                <a:spcPts val="0"/>
              </a:spcAft>
              <a:buFont typeface="Arial" pitchFamily="34" charset="0"/>
              <a:buNone/>
              <a:defRPr/>
            </a:pPr>
            <a:endParaRPr lang="ru-RU" u="sng" dirty="0">
              <a:solidFill>
                <a:schemeClr val="accent5">
                  <a:lumMod val="75000"/>
                </a:schemeClr>
              </a:solidFill>
            </a:endParaRPr>
          </a:p>
          <a:p>
            <a:pPr fontAlgn="auto">
              <a:spcAft>
                <a:spcPts val="0"/>
              </a:spcAft>
              <a:buFont typeface="Arial" pitchFamily="34" charset="0"/>
              <a:buNone/>
              <a:defRPr/>
            </a:pPr>
            <a:r>
              <a:rPr lang="ru-RU" dirty="0"/>
              <a:t>Сегодня на уроке </a:t>
            </a:r>
            <a:r>
              <a:rPr lang="ru-RU" u="sng" dirty="0">
                <a:solidFill>
                  <a:srgbClr val="FF0000"/>
                </a:solidFill>
              </a:rPr>
              <a:t>я закрепил…</a:t>
            </a:r>
            <a:endParaRPr lang="en-US" u="sng" dirty="0">
              <a:solidFill>
                <a:srgbClr val="FF0000"/>
              </a:solidFill>
            </a:endParaRPr>
          </a:p>
          <a:p>
            <a:pPr fontAlgn="auto">
              <a:spcAft>
                <a:spcPts val="0"/>
              </a:spcAft>
              <a:buFont typeface="Arial" pitchFamily="34" charset="0"/>
              <a:buNone/>
              <a:defRPr/>
            </a:pPr>
            <a:endParaRPr lang="en-US" u="sng" dirty="0">
              <a:solidFill>
                <a:srgbClr val="FF0000"/>
              </a:solidFill>
            </a:endParaRPr>
          </a:p>
          <a:p>
            <a:pPr fontAlgn="auto">
              <a:spcAft>
                <a:spcPts val="0"/>
              </a:spcAft>
              <a:buFont typeface="Arial" pitchFamily="34" charset="0"/>
              <a:buNone/>
              <a:defRPr/>
            </a:pPr>
            <a:r>
              <a:rPr lang="ru-RU" dirty="0"/>
              <a:t>Сегодня на уроке </a:t>
            </a:r>
            <a:r>
              <a:rPr lang="ru-RU" u="sng" dirty="0">
                <a:solidFill>
                  <a:srgbClr val="7030A0"/>
                </a:solidFill>
              </a:rPr>
              <a:t>я поставил себе оценку </a:t>
            </a:r>
            <a:r>
              <a:rPr lang="ru-RU"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55650" y="692150"/>
            <a:ext cx="8137525" cy="769938"/>
          </a:xfrm>
          <a:prstGeom prst="rect">
            <a:avLst/>
          </a:prstGeom>
          <a:noFill/>
          <a:ln w="9525">
            <a:noFill/>
            <a:miter lim="800000"/>
            <a:headEnd/>
            <a:tailEnd/>
          </a:ln>
        </p:spPr>
        <p:txBody>
          <a:bodyPr>
            <a:spAutoFit/>
          </a:bodyPr>
          <a:lstStyle/>
          <a:p>
            <a:r>
              <a:rPr lang="ru-RU" sz="4400" b="1" u="sng"/>
              <a:t>Ваша деятельность на уроке</a:t>
            </a:r>
            <a:endParaRPr lang="ru-RU" sz="4400" u="sng"/>
          </a:p>
        </p:txBody>
      </p:sp>
      <p:sp>
        <p:nvSpPr>
          <p:cNvPr id="3" name="Прямоугольник 2"/>
          <p:cNvSpPr>
            <a:spLocks noChangeArrowheads="1"/>
          </p:cNvSpPr>
          <p:nvPr/>
        </p:nvSpPr>
        <p:spPr bwMode="auto">
          <a:xfrm>
            <a:off x="395288" y="2133600"/>
            <a:ext cx="8280400" cy="4246563"/>
          </a:xfrm>
          <a:prstGeom prst="rect">
            <a:avLst/>
          </a:prstGeom>
          <a:noFill/>
          <a:ln w="9525">
            <a:noFill/>
            <a:miter lim="800000"/>
            <a:headEnd/>
            <a:tailEnd/>
          </a:ln>
        </p:spPr>
        <p:txBody>
          <a:bodyPr>
            <a:spAutoFit/>
          </a:bodyPr>
          <a:lstStyle/>
          <a:p>
            <a:pPr algn="ctr">
              <a:buFont typeface="Arial" charset="0"/>
              <a:buNone/>
            </a:pPr>
            <a:r>
              <a:rPr lang="ru-RU" sz="5400" b="1">
                <a:solidFill>
                  <a:srgbClr val="002060"/>
                </a:solidFill>
              </a:rPr>
              <a:t>Дерзали, творили,</a:t>
            </a:r>
          </a:p>
          <a:p>
            <a:pPr algn="ctr">
              <a:buFont typeface="Arial" charset="0"/>
              <a:buNone/>
            </a:pPr>
            <a:r>
              <a:rPr lang="ru-RU" sz="5400" b="1">
                <a:solidFill>
                  <a:srgbClr val="002060"/>
                </a:solidFill>
              </a:rPr>
              <a:t> характер</a:t>
            </a:r>
            <a:r>
              <a:rPr lang="en-US" sz="5400" b="1">
                <a:solidFill>
                  <a:srgbClr val="002060"/>
                </a:solidFill>
              </a:rPr>
              <a:t> </a:t>
            </a:r>
            <a:r>
              <a:rPr lang="ru-RU" sz="5400" b="1">
                <a:solidFill>
                  <a:srgbClr val="002060"/>
                </a:solidFill>
              </a:rPr>
              <a:t>закалили</a:t>
            </a:r>
          </a:p>
          <a:p>
            <a:pPr algn="ctr">
              <a:buFont typeface="Arial" charset="0"/>
              <a:buNone/>
            </a:pPr>
            <a:r>
              <a:rPr lang="ru-RU" sz="5400" b="1">
                <a:solidFill>
                  <a:srgbClr val="002060"/>
                </a:solidFill>
              </a:rPr>
              <a:t> и ум «на пять» в</a:t>
            </a:r>
          </a:p>
          <a:p>
            <a:pPr algn="ctr">
              <a:buFont typeface="Arial" charset="0"/>
              <a:buNone/>
            </a:pPr>
            <a:r>
              <a:rPr lang="ru-RU" sz="5400" b="1">
                <a:solidFill>
                  <a:srgbClr val="002060"/>
                </a:solidFill>
              </a:rPr>
              <a:t> порядок привели!»</a:t>
            </a:r>
          </a:p>
          <a:p>
            <a:pPr algn="ctr">
              <a:buFont typeface="Arial" charset="0"/>
              <a:buChar char="•"/>
            </a:pPr>
            <a:endParaRPr lang="ru-RU"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286000" y="260350"/>
            <a:ext cx="4572000" cy="1200150"/>
          </a:xfrm>
          <a:prstGeom prst="rect">
            <a:avLst/>
          </a:prstGeom>
          <a:noFill/>
          <a:ln w="9525">
            <a:noFill/>
            <a:miter lim="800000"/>
            <a:headEnd/>
            <a:tailEnd/>
          </a:ln>
        </p:spPr>
        <p:txBody>
          <a:bodyPr>
            <a:spAutoFit/>
          </a:bodyPr>
          <a:lstStyle/>
          <a:p>
            <a:r>
              <a:rPr lang="ru-RU" sz="3600" b="1" u="sng"/>
              <a:t>Домашнее задание:</a:t>
            </a:r>
            <a:br>
              <a:rPr lang="ru-RU" sz="3600" b="1" u="sng"/>
            </a:br>
            <a:endParaRPr lang="ru-RU" sz="3600"/>
          </a:p>
        </p:txBody>
      </p:sp>
      <p:sp>
        <p:nvSpPr>
          <p:cNvPr id="3" name="Прямоугольник 2"/>
          <p:cNvSpPr>
            <a:spLocks noChangeArrowheads="1"/>
          </p:cNvSpPr>
          <p:nvPr/>
        </p:nvSpPr>
        <p:spPr bwMode="auto">
          <a:xfrm>
            <a:off x="1116013" y="1125538"/>
            <a:ext cx="6319837" cy="5632450"/>
          </a:xfrm>
          <a:prstGeom prst="rect">
            <a:avLst/>
          </a:prstGeom>
          <a:noFill/>
          <a:ln w="9525">
            <a:noFill/>
            <a:miter lim="800000"/>
            <a:headEnd/>
            <a:tailEnd/>
          </a:ln>
        </p:spPr>
        <p:txBody>
          <a:bodyPr>
            <a:spAutoFit/>
          </a:bodyPr>
          <a:lstStyle/>
          <a:p>
            <a:pPr marL="533400" indent="-533400">
              <a:buFont typeface="Arial" charset="0"/>
              <a:buNone/>
            </a:pPr>
            <a:r>
              <a:rPr lang="ru-RU" b="1"/>
              <a:t>«Математика важна, каждому она нужна!»</a:t>
            </a:r>
          </a:p>
          <a:p>
            <a:pPr marL="533400" indent="-533400">
              <a:buFont typeface="Arial" charset="0"/>
              <a:buNone/>
            </a:pPr>
            <a:endParaRPr lang="ru-RU" b="1"/>
          </a:p>
          <a:p>
            <a:pPr marL="533400" indent="-533400">
              <a:buFont typeface="Arial" charset="0"/>
              <a:buNone/>
            </a:pPr>
            <a:endParaRPr lang="ru-RU" b="1"/>
          </a:p>
          <a:p>
            <a:pPr marL="533400" indent="-533400">
              <a:buFont typeface="Arial" charset="0"/>
              <a:buNone/>
            </a:pPr>
            <a:r>
              <a:rPr lang="ru-RU" b="1"/>
              <a:t>-стих</a:t>
            </a:r>
          </a:p>
          <a:p>
            <a:pPr marL="533400" indent="-533400">
              <a:buFont typeface="Arial" charset="0"/>
              <a:buNone/>
            </a:pPr>
            <a:endParaRPr lang="ru-RU" b="1"/>
          </a:p>
          <a:p>
            <a:pPr marL="533400" indent="-533400">
              <a:buFont typeface="Arial" charset="0"/>
              <a:buNone/>
            </a:pPr>
            <a:r>
              <a:rPr lang="ru-RU" b="1"/>
              <a:t>-рисунок</a:t>
            </a:r>
          </a:p>
          <a:p>
            <a:pPr marL="533400" indent="-533400">
              <a:buFont typeface="Arial" charset="0"/>
              <a:buNone/>
            </a:pPr>
            <a:endParaRPr lang="ru-RU" b="1"/>
          </a:p>
          <a:p>
            <a:pPr marL="533400" indent="-533400">
              <a:buFont typeface="Arial" charset="0"/>
              <a:buNone/>
            </a:pPr>
            <a:r>
              <a:rPr lang="ru-RU" b="1"/>
              <a:t>-рассказ</a:t>
            </a:r>
          </a:p>
          <a:p>
            <a:pPr marL="533400" indent="-533400">
              <a:buFont typeface="Arial" charset="0"/>
              <a:buNone/>
            </a:pPr>
            <a:endParaRPr lang="ru-RU" b="1"/>
          </a:p>
          <a:p>
            <a:pPr marL="533400" indent="-533400">
              <a:buFont typeface="Arial" charset="0"/>
              <a:buNone/>
            </a:pPr>
            <a:r>
              <a:rPr lang="ru-RU" b="1"/>
              <a:t>-сказка</a:t>
            </a:r>
            <a:endParaRPr lang="en-US" b="1"/>
          </a:p>
          <a:p>
            <a:pPr marL="533400" indent="-533400">
              <a:buFont typeface="Arial" charset="0"/>
              <a:buNone/>
            </a:pPr>
            <a:endParaRPr lang="en-US" b="1"/>
          </a:p>
          <a:p>
            <a:pPr marL="533400" indent="-533400">
              <a:buFont typeface="Arial" charset="0"/>
              <a:buNone/>
            </a:pPr>
            <a:r>
              <a:rPr lang="en-US" b="1"/>
              <a:t>-</a:t>
            </a:r>
            <a:r>
              <a:rPr lang="ru-RU" b="1"/>
              <a:t>синквейн</a:t>
            </a:r>
            <a:endParaRPr lang="en-US" b="1"/>
          </a:p>
          <a:p>
            <a:pPr marL="533400" indent="-533400">
              <a:buFont typeface="Arial" charset="0"/>
              <a:buNone/>
            </a:pPr>
            <a:endParaRPr lang="en-US" b="1"/>
          </a:p>
          <a:p>
            <a:pPr marL="533400" indent="-533400">
              <a:buFont typeface="Arial" charset="0"/>
              <a:buNone/>
            </a:pPr>
            <a:endParaRPr lang="ru-RU" b="1"/>
          </a:p>
          <a:p>
            <a:pPr marL="533400" indent="-533400">
              <a:buFont typeface="Arial" charset="0"/>
              <a:buNone/>
            </a:pPr>
            <a:endParaRPr lang="ru-RU" b="1"/>
          </a:p>
        </p:txBody>
      </p:sp>
      <p:pic>
        <p:nvPicPr>
          <p:cNvPr id="4" name="Рисунок 3" descr="http://www.edu.cap.ru/home/5328/kartinki/rebenok.jpg"/>
          <p:cNvPicPr>
            <a:picLocks noChangeAspect="1" noChangeArrowheads="1"/>
          </p:cNvPicPr>
          <p:nvPr/>
        </p:nvPicPr>
        <p:blipFill>
          <a:blip r:embed="rId2" cstate="print"/>
          <a:srcRect/>
          <a:stretch>
            <a:fillRect/>
          </a:stretch>
        </p:blipFill>
        <p:spPr bwMode="auto">
          <a:xfrm>
            <a:off x="3059113" y="1773238"/>
            <a:ext cx="4211637" cy="378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par>
                                <p:cTn id="18" presetID="48" presetClass="entr" presetSubtype="0" accel="5000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8229600" cy="1828800"/>
          </a:xfrm>
        </p:spPr>
        <p:txBody>
          <a:bodyPr/>
          <a:lstStyle/>
          <a:p>
            <a:pPr>
              <a:defRPr/>
            </a:pPr>
            <a:r>
              <a:rPr lang="en-US" dirty="0" smtClean="0"/>
              <a:t>LET’S DO EXERCISES</a:t>
            </a:r>
            <a:endParaRPr lang="ru-RU" dirty="0"/>
          </a:p>
        </p:txBody>
      </p:sp>
      <p:pic>
        <p:nvPicPr>
          <p:cNvPr id="18437" name="Picture 5" descr="group of children.jpg (1024×403)"/>
          <p:cNvPicPr>
            <a:picLocks noChangeAspect="1" noChangeArrowheads="1"/>
          </p:cNvPicPr>
          <p:nvPr/>
        </p:nvPicPr>
        <p:blipFill>
          <a:blip r:embed="rId2" cstate="print"/>
          <a:srcRect/>
          <a:stretch>
            <a:fillRect/>
          </a:stretch>
        </p:blipFill>
        <p:spPr bwMode="auto">
          <a:xfrm>
            <a:off x="251520" y="2420888"/>
            <a:ext cx="8616241" cy="3390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ru-RU" smtClean="0">
              <a:ln>
                <a:noFill/>
              </a:ln>
              <a:solidFill>
                <a:schemeClr val="tx1"/>
              </a:solidFill>
              <a:effectLst/>
            </a:endParaRPr>
          </a:p>
        </p:txBody>
      </p:sp>
      <p:sp>
        <p:nvSpPr>
          <p:cNvPr id="135173" name="Rectangle 5"/>
          <p:cNvSpPr>
            <a:spLocks noGrp="1"/>
          </p:cNvSpPr>
          <p:nvPr>
            <p:ph type="body" idx="1"/>
          </p:nvPr>
        </p:nvSpPr>
        <p:spPr>
          <a:xfrm>
            <a:off x="457200" y="5013325"/>
            <a:ext cx="8229600" cy="1655763"/>
          </a:xfrm>
        </p:spPr>
        <p:txBody>
          <a:bodyPr/>
          <a:lstStyle/>
          <a:p>
            <a:pPr algn="ctr" eaLnBrk="1" hangingPunct="1">
              <a:buFont typeface="Wingdings 2" pitchFamily="18" charset="2"/>
              <a:buNone/>
            </a:pPr>
            <a:r>
              <a:rPr lang="ru-RU" sz="4400" b="1" i="1" smtClean="0">
                <a:latin typeface="Arial" charset="0"/>
              </a:rPr>
              <a:t>Спасибо за урок</a:t>
            </a:r>
            <a:r>
              <a:rPr lang="en-US" sz="4400" b="1" i="1" smtClean="0">
                <a:latin typeface="Arial" charset="0"/>
              </a:rPr>
              <a:t> </a:t>
            </a:r>
            <a:r>
              <a:rPr lang="ru-RU" sz="4400" b="1" i="1" smtClean="0">
                <a:latin typeface="Arial" charset="0"/>
              </a:rPr>
              <a:t>!</a:t>
            </a:r>
          </a:p>
          <a:p>
            <a:pPr algn="ctr" eaLnBrk="1" hangingPunct="1">
              <a:buFont typeface="Wingdings 2" pitchFamily="18" charset="2"/>
              <a:buNone/>
            </a:pPr>
            <a:r>
              <a:rPr lang="en-US" sz="4400" b="1" i="1" smtClean="0">
                <a:latin typeface="Arial" charset="0"/>
              </a:rPr>
              <a:t>Thank you for the lesson !</a:t>
            </a:r>
            <a:endParaRPr lang="ru-RU" sz="4400" b="1" i="1" smtClean="0">
              <a:latin typeface="Arial" charset="0"/>
            </a:endParaRPr>
          </a:p>
        </p:txBody>
      </p:sp>
      <p:pic>
        <p:nvPicPr>
          <p:cNvPr id="6" name="Picture 5" descr="AQAHXdNvBY8.jpg (604×453)"/>
          <p:cNvPicPr>
            <a:picLocks noChangeAspect="1" noChangeArrowheads="1"/>
          </p:cNvPicPr>
          <p:nvPr/>
        </p:nvPicPr>
        <p:blipFill>
          <a:blip r:embed="rId2" cstate="print"/>
          <a:srcRect/>
          <a:stretch>
            <a:fillRect/>
          </a:stretch>
        </p:blipFill>
        <p:spPr bwMode="auto">
          <a:xfrm>
            <a:off x="1547813" y="333375"/>
            <a:ext cx="6264275" cy="4697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anim calcmode="lin" valueType="num">
                                      <p:cBhvr additive="base">
                                        <p:cTn id="7" dur="500" fill="hold"/>
                                        <p:tgtEl>
                                          <p:spTgt spid="135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5173">
                                            <p:txEl>
                                              <p:pRg st="1" end="1"/>
                                            </p:txEl>
                                          </p:spTgt>
                                        </p:tgtEl>
                                        <p:attrNameLst>
                                          <p:attrName>style.visibility</p:attrName>
                                        </p:attrNameLst>
                                      </p:cBhvr>
                                      <p:to>
                                        <p:strVal val="visible"/>
                                      </p:to>
                                    </p:set>
                                    <p:anim calcmode="lin" valueType="num">
                                      <p:cBhvr additive="base">
                                        <p:cTn id="12" dur="500" fill="hold"/>
                                        <p:tgtEl>
                                          <p:spTgt spid="13517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5173">
                                            <p:txEl>
                                              <p:pRg st="1" end="1"/>
                                            </p:txEl>
                                          </p:spTgt>
                                        </p:tgtEl>
                                        <p:attrNameLst>
                                          <p:attrName>ppt_y</p:attrName>
                                        </p:attrNameLst>
                                      </p:cBhvr>
                                      <p:tavLst>
                                        <p:tav tm="0">
                                          <p:val>
                                            <p:strVal val="1+#ppt_h/2"/>
                                          </p:val>
                                        </p:tav>
                                        <p:tav tm="100000">
                                          <p:val>
                                            <p:strVal val="#ppt_y"/>
                                          </p:val>
                                        </p:tav>
                                      </p:tavLst>
                                    </p:anim>
                                  </p:childTnLst>
                                </p:cTn>
                              </p:par>
                              <p:par>
                                <p:cTn id="14" presetID="35"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style.rotation</p:attrName>
                                        </p:attrNameLst>
                                      </p:cBhvr>
                                      <p:tavLst>
                                        <p:tav tm="0">
                                          <p:val>
                                            <p:fltVal val="720"/>
                                          </p:val>
                                        </p:tav>
                                        <p:tav tm="100000">
                                          <p:val>
                                            <p:fltVal val="0"/>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619250" y="4724400"/>
          <a:ext cx="5649913" cy="1953260"/>
        </p:xfrm>
        <a:graphic>
          <a:graphicData uri="http://schemas.openxmlformats.org/drawingml/2006/table">
            <a:tbl>
              <a:tblPr/>
              <a:tblGrid>
                <a:gridCol w="1884363"/>
                <a:gridCol w="1882775"/>
                <a:gridCol w="1882775"/>
              </a:tblGrid>
              <a:tr h="10223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Мне всё понятно.</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Вопросов нет.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Мне ничего</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 не понятно.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У меня</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Times New Roman" pitchFamily="18" charset="0"/>
                        </a:rPr>
                        <a:t> есть вопросы.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17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0496" name="Рисунок 1" descr="3cc51ad5bd0dd5b117bb7ef0e192e98d"/>
          <p:cNvPicPr>
            <a:picLocks noChangeAspect="1" noChangeArrowheads="1"/>
          </p:cNvPicPr>
          <p:nvPr/>
        </p:nvPicPr>
        <p:blipFill>
          <a:blip r:embed="rId2" cstate="print"/>
          <a:srcRect/>
          <a:stretch>
            <a:fillRect/>
          </a:stretch>
        </p:blipFill>
        <p:spPr bwMode="auto">
          <a:xfrm>
            <a:off x="2339975" y="6021388"/>
            <a:ext cx="325438" cy="327025"/>
          </a:xfrm>
          <a:prstGeom prst="rect">
            <a:avLst/>
          </a:prstGeom>
          <a:noFill/>
          <a:ln w="9525">
            <a:noFill/>
            <a:miter lim="800000"/>
            <a:headEnd/>
            <a:tailEnd/>
          </a:ln>
        </p:spPr>
      </p:pic>
      <p:pic>
        <p:nvPicPr>
          <p:cNvPr id="20497" name="Рисунок 2" descr="Безымянный"/>
          <p:cNvPicPr>
            <a:picLocks noChangeAspect="1" noChangeArrowheads="1"/>
          </p:cNvPicPr>
          <p:nvPr/>
        </p:nvPicPr>
        <p:blipFill>
          <a:blip r:embed="rId3" cstate="print"/>
          <a:srcRect t="-1302" r="82372" b="71875"/>
          <a:stretch>
            <a:fillRect/>
          </a:stretch>
        </p:blipFill>
        <p:spPr bwMode="auto">
          <a:xfrm>
            <a:off x="6227763" y="6021388"/>
            <a:ext cx="331787" cy="333375"/>
          </a:xfrm>
          <a:prstGeom prst="rect">
            <a:avLst/>
          </a:prstGeom>
          <a:noFill/>
          <a:ln w="9525">
            <a:noFill/>
            <a:miter lim="800000"/>
            <a:headEnd/>
            <a:tailEnd/>
          </a:ln>
        </p:spPr>
      </p:pic>
      <p:pic>
        <p:nvPicPr>
          <p:cNvPr id="20498" name="Рисунок 3" descr="Безымянный2"/>
          <p:cNvPicPr>
            <a:picLocks noChangeAspect="1" noChangeArrowheads="1"/>
          </p:cNvPicPr>
          <p:nvPr/>
        </p:nvPicPr>
        <p:blipFill>
          <a:blip r:embed="rId4" cstate="print"/>
          <a:srcRect r="82042" b="69679"/>
          <a:stretch>
            <a:fillRect/>
          </a:stretch>
        </p:blipFill>
        <p:spPr bwMode="auto">
          <a:xfrm>
            <a:off x="4284663" y="6021388"/>
            <a:ext cx="320675" cy="333375"/>
          </a:xfrm>
          <a:prstGeom prst="rect">
            <a:avLst/>
          </a:prstGeom>
          <a:noFill/>
          <a:ln w="9525">
            <a:noFill/>
            <a:miter lim="800000"/>
            <a:headEnd/>
            <a:tailEnd/>
          </a:ln>
        </p:spPr>
      </p:pic>
      <p:sp>
        <p:nvSpPr>
          <p:cNvPr id="46084" name="Rectangle 4"/>
          <p:cNvSpPr>
            <a:spLocks noChangeArrowheads="1"/>
          </p:cNvSpPr>
          <p:nvPr/>
        </p:nvSpPr>
        <p:spPr bwMode="auto">
          <a:xfrm>
            <a:off x="539750" y="517525"/>
            <a:ext cx="8358188" cy="3786188"/>
          </a:xfrm>
          <a:prstGeom prst="rect">
            <a:avLst/>
          </a:prstGeom>
          <a:noFill/>
          <a:ln w="9525">
            <a:noFill/>
            <a:miter lim="800000"/>
            <a:headEnd/>
            <a:tailEnd/>
          </a:ln>
        </p:spPr>
        <p:txBody>
          <a:bodyPr anchor="ctr">
            <a:spAutoFit/>
          </a:bodyPr>
          <a:lstStyle/>
          <a:p>
            <a:pPr eaLnBrk="0" hangingPunct="0"/>
            <a:r>
              <a:rPr lang="ru-RU">
                <a:latin typeface="Arial" charset="0"/>
                <a:cs typeface="Times New Roman" pitchFamily="18" charset="0"/>
              </a:rPr>
              <a:t>Итоги урока</a:t>
            </a:r>
          </a:p>
          <a:p>
            <a:pPr eaLnBrk="0" hangingPunct="0"/>
            <a:r>
              <a:rPr lang="ru-RU">
                <a:latin typeface="Arial" charset="0"/>
                <a:cs typeface="Times New Roman" pitchFamily="18" charset="0"/>
              </a:rPr>
              <a:t>– Что связывает математику и иностранный язык? </a:t>
            </a:r>
            <a:br>
              <a:rPr lang="ru-RU">
                <a:latin typeface="Arial" charset="0"/>
                <a:cs typeface="Times New Roman" pitchFamily="18" charset="0"/>
              </a:rPr>
            </a:br>
            <a:r>
              <a:rPr lang="ru-RU">
                <a:latin typeface="Arial" charset="0"/>
                <a:cs typeface="Times New Roman" pitchFamily="18" charset="0"/>
              </a:rPr>
              <a:t>– Нужны ли знания, которые мы получаем по математике, при  изучении  иностранного языка?</a:t>
            </a:r>
          </a:p>
          <a:p>
            <a:pPr eaLnBrk="0" hangingPunct="0"/>
            <a:r>
              <a:rPr lang="ru-RU">
                <a:latin typeface="Arial" charset="0"/>
                <a:cs typeface="Times New Roman" pitchFamily="18" charset="0"/>
              </a:rPr>
              <a:t>– Мы учим язык, на котором говорили учёные, которые совершили так много открытий в математике.</a:t>
            </a:r>
          </a:p>
          <a:p>
            <a:pPr eaLnBrk="0" hangingPunct="0"/>
            <a:r>
              <a:rPr lang="ru-RU">
                <a:latin typeface="Arial" charset="0"/>
                <a:cs typeface="Times New Roman" pitchFamily="18" charset="0"/>
              </a:rPr>
              <a:t>Рефлексия. </a:t>
            </a:r>
          </a:p>
          <a:p>
            <a:pPr eaLnBrk="0" hangingPunct="0"/>
            <a:r>
              <a:rPr lang="ru-RU">
                <a:latin typeface="Arial" charset="0"/>
                <a:cs typeface="Times New Roman" pitchFamily="18" charset="0"/>
              </a:rPr>
              <a:t>У каждого ученика в начале урока лежали на столах смайлики. В конце урока они сдали учителю тот смайлик, который соответствовал их настроению. </a:t>
            </a:r>
            <a:endParaRPr lang="ru-RU">
              <a:latin typeface="Arial" charset="0"/>
            </a:endParaRPr>
          </a:p>
        </p:txBody>
      </p:sp>
      <p:sp>
        <p:nvSpPr>
          <p:cNvPr id="20500" name="Rectangle 5"/>
          <p:cNvSpPr>
            <a:spLocks noChangeArrowheads="1"/>
          </p:cNvSpPr>
          <p:nvPr/>
        </p:nvSpPr>
        <p:spPr bwMode="auto">
          <a:xfrm>
            <a:off x="0" y="0"/>
            <a:ext cx="9144000" cy="369888"/>
          </a:xfrm>
          <a:prstGeom prst="rect">
            <a:avLst/>
          </a:prstGeom>
          <a:noFill/>
          <a:ln w="9525">
            <a:noFill/>
            <a:miter lim="800000"/>
            <a:headEnd/>
            <a:tailEnd/>
          </a:ln>
        </p:spPr>
        <p:txBody>
          <a:bodyPr anchor="ctr">
            <a:spAutoFit/>
          </a:bodyPr>
          <a:lstStyle/>
          <a:p>
            <a:endParaRPr lang="ru-R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edge">
                                      <p:cBhvr>
                                        <p:cTn id="7" dur="1000"/>
                                        <p:tgtEl>
                                          <p:spTgt spid="46084"/>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539750" y="593725"/>
            <a:ext cx="7704138" cy="5262563"/>
          </a:xfrm>
          <a:prstGeom prst="rect">
            <a:avLst/>
          </a:prstGeom>
          <a:noFill/>
          <a:ln w="9525">
            <a:noFill/>
            <a:miter lim="800000"/>
            <a:headEnd/>
            <a:tailEnd/>
          </a:ln>
        </p:spPr>
        <p:txBody>
          <a:bodyPr anchor="ctr">
            <a:spAutoFit/>
          </a:bodyPr>
          <a:lstStyle/>
          <a:p>
            <a:endParaRPr lang="ru-RU"/>
          </a:p>
          <a:p>
            <a:pPr eaLnBrk="0" hangingPunct="0"/>
            <a:r>
              <a:rPr lang="en-US">
                <a:latin typeface="Calibri" pitchFamily="34" charset="0"/>
                <a:ea typeface="Calibri" pitchFamily="34" charset="0"/>
                <a:cs typeface="Times New Roman" pitchFamily="18" charset="0"/>
              </a:rPr>
              <a:t>Dear friends,</a:t>
            </a:r>
            <a:endParaRPr lang="ru-RU">
              <a:latin typeface="Calibri" pitchFamily="34" charset="0"/>
              <a:ea typeface="Calibri" pitchFamily="34" charset="0"/>
              <a:cs typeface="Times New Roman" pitchFamily="18" charset="0"/>
            </a:endParaRPr>
          </a:p>
          <a:p>
            <a:pPr eaLnBrk="0" hangingPunct="0"/>
            <a:endParaRPr lang="ru-RU"/>
          </a:p>
          <a:p>
            <a:pPr eaLnBrk="0" hangingPunct="0"/>
            <a:r>
              <a:rPr lang="en-US">
                <a:latin typeface="Calibri" pitchFamily="34" charset="0"/>
                <a:ea typeface="Calibri" pitchFamily="34" charset="0"/>
                <a:cs typeface="Calibri" pitchFamily="34" charset="0"/>
              </a:rPr>
              <a:t>I am Miss Chatter.  I am a teacher at Green School. The pupils of our class invite you to our School. It is in England. We want you to take part in our lessons of Maths. You can fly by a plane here. The distance between our countries is 1313  miles. </a:t>
            </a:r>
          </a:p>
          <a:p>
            <a:pPr eaLnBrk="0" hangingPunct="0"/>
            <a:endParaRPr lang="ru-RU"/>
          </a:p>
          <a:p>
            <a:pPr eaLnBrk="0" hangingPunct="0"/>
            <a:r>
              <a:rPr lang="en-US">
                <a:latin typeface="Calibri" pitchFamily="34" charset="0"/>
                <a:ea typeface="Calibri" pitchFamily="34" charset="0"/>
                <a:cs typeface="Calibri" pitchFamily="34" charset="0"/>
              </a:rPr>
              <a:t>We’ll be glad to meet you.</a:t>
            </a:r>
            <a:endParaRPr lang="ru-RU">
              <a:latin typeface="Calibri" pitchFamily="34" charset="0"/>
              <a:ea typeface="Calibri" pitchFamily="34" charset="0"/>
              <a:cs typeface="Calibri" pitchFamily="34" charset="0"/>
            </a:endParaRPr>
          </a:p>
          <a:p>
            <a:pPr eaLnBrk="0" hangingPunct="0"/>
            <a:endParaRPr lang="ru-RU"/>
          </a:p>
          <a:p>
            <a:pPr eaLnBrk="0" hangingPunct="0"/>
            <a:r>
              <a:rPr lang="en-US">
                <a:latin typeface="Calibri" pitchFamily="34" charset="0"/>
                <a:ea typeface="Calibri" pitchFamily="34" charset="0"/>
                <a:cs typeface="Calibri" pitchFamily="34" charset="0"/>
              </a:rPr>
              <a:t>Best wishes,</a:t>
            </a:r>
            <a:endParaRPr lang="ru-RU">
              <a:latin typeface="Calibri" pitchFamily="34" charset="0"/>
              <a:ea typeface="Calibri" pitchFamily="34" charset="0"/>
              <a:cs typeface="Calibri" pitchFamily="34" charset="0"/>
            </a:endParaRPr>
          </a:p>
          <a:p>
            <a:pPr eaLnBrk="0" hangingPunct="0"/>
            <a:endParaRPr lang="ru-RU"/>
          </a:p>
          <a:p>
            <a:pPr eaLnBrk="0" hangingPunct="0"/>
            <a:r>
              <a:rPr lang="en-US">
                <a:latin typeface="Calibri" pitchFamily="34" charset="0"/>
                <a:ea typeface="Calibri" pitchFamily="34" charset="0"/>
                <a:cs typeface="Calibri" pitchFamily="34" charset="0"/>
              </a:rPr>
              <a:t>Miss Chatter</a:t>
            </a:r>
            <a:endParaRPr lang="en-US"/>
          </a:p>
        </p:txBody>
      </p:sp>
      <p:sp>
        <p:nvSpPr>
          <p:cNvPr id="3075" name="Rectangle 2"/>
          <p:cNvSpPr>
            <a:spLocks noChangeArrowheads="1"/>
          </p:cNvSpPr>
          <p:nvPr/>
        </p:nvSpPr>
        <p:spPr bwMode="auto">
          <a:xfrm>
            <a:off x="971550" y="333375"/>
            <a:ext cx="7704138" cy="4354513"/>
          </a:xfrm>
          <a:prstGeom prst="rect">
            <a:avLst/>
          </a:prstGeom>
          <a:noFill/>
          <a:ln w="9525">
            <a:noFill/>
            <a:miter lim="800000"/>
            <a:headEnd/>
            <a:tailEnd/>
          </a:ln>
        </p:spPr>
        <p:txBody>
          <a:bodyPr anchor="ctr">
            <a:spAutoFit/>
          </a:bodyPr>
          <a:lstStyle/>
          <a:p>
            <a:pPr algn="ctr"/>
            <a:r>
              <a:rPr lang="ru-RU" sz="1800">
                <a:latin typeface="Calibri" pitchFamily="34" charset="0"/>
                <a:ea typeface="Calibri" pitchFamily="34" charset="0"/>
                <a:cs typeface="Times New Roman" pitchFamily="18" charset="0"/>
              </a:rPr>
              <a:t>                                                                                      </a:t>
            </a:r>
            <a:r>
              <a:rPr lang="en-US" sz="3200">
                <a:latin typeface="Calibri" pitchFamily="34" charset="0"/>
                <a:ea typeface="Calibri" pitchFamily="34" charset="0"/>
                <a:cs typeface="Times New Roman" pitchFamily="18" charset="0"/>
              </a:rPr>
              <a:t>February, 8</a:t>
            </a:r>
            <a:endParaRPr lang="ru-RU" sz="32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800">
              <a:latin typeface="Calibri" pitchFamily="34" charset="0"/>
              <a:ea typeface="Calibri" pitchFamily="34" charset="0"/>
              <a:cs typeface="Times New Roman" pitchFamily="18" charset="0"/>
            </a:endParaRPr>
          </a:p>
          <a:p>
            <a:pPr algn="ctr"/>
            <a:endParaRPr lang="ru-RU" sz="110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5"/>
                                        </p:tgtEl>
                                        <p:attrNameLst>
                                          <p:attrName>ppt_y</p:attrName>
                                        </p:attrNameLst>
                                      </p:cBhvr>
                                      <p:tavLst>
                                        <p:tav tm="0" fmla="#ppt_y+(sin(-2*pi*(1-$))*-#ppt_x+cos(-2*pi*(1-$))*(1-#ppt_y))*(1-$)">
                                          <p:val>
                                            <p:fltVal val="0"/>
                                          </p:val>
                                        </p:tav>
                                        <p:tav tm="100000">
                                          <p:val>
                                            <p:fltVal val="1"/>
                                          </p:val>
                                        </p:tav>
                                      </p:tavLst>
                                    </p:anim>
                                  </p:childTnLst>
                                </p:cTn>
                              </p:par>
                              <p:par>
                                <p:cTn id="11" presetID="5" presetClass="entr" presetSubtype="10" fill="hold" grpId="0"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heckerboard(across)">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descr="C:\Documents and Settings\Игорь\Мои документы\Downloads\откуда-Санкт-Петербург-Россия-куда-Лондон-Великобритания.png"/>
          <p:cNvPicPr>
            <a:picLocks noChangeAspect="1" noChangeArrowheads="1"/>
          </p:cNvPicPr>
          <p:nvPr/>
        </p:nvPicPr>
        <p:blipFill>
          <a:blip r:embed="rId2" cstate="print"/>
          <a:srcRect/>
          <a:stretch>
            <a:fillRect/>
          </a:stretch>
        </p:blipFill>
        <p:spPr bwMode="auto">
          <a:xfrm>
            <a:off x="1042988" y="476250"/>
            <a:ext cx="7416800" cy="5761038"/>
          </a:xfrm>
          <a:prstGeom prst="rect">
            <a:avLst/>
          </a:prstGeom>
          <a:noFill/>
          <a:ln w="9525">
            <a:noFill/>
            <a:miter lim="800000"/>
            <a:headEnd/>
            <a:tailEnd/>
          </a:ln>
        </p:spPr>
      </p:pic>
      <p:sp>
        <p:nvSpPr>
          <p:cNvPr id="3" name="TextBox 2"/>
          <p:cNvSpPr txBox="1">
            <a:spLocks noChangeArrowheads="1"/>
          </p:cNvSpPr>
          <p:nvPr/>
        </p:nvSpPr>
        <p:spPr bwMode="auto">
          <a:xfrm>
            <a:off x="1331913" y="620713"/>
            <a:ext cx="5400675" cy="1200329"/>
          </a:xfrm>
          <a:prstGeom prst="rect">
            <a:avLst/>
          </a:prstGeom>
          <a:noFill/>
          <a:ln w="9525">
            <a:noFill/>
            <a:miter lim="800000"/>
            <a:headEnd/>
            <a:tailEnd/>
          </a:ln>
        </p:spPr>
        <p:txBody>
          <a:bodyPr>
            <a:spAutoFit/>
          </a:bodyPr>
          <a:lstStyle/>
          <a:p>
            <a:r>
              <a:rPr lang="en-US" dirty="0" smtClean="0">
                <a:solidFill>
                  <a:srgbClr val="0033CC"/>
                </a:solidFill>
              </a:rPr>
              <a:t> THERE ARE1313 MILES </a:t>
            </a:r>
            <a:r>
              <a:rPr lang="en-US" dirty="0" smtClean="0">
                <a:solidFill>
                  <a:srgbClr val="0033CC"/>
                </a:solidFill>
              </a:rPr>
              <a:t>FROM  </a:t>
            </a:r>
            <a:r>
              <a:rPr lang="en-US" dirty="0">
                <a:solidFill>
                  <a:srgbClr val="0033CC"/>
                </a:solidFill>
              </a:rPr>
              <a:t>SAINT-PETERSBURG </a:t>
            </a:r>
          </a:p>
          <a:p>
            <a:r>
              <a:rPr lang="en-US" dirty="0">
                <a:solidFill>
                  <a:srgbClr val="0033CC"/>
                </a:solidFill>
              </a:rPr>
              <a:t>TO </a:t>
            </a:r>
            <a:r>
              <a:rPr lang="en-US" dirty="0" smtClean="0">
                <a:solidFill>
                  <a:srgbClr val="0033CC"/>
                </a:solidFill>
              </a:rPr>
              <a:t>LONDON</a:t>
            </a:r>
            <a:endParaRPr lang="ru-RU"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par>
                                <p:cTn id="10" presetID="35"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style.rotation</p:attrName>
                                        </p:attrNameLst>
                                      </p:cBhvr>
                                      <p:tavLst>
                                        <p:tav tm="0">
                                          <p:val>
                                            <p:fltVal val="720"/>
                                          </p:val>
                                        </p:tav>
                                        <p:tav tm="100000">
                                          <p:val>
                                            <p:fltVal val="0"/>
                                          </p:val>
                                        </p:tav>
                                      </p:tavLst>
                                    </p:anim>
                                    <p:anim calcmode="lin" valueType="num">
                                      <p:cBhvr>
                                        <p:cTn id="14" dur="2000" fill="hold"/>
                                        <p:tgtEl>
                                          <p:spTgt spid="2050"/>
                                        </p:tgtEl>
                                        <p:attrNameLst>
                                          <p:attrName>ppt_h</p:attrName>
                                        </p:attrNameLst>
                                      </p:cBhvr>
                                      <p:tavLst>
                                        <p:tav tm="0">
                                          <p:val>
                                            <p:fltVal val="0"/>
                                          </p:val>
                                        </p:tav>
                                        <p:tav tm="100000">
                                          <p:val>
                                            <p:strVal val="#ppt_h"/>
                                          </p:val>
                                        </p:tav>
                                      </p:tavLst>
                                    </p:anim>
                                    <p:anim calcmode="lin" valueType="num">
                                      <p:cBhvr>
                                        <p:cTn id="15"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539750" y="330200"/>
            <a:ext cx="7920038" cy="4894263"/>
          </a:xfrm>
          <a:prstGeom prst="rect">
            <a:avLst/>
          </a:prstGeom>
          <a:noFill/>
          <a:ln w="9525">
            <a:noFill/>
            <a:miter lim="800000"/>
            <a:headEnd/>
            <a:tailEnd/>
          </a:ln>
        </p:spPr>
        <p:txBody>
          <a:bodyPr anchor="ctr">
            <a:spAutoFit/>
          </a:bodyPr>
          <a:lstStyle/>
          <a:p>
            <a:r>
              <a:rPr lang="en-US">
                <a:ea typeface="Calibri" pitchFamily="34" charset="0"/>
                <a:cs typeface="Times New Roman" pitchFamily="18" charset="0"/>
              </a:rPr>
              <a:t>    </a:t>
            </a:r>
            <a:r>
              <a:rPr lang="ru-RU">
                <a:ea typeface="Calibri" pitchFamily="34" charset="0"/>
                <a:cs typeface="Times New Roman" pitchFamily="18" charset="0"/>
              </a:rPr>
              <a:t>В  Англии  существовали единицы </a:t>
            </a:r>
            <a:endParaRPr lang="en-US">
              <a:ea typeface="Calibri" pitchFamily="34" charset="0"/>
              <a:cs typeface="Times New Roman" pitchFamily="18" charset="0"/>
            </a:endParaRPr>
          </a:p>
          <a:p>
            <a:r>
              <a:rPr lang="ru-RU">
                <a:ea typeface="Calibri" pitchFamily="34" charset="0"/>
                <a:cs typeface="Times New Roman" pitchFamily="18" charset="0"/>
              </a:rPr>
              <a:t>длины, связанные с частями тела </a:t>
            </a:r>
            <a:endParaRPr lang="en-US">
              <a:ea typeface="Calibri" pitchFamily="34" charset="0"/>
              <a:cs typeface="Times New Roman" pitchFamily="18" charset="0"/>
            </a:endParaRPr>
          </a:p>
          <a:p>
            <a:r>
              <a:rPr lang="ru-RU">
                <a:ea typeface="Calibri" pitchFamily="34" charset="0"/>
                <a:cs typeface="Times New Roman" pitchFamily="18" charset="0"/>
              </a:rPr>
              <a:t>человека: </a:t>
            </a:r>
          </a:p>
          <a:p>
            <a:pPr eaLnBrk="0" hangingPunct="0"/>
            <a:r>
              <a:rPr lang="en-US">
                <a:ea typeface="Calibri" pitchFamily="34" charset="0"/>
                <a:cs typeface="Times New Roman" pitchFamily="18" charset="0"/>
              </a:rPr>
              <a:t>    </a:t>
            </a:r>
            <a:r>
              <a:rPr lang="ru-RU">
                <a:ea typeface="Calibri" pitchFamily="34" charset="0"/>
                <a:cs typeface="Times New Roman" pitchFamily="18" charset="0"/>
              </a:rPr>
              <a:t>дюйм (2,5см) в переводе с голланд</a:t>
            </a:r>
            <a:r>
              <a:rPr lang="en-US">
                <a:ea typeface="Calibri" pitchFamily="34" charset="0"/>
                <a:cs typeface="Times New Roman" pitchFamily="18" charset="0"/>
              </a:rPr>
              <a:t>-</a:t>
            </a:r>
          </a:p>
          <a:p>
            <a:pPr eaLnBrk="0" hangingPunct="0"/>
            <a:r>
              <a:rPr lang="ru-RU">
                <a:ea typeface="Calibri" pitchFamily="34" charset="0"/>
                <a:cs typeface="Times New Roman" pitchFamily="18" charset="0"/>
              </a:rPr>
              <a:t>ского означает «большой палец»; </a:t>
            </a:r>
            <a:endParaRPr lang="en-US">
              <a:ea typeface="Calibri" pitchFamily="34" charset="0"/>
              <a:cs typeface="Times New Roman" pitchFamily="18" charset="0"/>
            </a:endParaRPr>
          </a:p>
          <a:p>
            <a:pPr eaLnBrk="0" hangingPunct="0"/>
            <a:r>
              <a:rPr lang="en-US">
                <a:ea typeface="Calibri" pitchFamily="34" charset="0"/>
                <a:cs typeface="Times New Roman" pitchFamily="18" charset="0"/>
              </a:rPr>
              <a:t>    </a:t>
            </a:r>
            <a:r>
              <a:rPr lang="ru-RU">
                <a:ea typeface="Calibri" pitchFamily="34" charset="0"/>
                <a:cs typeface="Times New Roman" pitchFamily="18" charset="0"/>
              </a:rPr>
              <a:t>фут (30см или 12дюймов) с англий</a:t>
            </a:r>
            <a:r>
              <a:rPr lang="en-US">
                <a:ea typeface="Calibri" pitchFamily="34" charset="0"/>
                <a:cs typeface="Times New Roman" pitchFamily="18" charset="0"/>
              </a:rPr>
              <a:t>-</a:t>
            </a:r>
          </a:p>
          <a:p>
            <a:pPr eaLnBrk="0" hangingPunct="0"/>
            <a:r>
              <a:rPr lang="ru-RU">
                <a:ea typeface="Calibri" pitchFamily="34" charset="0"/>
                <a:cs typeface="Times New Roman" pitchFamily="18" charset="0"/>
              </a:rPr>
              <a:t>ского «нога»; </a:t>
            </a:r>
          </a:p>
          <a:p>
            <a:pPr eaLnBrk="0" hangingPunct="0"/>
            <a:r>
              <a:rPr lang="en-US">
                <a:ea typeface="Calibri" pitchFamily="34" charset="0"/>
                <a:cs typeface="Times New Roman" pitchFamily="18" charset="0"/>
              </a:rPr>
              <a:t>    </a:t>
            </a:r>
            <a:r>
              <a:rPr lang="ru-RU">
                <a:ea typeface="Calibri" pitchFamily="34" charset="0"/>
                <a:cs typeface="Times New Roman" pitchFamily="18" charset="0"/>
              </a:rPr>
              <a:t>ярд – это расстояние от носа короля </a:t>
            </a:r>
            <a:endParaRPr lang="en-US">
              <a:ea typeface="Calibri" pitchFamily="34" charset="0"/>
              <a:cs typeface="Times New Roman" pitchFamily="18" charset="0"/>
            </a:endParaRPr>
          </a:p>
          <a:p>
            <a:pPr eaLnBrk="0" hangingPunct="0"/>
            <a:r>
              <a:rPr lang="ru-RU">
                <a:ea typeface="Calibri" pitchFamily="34" charset="0"/>
                <a:cs typeface="Times New Roman" pitchFamily="18" charset="0"/>
              </a:rPr>
              <a:t>Генриха </a:t>
            </a:r>
            <a:r>
              <a:rPr lang="en-US">
                <a:ea typeface="Calibri" pitchFamily="34" charset="0"/>
                <a:cs typeface="Times New Roman" pitchFamily="18" charset="0"/>
              </a:rPr>
              <a:t>I</a:t>
            </a:r>
            <a:r>
              <a:rPr lang="ru-RU">
                <a:ea typeface="Calibri" pitchFamily="34" charset="0"/>
                <a:cs typeface="Times New Roman" pitchFamily="18" charset="0"/>
              </a:rPr>
              <a:t> до конца среднего</a:t>
            </a:r>
            <a:r>
              <a:rPr lang="en-US">
                <a:ea typeface="Calibri" pitchFamily="34" charset="0"/>
                <a:cs typeface="Times New Roman" pitchFamily="18" charset="0"/>
              </a:rPr>
              <a:t> </a:t>
            </a:r>
            <a:r>
              <a:rPr lang="ru-RU">
                <a:ea typeface="Calibri" pitchFamily="34" charset="0"/>
                <a:cs typeface="Times New Roman" pitchFamily="18" charset="0"/>
              </a:rPr>
              <a:t>пальца его вытянутой руки.</a:t>
            </a:r>
          </a:p>
          <a:p>
            <a:pPr eaLnBrk="0" hangingPunct="0"/>
            <a:r>
              <a:rPr lang="ru-RU">
                <a:ea typeface="Calibri" pitchFamily="34" charset="0"/>
                <a:cs typeface="Times New Roman" pitchFamily="18" charset="0"/>
              </a:rPr>
              <a:t>Есть еще одна мера длины: миля.</a:t>
            </a:r>
            <a:r>
              <a:rPr lang="en-US">
                <a:ea typeface="Calibri" pitchFamily="34" charset="0"/>
                <a:cs typeface="Times New Roman" pitchFamily="18" charset="0"/>
              </a:rPr>
              <a:t> </a:t>
            </a:r>
            <a:r>
              <a:rPr lang="ru-RU">
                <a:ea typeface="Calibri" pitchFamily="34" charset="0"/>
                <a:cs typeface="Times New Roman" pitchFamily="18" charset="0"/>
              </a:rPr>
              <a:t>В древнем Риме она равнялась 1000  двойных шагов (и правой, и левой ногой). Сейчас  в Англии используется  «Английская сухопутная миля»:1 миля = 1 км 60 м</a:t>
            </a:r>
          </a:p>
        </p:txBody>
      </p:sp>
      <p:pic>
        <p:nvPicPr>
          <p:cNvPr id="4099" name="Рисунок 2" descr="http://www.kptc.org/mathematic/img/merdlin2.jpg"/>
          <p:cNvPicPr>
            <a:picLocks noChangeAspect="1" noChangeArrowheads="1"/>
          </p:cNvPicPr>
          <p:nvPr/>
        </p:nvPicPr>
        <p:blipFill>
          <a:blip r:embed="rId2" cstate="print"/>
          <a:srcRect/>
          <a:stretch>
            <a:fillRect/>
          </a:stretch>
        </p:blipFill>
        <p:spPr bwMode="auto">
          <a:xfrm>
            <a:off x="5940425" y="188913"/>
            <a:ext cx="2903538"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1+#ppt_w/2"/>
                                          </p:val>
                                        </p:tav>
                                        <p:tav tm="100000">
                                          <p:val>
                                            <p:strVal val="#ppt_x"/>
                                          </p:val>
                                        </p:tav>
                                      </p:tavLst>
                                    </p:anim>
                                    <p:anim calcmode="lin" valueType="num">
                                      <p:cBhvr additive="base">
                                        <p:cTn id="1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6832600"/>
          </a:xfrm>
          <a:prstGeom prst="rect">
            <a:avLst/>
          </a:prstGeom>
          <a:noFill/>
          <a:ln w="9525">
            <a:noFill/>
            <a:miter lim="800000"/>
            <a:headEnd/>
            <a:tailEnd/>
          </a:ln>
        </p:spPr>
        <p:txBody>
          <a:bodyPr>
            <a:spAutoFit/>
          </a:bodyPr>
          <a:lstStyle/>
          <a:p>
            <a:r>
              <a:rPr lang="ru-RU" sz="6000"/>
              <a:t>Решение:</a:t>
            </a:r>
          </a:p>
          <a:p>
            <a:endParaRPr lang="ru-RU" sz="1200"/>
          </a:p>
          <a:p>
            <a:r>
              <a:rPr lang="ru-RU" sz="4800"/>
              <a:t>1 миля = 1 км  600 м = 1600 м</a:t>
            </a:r>
          </a:p>
          <a:p>
            <a:endParaRPr lang="ru-RU" sz="1200"/>
          </a:p>
          <a:p>
            <a:r>
              <a:rPr lang="ru-RU" sz="4800"/>
              <a:t>1313 * 1600=1313 * (1000 + 600) =</a:t>
            </a:r>
          </a:p>
          <a:p>
            <a:r>
              <a:rPr lang="ru-RU" sz="4800"/>
              <a:t>1313 * 1000 + 1313 * 600=</a:t>
            </a:r>
          </a:p>
          <a:p>
            <a:r>
              <a:rPr lang="ru-RU" sz="4800"/>
              <a:t>1313000 +  787800 = 2100800 м = </a:t>
            </a:r>
          </a:p>
          <a:p>
            <a:r>
              <a:rPr lang="ru-RU" sz="4800"/>
              <a:t>2100 км 800 м</a:t>
            </a:r>
          </a:p>
          <a:p>
            <a:endParaRPr lang="ru-RU" sz="1000"/>
          </a:p>
          <a:p>
            <a:r>
              <a:rPr lang="ru-RU" sz="4800"/>
              <a:t>Ответ: 2100км 800 м мы пролетим</a:t>
            </a:r>
          </a:p>
          <a:p>
            <a:r>
              <a:rPr lang="ru-RU" sz="4800"/>
              <a:t>            до Лондона.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57188" y="500063"/>
            <a:ext cx="8358187" cy="1754187"/>
          </a:xfrm>
          <a:prstGeom prst="rect">
            <a:avLst/>
          </a:prstGeom>
          <a:noFill/>
          <a:ln w="9525">
            <a:noFill/>
            <a:miter lim="800000"/>
            <a:headEnd/>
            <a:tailEnd/>
          </a:ln>
        </p:spPr>
        <p:txBody>
          <a:bodyPr>
            <a:spAutoFit/>
          </a:bodyPr>
          <a:lstStyle/>
          <a:p>
            <a:pPr algn="ctr"/>
            <a:r>
              <a:rPr lang="ru-RU" sz="3600"/>
              <a:t>Мы вылетаем в 11часов 10 минут, а прилетаем в 1час 58 минут дня. </a:t>
            </a:r>
          </a:p>
          <a:p>
            <a:pPr algn="ctr"/>
            <a:r>
              <a:rPr lang="ru-RU" sz="3600"/>
              <a:t>Сколько времени мы будем в пути?</a:t>
            </a:r>
          </a:p>
        </p:txBody>
      </p:sp>
      <p:cxnSp>
        <p:nvCxnSpPr>
          <p:cNvPr id="5" name="Прямая соединительная линия 4"/>
          <p:cNvCxnSpPr/>
          <p:nvPr/>
        </p:nvCxnSpPr>
        <p:spPr>
          <a:xfrm rot="10800000" flipH="1">
            <a:off x="357188" y="4878388"/>
            <a:ext cx="8358187" cy="158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0244" name="TextBox 5"/>
          <p:cNvSpPr txBox="1">
            <a:spLocks noChangeArrowheads="1"/>
          </p:cNvSpPr>
          <p:nvPr/>
        </p:nvSpPr>
        <p:spPr bwMode="auto">
          <a:xfrm>
            <a:off x="0" y="5072063"/>
            <a:ext cx="714375" cy="769937"/>
          </a:xfrm>
          <a:prstGeom prst="rect">
            <a:avLst/>
          </a:prstGeom>
          <a:noFill/>
          <a:ln w="9525">
            <a:noFill/>
            <a:miter lim="800000"/>
            <a:headEnd/>
            <a:tailEnd/>
          </a:ln>
        </p:spPr>
        <p:txBody>
          <a:bodyPr>
            <a:spAutoFit/>
          </a:bodyPr>
          <a:lstStyle/>
          <a:p>
            <a:r>
              <a:rPr lang="ru-RU" sz="4400">
                <a:solidFill>
                  <a:srgbClr val="FFFF00"/>
                </a:solidFill>
              </a:rPr>
              <a:t>0</a:t>
            </a:r>
          </a:p>
        </p:txBody>
      </p:sp>
      <p:sp>
        <p:nvSpPr>
          <p:cNvPr id="7" name="TextBox 6"/>
          <p:cNvSpPr txBox="1">
            <a:spLocks noChangeArrowheads="1"/>
          </p:cNvSpPr>
          <p:nvPr/>
        </p:nvSpPr>
        <p:spPr bwMode="auto">
          <a:xfrm>
            <a:off x="1428750" y="5235575"/>
            <a:ext cx="2857500" cy="522288"/>
          </a:xfrm>
          <a:prstGeom prst="rect">
            <a:avLst/>
          </a:prstGeom>
          <a:noFill/>
          <a:ln w="9525">
            <a:noFill/>
            <a:miter lim="800000"/>
            <a:headEnd/>
            <a:tailEnd/>
          </a:ln>
        </p:spPr>
        <p:txBody>
          <a:bodyPr>
            <a:spAutoFit/>
          </a:bodyPr>
          <a:lstStyle/>
          <a:p>
            <a:pPr algn="ctr"/>
            <a:r>
              <a:rPr lang="ru-RU" sz="2800"/>
              <a:t>11 ч 10мин</a:t>
            </a:r>
          </a:p>
        </p:txBody>
      </p:sp>
      <p:cxnSp>
        <p:nvCxnSpPr>
          <p:cNvPr id="9" name="Прямая соединительная линия 8"/>
          <p:cNvCxnSpPr/>
          <p:nvPr/>
        </p:nvCxnSpPr>
        <p:spPr>
          <a:xfrm rot="5400000">
            <a:off x="2417763" y="4867275"/>
            <a:ext cx="592138" cy="158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8430419" y="4877594"/>
            <a:ext cx="571500" cy="158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286625" y="5235575"/>
            <a:ext cx="2214563" cy="522288"/>
          </a:xfrm>
          <a:prstGeom prst="rect">
            <a:avLst/>
          </a:prstGeom>
          <a:noFill/>
          <a:ln w="9525">
            <a:noFill/>
            <a:miter lim="800000"/>
            <a:headEnd/>
            <a:tailEnd/>
          </a:ln>
        </p:spPr>
        <p:txBody>
          <a:bodyPr>
            <a:spAutoFit/>
          </a:bodyPr>
          <a:lstStyle/>
          <a:p>
            <a:pPr algn="ctr"/>
            <a:r>
              <a:rPr lang="ru-RU" sz="2800"/>
              <a:t>1ч 58 мин</a:t>
            </a:r>
          </a:p>
        </p:txBody>
      </p:sp>
      <p:sp>
        <p:nvSpPr>
          <p:cNvPr id="21" name="Дуга 20"/>
          <p:cNvSpPr/>
          <p:nvPr/>
        </p:nvSpPr>
        <p:spPr>
          <a:xfrm rot="20112383">
            <a:off x="1020763" y="3786188"/>
            <a:ext cx="8572500" cy="7048500"/>
          </a:xfrm>
          <a:prstGeom prst="arc">
            <a:avLst>
              <a:gd name="adj1" fmla="val 15050618"/>
              <a:gd name="adj2" fmla="val 20807569"/>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 name="TextBox 21"/>
          <p:cNvSpPr txBox="1">
            <a:spLocks noChangeArrowheads="1"/>
          </p:cNvSpPr>
          <p:nvPr/>
        </p:nvSpPr>
        <p:spPr bwMode="auto">
          <a:xfrm>
            <a:off x="5643563" y="2428875"/>
            <a:ext cx="771525" cy="1108075"/>
          </a:xfrm>
          <a:prstGeom prst="rect">
            <a:avLst/>
          </a:prstGeom>
          <a:noFill/>
          <a:ln w="9525">
            <a:noFill/>
            <a:miter lim="800000"/>
            <a:headEnd/>
            <a:tailEnd/>
          </a:ln>
        </p:spPr>
        <p:txBody>
          <a:bodyPr wrap="none">
            <a:spAutoFit/>
          </a:bodyPr>
          <a:lstStyle/>
          <a:p>
            <a:r>
              <a:rPr lang="ru-RU" sz="6600"/>
              <a:t>? </a:t>
            </a:r>
          </a:p>
        </p:txBody>
      </p:sp>
      <p:cxnSp>
        <p:nvCxnSpPr>
          <p:cNvPr id="27" name="Прямая соединительная линия 26"/>
          <p:cNvCxnSpPr/>
          <p:nvPr/>
        </p:nvCxnSpPr>
        <p:spPr>
          <a:xfrm>
            <a:off x="357188" y="485775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794" y="4856957"/>
            <a:ext cx="714375" cy="158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785813"/>
            <a:ext cx="8072437" cy="923925"/>
          </a:xfrm>
          <a:prstGeom prst="rect">
            <a:avLst/>
          </a:prstGeom>
          <a:noFill/>
          <a:ln w="9525">
            <a:noFill/>
            <a:miter lim="800000"/>
            <a:headEnd/>
            <a:tailEnd/>
          </a:ln>
        </p:spPr>
        <p:txBody>
          <a:bodyPr>
            <a:spAutoFit/>
          </a:bodyPr>
          <a:lstStyle/>
          <a:p>
            <a:r>
              <a:rPr lang="ru-RU" sz="5400"/>
              <a:t>Решение:</a:t>
            </a:r>
          </a:p>
        </p:txBody>
      </p:sp>
      <p:sp>
        <p:nvSpPr>
          <p:cNvPr id="3" name="TextBox 2"/>
          <p:cNvSpPr txBox="1">
            <a:spLocks noChangeArrowheads="1"/>
          </p:cNvSpPr>
          <p:nvPr/>
        </p:nvSpPr>
        <p:spPr bwMode="auto">
          <a:xfrm>
            <a:off x="357188" y="1500188"/>
            <a:ext cx="8501062" cy="1262062"/>
          </a:xfrm>
          <a:prstGeom prst="rect">
            <a:avLst/>
          </a:prstGeom>
          <a:noFill/>
          <a:ln w="9525">
            <a:noFill/>
            <a:miter lim="800000"/>
            <a:headEnd/>
            <a:tailEnd/>
          </a:ln>
        </p:spPr>
        <p:txBody>
          <a:bodyPr>
            <a:spAutoFit/>
          </a:bodyPr>
          <a:lstStyle/>
          <a:p>
            <a:endParaRPr lang="ru-RU" sz="3600"/>
          </a:p>
          <a:p>
            <a:r>
              <a:rPr lang="ru-RU" sz="4000"/>
              <a:t>13ч 45 мин -11ч 30 мин = 2 ч 15 мин</a:t>
            </a:r>
          </a:p>
        </p:txBody>
      </p:sp>
      <p:sp>
        <p:nvSpPr>
          <p:cNvPr id="4" name="TextBox 3"/>
          <p:cNvSpPr txBox="1">
            <a:spLocks noChangeArrowheads="1"/>
          </p:cNvSpPr>
          <p:nvPr/>
        </p:nvSpPr>
        <p:spPr bwMode="auto">
          <a:xfrm>
            <a:off x="500063" y="2428875"/>
            <a:ext cx="9001125" cy="1446213"/>
          </a:xfrm>
          <a:prstGeom prst="rect">
            <a:avLst/>
          </a:prstGeom>
          <a:noFill/>
          <a:ln w="9525">
            <a:noFill/>
            <a:miter lim="800000"/>
            <a:headEnd/>
            <a:tailEnd/>
          </a:ln>
        </p:spPr>
        <p:txBody>
          <a:bodyPr>
            <a:spAutoFit/>
          </a:bodyPr>
          <a:lstStyle/>
          <a:p>
            <a:endParaRPr lang="ru-RU" sz="4400">
              <a:solidFill>
                <a:srgbClr val="0033CC"/>
              </a:solidFill>
            </a:endParaRPr>
          </a:p>
          <a:p>
            <a:r>
              <a:rPr lang="ru-RU" sz="4000"/>
              <a:t>Ответ: 2 ч 15 мин мы будем в пути</a:t>
            </a:r>
            <a:r>
              <a:rPr lang="ru-RU" sz="4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50825" y="333375"/>
            <a:ext cx="8229600" cy="4608513"/>
          </a:xfrm>
          <a:prstGeom prst="rect">
            <a:avLst/>
          </a:prstGeom>
        </p:spPr>
        <p:txBody>
          <a:bodyPr/>
          <a:lstStyle/>
          <a:p>
            <a:pPr>
              <a:defRPr/>
            </a:pPr>
            <a:r>
              <a:rPr lang="ru-RU" sz="4000" kern="0" dirty="0">
                <a:latin typeface="+mn-lt"/>
              </a:rPr>
              <a:t>А что возьмем с собой?</a:t>
            </a:r>
            <a:r>
              <a:rPr lang="ru-RU" sz="4000" dirty="0">
                <a:solidFill>
                  <a:srgbClr val="000000"/>
                </a:solidFill>
                <a:latin typeface="Arial" pitchFamily="34" charset="0"/>
                <a:cs typeface="Arial" pitchFamily="34" charset="0"/>
              </a:rPr>
              <a:t> </a:t>
            </a:r>
            <a:r>
              <a:rPr lang="ru-RU" dirty="0">
                <a:solidFill>
                  <a:srgbClr val="000000"/>
                </a:solidFill>
                <a:latin typeface="Arial" pitchFamily="34" charset="0"/>
                <a:cs typeface="Arial" pitchFamily="34" charset="0"/>
              </a:rPr>
              <a:t> </a:t>
            </a:r>
            <a:endParaRPr lang="en-US" dirty="0">
              <a:solidFill>
                <a:srgbClr val="000000"/>
              </a:solidFill>
              <a:latin typeface="Arial" pitchFamily="34" charset="0"/>
              <a:cs typeface="Arial" pitchFamily="34" charset="0"/>
            </a:endParaRPr>
          </a:p>
          <a:p>
            <a:pPr>
              <a:defRPr/>
            </a:pPr>
            <a:r>
              <a:rPr lang="ru-RU" dirty="0">
                <a:solidFill>
                  <a:srgbClr val="000000"/>
                </a:solidFill>
                <a:latin typeface="Arial" pitchFamily="34" charset="0"/>
                <a:cs typeface="Arial" pitchFamily="34" charset="0"/>
              </a:rPr>
              <a:t>Но прежде чем отправиться в это путешествие, нам предстоит собрать багаж. А для этого давайте решим примеры и узнаем, что же необходимо взять с собой в дорогу</a:t>
            </a:r>
            <a:endParaRPr lang="ru-RU" dirty="0">
              <a:latin typeface="Arial" pitchFamily="34" charset="0"/>
            </a:endParaRPr>
          </a:p>
          <a:p>
            <a:pPr eaLnBrk="0" hangingPunct="0">
              <a:defRPr/>
            </a:pPr>
            <a:r>
              <a:rPr lang="en-US" dirty="0">
                <a:latin typeface="Arial" pitchFamily="34" charset="0"/>
              </a:rPr>
              <a:t> g   </a:t>
            </a:r>
            <a:r>
              <a:rPr lang="ru-RU" dirty="0">
                <a:latin typeface="Arial" pitchFamily="34" charset="0"/>
              </a:rPr>
              <a:t>108 : 36 </a:t>
            </a:r>
            <a:br>
              <a:rPr lang="ru-RU" dirty="0">
                <a:latin typeface="Arial" pitchFamily="34" charset="0"/>
              </a:rPr>
            </a:br>
            <a:r>
              <a:rPr lang="ru-RU" dirty="0">
                <a:latin typeface="Arial" pitchFamily="34" charset="0"/>
              </a:rPr>
              <a:t> </a:t>
            </a:r>
            <a:r>
              <a:rPr lang="en-US" dirty="0">
                <a:latin typeface="Arial" pitchFamily="34" charset="0"/>
              </a:rPr>
              <a:t>d   </a:t>
            </a:r>
            <a:r>
              <a:rPr lang="ru-RU" dirty="0">
                <a:latin typeface="Arial" pitchFamily="34" charset="0"/>
              </a:rPr>
              <a:t>192 : 24 </a:t>
            </a:r>
            <a:br>
              <a:rPr lang="ru-RU" dirty="0">
                <a:latin typeface="Arial" pitchFamily="34" charset="0"/>
              </a:rPr>
            </a:br>
            <a:r>
              <a:rPr lang="en-US" dirty="0">
                <a:latin typeface="Arial" pitchFamily="34" charset="0"/>
              </a:rPr>
              <a:t> l     </a:t>
            </a:r>
            <a:r>
              <a:rPr lang="ru-RU" dirty="0">
                <a:latin typeface="Arial" pitchFamily="34" charset="0"/>
              </a:rPr>
              <a:t>700 : 35</a:t>
            </a:r>
            <a:br>
              <a:rPr lang="ru-RU" dirty="0">
                <a:latin typeface="Arial" pitchFamily="34" charset="0"/>
              </a:rPr>
            </a:br>
            <a:r>
              <a:rPr lang="en-US" dirty="0">
                <a:latin typeface="Arial" pitchFamily="34" charset="0"/>
              </a:rPr>
              <a:t> e</a:t>
            </a:r>
            <a:r>
              <a:rPr lang="ru-RU" dirty="0">
                <a:latin typeface="Arial" pitchFamily="34" charset="0"/>
              </a:rPr>
              <a:t> </a:t>
            </a:r>
            <a:r>
              <a:rPr lang="en-US" dirty="0">
                <a:latin typeface="Arial" pitchFamily="34" charset="0"/>
              </a:rPr>
              <a:t>   </a:t>
            </a:r>
            <a:r>
              <a:rPr lang="ru-RU" dirty="0">
                <a:latin typeface="Arial" pitchFamily="34" charset="0"/>
              </a:rPr>
              <a:t>52 * 0 + 600 : 60 </a:t>
            </a:r>
            <a:br>
              <a:rPr lang="ru-RU" dirty="0">
                <a:latin typeface="Arial" pitchFamily="34" charset="0"/>
              </a:rPr>
            </a:br>
            <a:r>
              <a:rPr lang="en-US" dirty="0">
                <a:latin typeface="Arial" pitchFamily="34" charset="0"/>
              </a:rPr>
              <a:t> e    </a:t>
            </a:r>
            <a:r>
              <a:rPr lang="ru-RU" dirty="0">
                <a:latin typeface="Arial" pitchFamily="34" charset="0"/>
              </a:rPr>
              <a:t>50 * 125 * 9 * 0</a:t>
            </a:r>
            <a:br>
              <a:rPr lang="ru-RU" dirty="0">
                <a:latin typeface="Arial" pitchFamily="34" charset="0"/>
              </a:rPr>
            </a:br>
            <a:r>
              <a:rPr lang="ru-RU" dirty="0">
                <a:latin typeface="Arial" pitchFamily="34" charset="0"/>
              </a:rPr>
              <a:t> </a:t>
            </a:r>
            <a:r>
              <a:rPr lang="en-US" dirty="0">
                <a:latin typeface="Arial" pitchFamily="34" charset="0"/>
              </a:rPr>
              <a:t>w    </a:t>
            </a:r>
            <a:r>
              <a:rPr lang="ru-RU" dirty="0">
                <a:latin typeface="Arial" pitchFamily="34" charset="0"/>
              </a:rPr>
              <a:t>1 * (325 – 298) : 1 </a:t>
            </a:r>
            <a:br>
              <a:rPr lang="ru-RU" dirty="0">
                <a:latin typeface="Arial" pitchFamily="34" charset="0"/>
              </a:rPr>
            </a:br>
            <a:r>
              <a:rPr lang="ru-RU" dirty="0">
                <a:latin typeface="Arial" pitchFamily="34" charset="0"/>
              </a:rPr>
              <a:t> </a:t>
            </a:r>
            <a:r>
              <a:rPr lang="en-US" dirty="0">
                <a:latin typeface="Arial" pitchFamily="34" charset="0"/>
              </a:rPr>
              <a:t>k     </a:t>
            </a:r>
            <a:r>
              <a:rPr lang="ru-RU" dirty="0">
                <a:latin typeface="Arial" pitchFamily="34" charset="0"/>
              </a:rPr>
              <a:t>55 * 2 + 45 * 2 </a:t>
            </a:r>
            <a:br>
              <a:rPr lang="ru-RU" dirty="0">
                <a:latin typeface="Arial" pitchFamily="34" charset="0"/>
              </a:rPr>
            </a:br>
            <a:r>
              <a:rPr lang="en-US" dirty="0">
                <a:latin typeface="Arial" pitchFamily="34" charset="0"/>
              </a:rPr>
              <a:t> n    </a:t>
            </a:r>
            <a:r>
              <a:rPr lang="ru-RU" dirty="0">
                <a:latin typeface="Arial" pitchFamily="34" charset="0"/>
              </a:rPr>
              <a:t>(225+76)- 125</a:t>
            </a:r>
            <a:br>
              <a:rPr lang="ru-RU" dirty="0">
                <a:latin typeface="Arial" pitchFamily="34" charset="0"/>
              </a:rPr>
            </a:br>
            <a:r>
              <a:rPr lang="ru-RU" dirty="0">
                <a:latin typeface="Arial" pitchFamily="34" charset="0"/>
              </a:rPr>
              <a:t> </a:t>
            </a:r>
            <a:r>
              <a:rPr lang="en-US" dirty="0">
                <a:latin typeface="Arial" pitchFamily="34" charset="0"/>
              </a:rPr>
              <a:t>o    </a:t>
            </a:r>
            <a:r>
              <a:rPr lang="ru-RU" dirty="0">
                <a:latin typeface="Arial" pitchFamily="34" charset="0"/>
              </a:rPr>
              <a:t>18+18+18+18+18</a:t>
            </a:r>
          </a:p>
          <a:p>
            <a:pPr eaLnBrk="0" hangingPunct="0">
              <a:defRPr/>
            </a:pPr>
            <a:r>
              <a:rPr lang="ru-RU" dirty="0">
                <a:solidFill>
                  <a:srgbClr val="000000"/>
                </a:solidFill>
                <a:latin typeface="Arial" pitchFamily="34" charset="0"/>
                <a:cs typeface="Arial" pitchFamily="34" charset="0"/>
              </a:rPr>
              <a:t>Запишите ответы в порядке убывания, и у вас получится слово на английском языке.</a:t>
            </a:r>
            <a:endParaRPr lang="ru-RU" dirty="0">
              <a:latin typeface="Arial" pitchFamily="34" charset="0"/>
            </a:endParaRPr>
          </a:p>
          <a:p>
            <a:pPr marL="342900" indent="-342900">
              <a:spcBef>
                <a:spcPct val="20000"/>
              </a:spcBef>
              <a:buFontTx/>
              <a:buChar char="•"/>
              <a:defRPr/>
            </a:pPr>
            <a:endParaRPr lang="en-US" kern="0" dirty="0">
              <a:latin typeface="+mn-lt"/>
            </a:endParaRPr>
          </a:p>
          <a:p>
            <a:pPr marL="342900" indent="-342900">
              <a:spcBef>
                <a:spcPct val="20000"/>
              </a:spcBef>
              <a:defRPr/>
            </a:pPr>
            <a:endParaRPr lang="ru-RU" kern="0" dirty="0">
              <a:latin typeface="+mn-lt"/>
            </a:endParaRPr>
          </a:p>
        </p:txBody>
      </p:sp>
      <p:pic>
        <p:nvPicPr>
          <p:cNvPr id="4" name="Рисунок 3" descr="http://mamaeva375.ru/wp-content/uploads/2011/08/k-znaniyam-na-karandashe.jpg"/>
          <p:cNvPicPr>
            <a:picLocks noChangeAspect="1" noChangeArrowheads="1"/>
          </p:cNvPicPr>
          <p:nvPr/>
        </p:nvPicPr>
        <p:blipFill>
          <a:blip r:embed="rId2" cstate="print"/>
          <a:srcRect/>
          <a:stretch>
            <a:fillRect/>
          </a:stretch>
        </p:blipFill>
        <p:spPr bwMode="auto">
          <a:xfrm>
            <a:off x="3708400" y="2349500"/>
            <a:ext cx="4895850" cy="338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ChangeArrowheads="1"/>
          </p:cNvPicPr>
          <p:nvPr/>
        </p:nvPicPr>
        <p:blipFill>
          <a:blip r:embed="rId2" cstate="print"/>
          <a:srcRect/>
          <a:stretch>
            <a:fillRect/>
          </a:stretch>
        </p:blipFill>
        <p:spPr bwMode="auto">
          <a:xfrm>
            <a:off x="298450" y="450850"/>
            <a:ext cx="4906963" cy="2865438"/>
          </a:xfrm>
          <a:prstGeom prst="rect">
            <a:avLst/>
          </a:prstGeom>
          <a:noFill/>
          <a:ln w="9525">
            <a:noFill/>
            <a:miter lim="800000"/>
            <a:headEnd/>
            <a:tailEnd/>
          </a:ln>
        </p:spPr>
      </p:pic>
      <p:sp>
        <p:nvSpPr>
          <p:cNvPr id="3" name="Содержимое 2"/>
          <p:cNvSpPr txBox="1">
            <a:spLocks/>
          </p:cNvSpPr>
          <p:nvPr/>
        </p:nvSpPr>
        <p:spPr>
          <a:xfrm>
            <a:off x="428625" y="4071938"/>
            <a:ext cx="8472488" cy="928687"/>
          </a:xfrm>
          <a:prstGeom prst="rect">
            <a:avLst/>
          </a:prstGeom>
        </p:spPr>
        <p:txBody>
          <a:bodyPr/>
          <a:lstStyle/>
          <a:p>
            <a:pPr marL="342900" indent="-342900">
              <a:spcBef>
                <a:spcPct val="20000"/>
              </a:spcBef>
              <a:buFont typeface="Arial" pitchFamily="34" charset="0"/>
              <a:buNone/>
              <a:defRPr/>
            </a:pPr>
            <a:r>
              <a:rPr lang="en-US" sz="3200" b="1" kern="0" dirty="0">
                <a:cs typeface="Times New Roman" pitchFamily="18" charset="0"/>
              </a:rPr>
              <a:t>200    176     90     27       20     10       8    </a:t>
            </a:r>
            <a:r>
              <a:rPr lang="ru-RU" sz="3200" b="1" kern="0" dirty="0">
                <a:cs typeface="Times New Roman" pitchFamily="18" charset="0"/>
              </a:rPr>
              <a:t> </a:t>
            </a:r>
            <a:r>
              <a:rPr lang="en-US" sz="3200" b="1" kern="0" dirty="0">
                <a:cs typeface="Times New Roman" pitchFamily="18" charset="0"/>
              </a:rPr>
              <a:t>  3      0  </a:t>
            </a:r>
            <a:endParaRPr lang="ru-RU" sz="3200" b="1" kern="0" dirty="0">
              <a:cs typeface="Times New Roman" pitchFamily="18" charset="0"/>
            </a:endParaRPr>
          </a:p>
          <a:p>
            <a:pPr marL="342900" indent="-342900">
              <a:spcBef>
                <a:spcPct val="20000"/>
              </a:spcBef>
              <a:buFontTx/>
              <a:buChar char="•"/>
              <a:defRPr/>
            </a:pPr>
            <a:endParaRPr lang="ru-RU" sz="3200" kern="0" dirty="0">
              <a:latin typeface="+mn-lt"/>
            </a:endParaRPr>
          </a:p>
        </p:txBody>
      </p:sp>
      <p:sp>
        <p:nvSpPr>
          <p:cNvPr id="13316" name="Содержимое 2"/>
          <p:cNvSpPr txBox="1">
            <a:spLocks/>
          </p:cNvSpPr>
          <p:nvPr/>
        </p:nvSpPr>
        <p:spPr bwMode="auto">
          <a:xfrm>
            <a:off x="671513" y="2786063"/>
            <a:ext cx="8472487" cy="928687"/>
          </a:xfrm>
          <a:prstGeom prst="rect">
            <a:avLst/>
          </a:prstGeom>
          <a:noFill/>
          <a:ln w="9525">
            <a:noFill/>
            <a:miter lim="800000"/>
            <a:headEnd/>
            <a:tailEnd/>
          </a:ln>
        </p:spPr>
        <p:txBody>
          <a:bodyPr/>
          <a:lstStyle/>
          <a:p>
            <a:pPr marL="342900" indent="-342900">
              <a:spcBef>
                <a:spcPct val="20000"/>
              </a:spcBef>
              <a:buFont typeface="Arial" charset="0"/>
              <a:buNone/>
            </a:pPr>
            <a:r>
              <a:rPr lang="en-US" sz="3200" b="1">
                <a:cs typeface="Times New Roman" pitchFamily="18" charset="0"/>
              </a:rPr>
              <a:t> </a:t>
            </a:r>
            <a:r>
              <a:rPr lang="ru-RU" sz="3200" b="1">
                <a:cs typeface="Times New Roman" pitchFamily="18" charset="0"/>
              </a:rPr>
              <a:t>  </a:t>
            </a:r>
            <a:r>
              <a:rPr lang="en-US" sz="3200" b="1">
                <a:cs typeface="Times New Roman" pitchFamily="18" charset="0"/>
              </a:rPr>
              <a:t>  </a:t>
            </a:r>
            <a:endParaRPr lang="ru-RU" sz="3200" b="1">
              <a:cs typeface="Times New Roman" pitchFamily="18" charset="0"/>
            </a:endParaRPr>
          </a:p>
          <a:p>
            <a:pPr marL="342900" indent="-342900">
              <a:spcBef>
                <a:spcPct val="20000"/>
              </a:spcBef>
              <a:buFont typeface="Arial" charset="0"/>
              <a:buChar char="•"/>
            </a:pPr>
            <a:endParaRPr lang="ru-RU" sz="3200">
              <a:latin typeface="Calibri" pitchFamily="34" charset="0"/>
            </a:endParaRPr>
          </a:p>
        </p:txBody>
      </p:sp>
      <p:sp>
        <p:nvSpPr>
          <p:cNvPr id="5" name="Прямоугольник 7"/>
          <p:cNvSpPr>
            <a:spLocks noChangeArrowheads="1"/>
          </p:cNvSpPr>
          <p:nvPr/>
        </p:nvSpPr>
        <p:spPr bwMode="auto">
          <a:xfrm>
            <a:off x="357188" y="5357813"/>
            <a:ext cx="8786812" cy="646112"/>
          </a:xfrm>
          <a:prstGeom prst="rect">
            <a:avLst/>
          </a:prstGeom>
          <a:noFill/>
          <a:ln w="9525">
            <a:noFill/>
            <a:miter lim="800000"/>
            <a:headEnd/>
            <a:tailEnd/>
          </a:ln>
        </p:spPr>
        <p:txBody>
          <a:bodyPr>
            <a:spAutoFit/>
          </a:bodyPr>
          <a:lstStyle/>
          <a:p>
            <a:r>
              <a:rPr lang="ru-RU" sz="3600" b="1">
                <a:latin typeface="Cambria" pitchFamily="18" charset="0"/>
              </a:rPr>
              <a:t>  </a:t>
            </a:r>
            <a:r>
              <a:rPr lang="en-US" sz="3600" b="1">
                <a:latin typeface="Cambria" pitchFamily="18" charset="0"/>
              </a:rPr>
              <a:t>k     </a:t>
            </a:r>
            <a:r>
              <a:rPr lang="ru-RU" sz="3600" b="1">
                <a:latin typeface="Cambria" pitchFamily="18" charset="0"/>
              </a:rPr>
              <a:t>  </a:t>
            </a:r>
            <a:r>
              <a:rPr lang="en-US" sz="3600" b="1">
                <a:latin typeface="Cambria" pitchFamily="18" charset="0"/>
              </a:rPr>
              <a:t>n     </a:t>
            </a:r>
            <a:r>
              <a:rPr lang="ru-RU" sz="3600" b="1">
                <a:latin typeface="Cambria" pitchFamily="18" charset="0"/>
              </a:rPr>
              <a:t>    </a:t>
            </a:r>
            <a:r>
              <a:rPr lang="en-US" sz="3600" b="1">
                <a:latin typeface="Cambria" pitchFamily="18" charset="0"/>
              </a:rPr>
              <a:t>o  </a:t>
            </a:r>
            <a:r>
              <a:rPr lang="ru-RU" sz="3600" b="1">
                <a:latin typeface="Cambria" pitchFamily="18" charset="0"/>
              </a:rPr>
              <a:t>  </a:t>
            </a:r>
            <a:r>
              <a:rPr lang="en-US" sz="3600" b="1">
                <a:latin typeface="Cambria" pitchFamily="18" charset="0"/>
              </a:rPr>
              <a:t>  w     </a:t>
            </a:r>
            <a:r>
              <a:rPr lang="ru-RU" sz="3600" b="1">
                <a:latin typeface="Cambria" pitchFamily="18" charset="0"/>
              </a:rPr>
              <a:t>  </a:t>
            </a:r>
            <a:r>
              <a:rPr lang="en-US" sz="3600" b="1">
                <a:latin typeface="Cambria" pitchFamily="18" charset="0"/>
              </a:rPr>
              <a:t> l    </a:t>
            </a:r>
            <a:r>
              <a:rPr lang="ru-RU" sz="3600" b="1">
                <a:latin typeface="Cambria" pitchFamily="18" charset="0"/>
              </a:rPr>
              <a:t> </a:t>
            </a:r>
            <a:r>
              <a:rPr lang="en-US" sz="3600" b="1">
                <a:latin typeface="Cambria" pitchFamily="18" charset="0"/>
              </a:rPr>
              <a:t> </a:t>
            </a:r>
            <a:r>
              <a:rPr lang="ru-RU" sz="3600" b="1">
                <a:latin typeface="Cambria" pitchFamily="18" charset="0"/>
              </a:rPr>
              <a:t> </a:t>
            </a:r>
            <a:r>
              <a:rPr lang="en-US" sz="3600" b="1">
                <a:latin typeface="Cambria" pitchFamily="18" charset="0"/>
              </a:rPr>
              <a:t>e     </a:t>
            </a:r>
            <a:r>
              <a:rPr lang="ru-RU" sz="3600" b="1">
                <a:latin typeface="Cambria" pitchFamily="18" charset="0"/>
              </a:rPr>
              <a:t> </a:t>
            </a:r>
            <a:r>
              <a:rPr lang="en-US" sz="3600" b="1">
                <a:latin typeface="Cambria" pitchFamily="18" charset="0"/>
              </a:rPr>
              <a:t>d   </a:t>
            </a:r>
            <a:r>
              <a:rPr lang="ru-RU" sz="3600" b="1">
                <a:latin typeface="Cambria" pitchFamily="18" charset="0"/>
              </a:rPr>
              <a:t>   </a:t>
            </a:r>
            <a:r>
              <a:rPr lang="en-US" sz="3600" b="1">
                <a:latin typeface="Cambria" pitchFamily="18" charset="0"/>
              </a:rPr>
              <a:t> g  </a:t>
            </a:r>
            <a:r>
              <a:rPr lang="ru-RU" sz="3600" b="1">
                <a:latin typeface="Cambria" pitchFamily="18" charset="0"/>
              </a:rPr>
              <a:t>  </a:t>
            </a:r>
            <a:r>
              <a:rPr lang="en-US" sz="3600" b="1">
                <a:latin typeface="Cambria" pitchFamily="18" charset="0"/>
              </a:rPr>
              <a:t>  e</a:t>
            </a:r>
            <a:endParaRPr lang="ru-RU" sz="3600" b="1">
              <a:latin typeface="Cambria" pitchFamily="18" charset="0"/>
            </a:endParaRPr>
          </a:p>
        </p:txBody>
      </p:sp>
      <p:pic>
        <p:nvPicPr>
          <p:cNvPr id="6" name="Picture 8"/>
          <p:cNvPicPr>
            <a:picLocks noChangeAspect="1" noChangeArrowheads="1"/>
          </p:cNvPicPr>
          <p:nvPr/>
        </p:nvPicPr>
        <p:blipFill>
          <a:blip r:embed="rId3" cstate="print"/>
          <a:srcRect/>
          <a:stretch>
            <a:fillRect/>
          </a:stretch>
        </p:blipFill>
        <p:spPr bwMode="auto">
          <a:xfrm>
            <a:off x="5357813" y="476250"/>
            <a:ext cx="3328987" cy="347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0" end="0"/>
                                            </p:txEl>
                                          </p:spTgt>
                                        </p:tgtEl>
                                      </p:cBhvr>
                                    </p:animEffect>
                                  </p:childTnLst>
                                </p:cTn>
                              </p:par>
                            </p:childTnLst>
                          </p:cTn>
                        </p:par>
                        <p:par>
                          <p:cTn id="25" fill="hold">
                            <p:stCondLst>
                              <p:cond delay="2000"/>
                            </p:stCondLst>
                            <p:childTnLst>
                              <p:par>
                                <p:cTn id="26" presetID="16" presetClass="entr" presetSubtype="2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571</TotalTime>
  <Words>574</Words>
  <Application>Microsoft Office PowerPoint</Application>
  <PresentationFormat>Экран (4:3)</PresentationFormat>
  <Paragraphs>173</Paragraphs>
  <Slides>18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18</vt:i4>
      </vt:variant>
    </vt:vector>
  </HeadingPairs>
  <TitlesOfParts>
    <vt:vector size="19"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LET’S DO EXERCISES</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Игорь</cp:lastModifiedBy>
  <cp:revision>56</cp:revision>
  <dcterms:created xsi:type="dcterms:W3CDTF">1601-01-01T00:00:00Z</dcterms:created>
  <dcterms:modified xsi:type="dcterms:W3CDTF">2013-03-04T14:33:34Z</dcterms:modified>
</cp:coreProperties>
</file>