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72" r:id="rId17"/>
    <p:sldId id="259" r:id="rId18"/>
    <p:sldId id="260" r:id="rId19"/>
    <p:sldId id="264" r:id="rId20"/>
    <p:sldId id="261" r:id="rId21"/>
    <p:sldId id="265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2" r:id="rId30"/>
    <p:sldId id="26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386B2-E601-42BA-B1FD-541737044475}" type="datetimeFigureOut">
              <a:rPr lang="ru-RU" smtClean="0"/>
              <a:pPr/>
              <a:t>06.08.2013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DF898-90CB-4EB8-B17C-5A1D915CB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72B64-3C0C-4737-A496-EF2D69137938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67990-E92B-49A7-9516-B3849CA3FE5F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752F2-7E7D-49BC-B2F5-2FB162A56F80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59CF9-CC5F-4C43-B5BB-EC70F73559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28355-B2B2-4417-A5FC-A5A7205906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EE166-C1FC-4523-AEF9-A43ABD6E05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6A99-6BD4-4136-BD0B-F50D53C909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E4A56-956D-48E5-B3C8-B601C6C4F6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57C1B-1910-49EC-B406-A6B59974AC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65365-A56A-4658-8348-4A1CABE84A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54C75-68B6-40B2-B322-3540C9B9D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EF562-7A40-4BF5-AB0E-3F093D9E5A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6AF9E-6052-4A81-BB9D-08447612C2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E6CBF-1EBE-49F2-B8E3-227324433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9C5F9-1463-4CB6-88CA-168EE808A0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a-teacher.ru/_ld/3/389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redactor.ru/2004-13/img_P20/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396413" cy="1143000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  <a:latin typeface="Comic Sans MS" pitchFamily="66" charset="0"/>
              </a:rPr>
              <a:t>Время и числовая информация.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0" y="2276872"/>
            <a:ext cx="4175125" cy="331311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Цели: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rgbClr val="FF9933"/>
                </a:solidFill>
              </a:rPr>
              <a:t> расширить представление о времени, дате,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rgbClr val="FF9933"/>
                </a:solidFill>
              </a:rPr>
              <a:t> ознакомить с формой записи даты и времени с использованием числовой информации,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rgbClr val="FF9933"/>
                </a:solidFill>
              </a:rPr>
              <a:t> раскрыть понятие «календарь» и его значение,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rgbClr val="FF9933"/>
                </a:solidFill>
              </a:rPr>
              <a:t> развивать навык перехода от текстовой формы записи чисел к числовой 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solidFill>
                  <a:srgbClr val="FF9933"/>
                </a:solidFill>
              </a:rPr>
              <a:t>Задачи: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rgbClr val="FF9933"/>
                </a:solidFill>
              </a:rPr>
              <a:t> развивать информационную культуру,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rgbClr val="FF9933"/>
                </a:solidFill>
              </a:rPr>
              <a:t> ознакомить с информационными задачами нового типа.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b="1" dirty="0">
              <a:solidFill>
                <a:srgbClr val="FF9933"/>
              </a:solidFill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Char char="ü"/>
            </a:pPr>
            <a:endParaRPr lang="ru-RU" sz="1400" b="1" dirty="0">
              <a:solidFill>
                <a:srgbClr val="FF9933"/>
              </a:solidFill>
            </a:endParaRPr>
          </a:p>
        </p:txBody>
      </p:sp>
      <p:pic>
        <p:nvPicPr>
          <p:cNvPr id="1026" name="Рисунок 2" descr="http://www.ya-teacher.ru/_ld/3/3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057400"/>
            <a:ext cx="3888432" cy="41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zap_34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692150"/>
            <a:ext cx="4165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voda1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3325" y="692150"/>
            <a:ext cx="36830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911725" y="5895975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водяные часы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oto_2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692150"/>
            <a:ext cx="72723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211638" y="905818"/>
            <a:ext cx="5174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Песочные часы - один</a:t>
            </a:r>
            <a:r>
              <a:rPr lang="ru-RU" sz="2400" b="1" dirty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   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из</a:t>
            </a:r>
            <a:r>
              <a:rPr lang="ru-RU" sz="2400" b="1" dirty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ru-RU" sz="1200" dirty="0">
                <a:latin typeface="Verdana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5363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573463"/>
            <a:ext cx="19177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243263" y="1146126"/>
            <a:ext cx="59007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самых    древних        приборов  для определения     времени. Они    состоят  из  двух  грушевидных емкостей,  соединенных    между  </a:t>
            </a:r>
            <a:r>
              <a:rPr lang="ru-RU" sz="2400" b="1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собойузкими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  концами.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5365" name="Picture 7" descr="662песочны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36449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d6b791fab28f98d14ef27906f4206b3d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4508500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9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36004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 е с о ч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ы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е   ч а с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ы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песочны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692150"/>
            <a:ext cx="40195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500563" y="836613"/>
            <a:ext cx="45918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А  бывают часы песочные –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                                точные!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  них песчинки текут –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                 секунды бегут!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Как  песчинки собрались –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            холмиком улеглись!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  колбочке из стекла,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Так  и минутка  истекла!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853132" cy="68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929322" y="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Лунный цикл длится около 29,5 земных суток 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428604"/>
            <a:ext cx="6858048" cy="576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3950" y="885825"/>
            <a:ext cx="68961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1214414" cy="11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74638"/>
            <a:ext cx="6516687" cy="777875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Измерение времени.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idx="1"/>
          </p:nvPr>
        </p:nvSpPr>
        <p:spPr>
          <a:xfrm>
            <a:off x="6588125" y="4797425"/>
            <a:ext cx="2266950" cy="1214438"/>
          </a:xfrm>
        </p:spPr>
        <p:txBody>
          <a:bodyPr/>
          <a:lstStyle/>
          <a:p>
            <a:r>
              <a:rPr lang="ru-RU" sz="2400" b="1">
                <a:solidFill>
                  <a:srgbClr val="FF9933"/>
                </a:solidFill>
              </a:rPr>
              <a:t>часы</a:t>
            </a:r>
          </a:p>
          <a:p>
            <a:r>
              <a:rPr lang="ru-RU" sz="2400" b="1">
                <a:solidFill>
                  <a:srgbClr val="FF9933"/>
                </a:solidFill>
              </a:rPr>
              <a:t>календарь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7834312" cy="5113337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Секунда.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Минута.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Час.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Сутки.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Неделя.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Месяц.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Год.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Век.</a:t>
            </a:r>
          </a:p>
          <a:p>
            <a:pPr>
              <a:buFontTx/>
              <a:buBlip>
                <a:blip r:embed="rId2"/>
              </a:buBlip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484313"/>
            <a:ext cx="36020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4221163"/>
            <a:ext cx="32400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0"/>
            <a:ext cx="6059487" cy="777875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Значение календаря</a:t>
            </a:r>
            <a:r>
              <a:rPr lang="ru-RU" sz="4000" b="1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824412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Определение дня недели какой-то </a:t>
            </a:r>
            <a:r>
              <a:rPr lang="ru-RU" u="sng">
                <a:solidFill>
                  <a:schemeClr val="bg1"/>
                </a:solidFill>
              </a:rPr>
              <a:t>даты</a:t>
            </a:r>
            <a:r>
              <a:rPr lang="ru-RU">
                <a:solidFill>
                  <a:schemeClr val="bg1"/>
                </a:solidFill>
              </a:rPr>
              <a:t> (день рождения, Новый год,...).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Определение количества дней до какого-то события (каникулы, поездка,...).</a:t>
            </a:r>
          </a:p>
          <a:p>
            <a:pPr>
              <a:buFontTx/>
              <a:buBlip>
                <a:blip r:embed="rId2"/>
              </a:buBlip>
            </a:pPr>
            <a:r>
              <a:rPr lang="ru-RU">
                <a:solidFill>
                  <a:schemeClr val="bg1"/>
                </a:solidFill>
              </a:rPr>
              <a:t>Планирование дел на несколько дней или год (записи в дневнике, ежедневнике,...).</a:t>
            </a:r>
          </a:p>
          <a:p>
            <a:pPr>
              <a:buFontTx/>
              <a:buBlip>
                <a:blip r:embed="rId2"/>
              </a:buBlip>
            </a:pPr>
            <a:endParaRPr lang="ru-RU">
              <a:solidFill>
                <a:schemeClr val="bg1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88913"/>
            <a:ext cx="5194300" cy="777875"/>
          </a:xfrm>
        </p:spPr>
        <p:txBody>
          <a:bodyPr/>
          <a:lstStyle/>
          <a:p>
            <a:r>
              <a:rPr lang="ru-RU" sz="6000" b="1">
                <a:solidFill>
                  <a:srgbClr val="FFFF00"/>
                </a:solidFill>
              </a:rPr>
              <a:t>      ДАТА.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196975"/>
            <a:ext cx="6769100" cy="51847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FF9933"/>
                </a:solidFill>
              </a:rPr>
              <a:t>      </a:t>
            </a:r>
            <a:r>
              <a:rPr lang="ru-RU" sz="2800" b="1" u="sng">
                <a:solidFill>
                  <a:srgbClr val="FF9933"/>
                </a:solidFill>
              </a:rPr>
              <a:t>Текстовая информация</a:t>
            </a:r>
            <a:r>
              <a:rPr lang="ru-RU" sz="2800" b="1">
                <a:solidFill>
                  <a:srgbClr val="FF9933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chemeClr val="bg1"/>
                </a:solidFill>
              </a:rPr>
              <a:t>                   19 января</a:t>
            </a:r>
            <a:endParaRPr lang="ru-RU" sz="24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FF9933"/>
                </a:solidFill>
              </a:rPr>
              <a:t>      </a:t>
            </a:r>
            <a:r>
              <a:rPr lang="ru-RU" sz="2800" b="1" u="sng">
                <a:solidFill>
                  <a:srgbClr val="FF9933"/>
                </a:solidFill>
              </a:rPr>
              <a:t>Числовая информация</a:t>
            </a:r>
            <a:r>
              <a:rPr lang="ru-RU" sz="2800" b="1">
                <a:solidFill>
                  <a:srgbClr val="FF9933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>
              <a:solidFill>
                <a:srgbClr val="FF9933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6600" b="1">
                <a:solidFill>
                  <a:srgbClr val="FF9933"/>
                </a:solidFill>
              </a:rPr>
              <a:t>     19.01.11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6600" b="1">
                <a:solidFill>
                  <a:srgbClr val="FF9933"/>
                </a:solidFill>
              </a:rPr>
              <a:t>Текущая дата.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140200" y="3860800"/>
            <a:ext cx="0" cy="2889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140200" y="2060575"/>
            <a:ext cx="0" cy="3603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188913"/>
            <a:ext cx="5194300" cy="777875"/>
          </a:xfrm>
        </p:spPr>
        <p:txBody>
          <a:bodyPr/>
          <a:lstStyle/>
          <a:p>
            <a:r>
              <a:rPr lang="ru-RU" sz="5400" b="1">
                <a:solidFill>
                  <a:srgbClr val="FFFF00"/>
                </a:solidFill>
              </a:rPr>
              <a:t>      ДАТА.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482441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i="1">
                <a:solidFill>
                  <a:schemeClr val="bg1"/>
                </a:solidFill>
              </a:rPr>
              <a:t>Р.т. с.6, №2.</a:t>
            </a:r>
          </a:p>
          <a:p>
            <a:pPr>
              <a:buFontTx/>
              <a:buNone/>
            </a:pPr>
            <a:r>
              <a:rPr lang="ru-RU" sz="5400" b="1" i="1">
                <a:solidFill>
                  <a:srgbClr val="FF9933"/>
                </a:solidFill>
              </a:rPr>
              <a:t>                       13.11.02</a:t>
            </a:r>
          </a:p>
          <a:p>
            <a:pPr>
              <a:buFontTx/>
              <a:buNone/>
            </a:pPr>
            <a:r>
              <a:rPr lang="ru-RU" sz="5400" b="1" i="1">
                <a:solidFill>
                  <a:srgbClr val="FF9933"/>
                </a:solidFill>
              </a:rPr>
              <a:t>                       08.03.99</a:t>
            </a:r>
          </a:p>
          <a:p>
            <a:pPr>
              <a:buFontTx/>
              <a:buNone/>
            </a:pPr>
            <a:r>
              <a:rPr lang="ru-RU" sz="5400" b="1" i="1">
                <a:solidFill>
                  <a:srgbClr val="FF9933"/>
                </a:solidFill>
              </a:rPr>
              <a:t>                       03.01.01</a:t>
            </a:r>
          </a:p>
          <a:p>
            <a:pPr>
              <a:buFontTx/>
              <a:buNone/>
            </a:pPr>
            <a:r>
              <a:rPr lang="ru-RU" sz="5400" b="1" i="1">
                <a:solidFill>
                  <a:srgbClr val="FF9933"/>
                </a:solidFill>
              </a:rPr>
              <a:t>                       16.02.00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420938"/>
            <a:ext cx="2808287" cy="3314700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72816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7864" y="214290"/>
            <a:ext cx="62136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Течение времени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0" y="6000750"/>
            <a:ext cx="9144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29683" y="5143512"/>
            <a:ext cx="25087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прошлое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4653" y="6150114"/>
            <a:ext cx="35394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Луч времени</a:t>
            </a:r>
          </a:p>
        </p:txBody>
      </p:sp>
      <p:sp>
        <p:nvSpPr>
          <p:cNvPr id="9" name="Овал 8"/>
          <p:cNvSpPr/>
          <p:nvPr/>
        </p:nvSpPr>
        <p:spPr>
          <a:xfrm>
            <a:off x="4071938" y="5929313"/>
            <a:ext cx="214312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18027" y="5143512"/>
            <a:ext cx="197842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сейчас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13410" y="5072074"/>
            <a:ext cx="243329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будущее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274638"/>
            <a:ext cx="5194300" cy="777875"/>
          </a:xfrm>
        </p:spPr>
        <p:txBody>
          <a:bodyPr/>
          <a:lstStyle/>
          <a:p>
            <a:r>
              <a:rPr lang="ru-RU" sz="5400" b="1">
                <a:solidFill>
                  <a:srgbClr val="FFFF00"/>
                </a:solidFill>
              </a:rPr>
              <a:t>ВРЕМЯ.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700213"/>
            <a:ext cx="8732838" cy="48244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9600">
                <a:solidFill>
                  <a:schemeClr val="bg1"/>
                </a:solidFill>
              </a:rPr>
              <a:t>08:52:48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9600">
                <a:solidFill>
                  <a:schemeClr val="bg1"/>
                </a:solidFill>
              </a:rPr>
              <a:t>09:00:00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9600">
                <a:solidFill>
                  <a:schemeClr val="bg1"/>
                </a:solidFill>
              </a:rPr>
              <a:t>13:05:17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0"/>
            <a:ext cx="6875462" cy="777875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Информационные задачи.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362950" cy="48244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b="1" dirty="0">
                <a:solidFill>
                  <a:srgbClr val="FF9933"/>
                </a:solidFill>
              </a:rPr>
              <a:t>  19.01.11     -      24.01.11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FF9933"/>
                </a:solidFill>
              </a:rPr>
              <a:t>    Сколько дней отделяет эти даты?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 dirty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b="1" dirty="0">
                <a:solidFill>
                  <a:srgbClr val="FF9933"/>
                </a:solidFill>
              </a:rPr>
              <a:t>Назови текущую дату. Какая дата будет через 3 дня? Это какой день недели?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FF9933"/>
                </a:solidFill>
              </a:rPr>
              <a:t>            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b="1" dirty="0">
                <a:solidFill>
                  <a:srgbClr val="FF9933"/>
                </a:solidFill>
              </a:rPr>
              <a:t>  15.02.11    -       15.05.11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FF9933"/>
                </a:solidFill>
              </a:rPr>
              <a:t>    Сколько месяцев отделяет эти даты?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 dirty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dirty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ru-RU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174625"/>
            <a:ext cx="8229600" cy="134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lnSpc>
                <a:spcPct val="11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Расположите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измерения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возрастанию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132138" y="1619250"/>
            <a:ext cx="25082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дециметр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19813" y="1619250"/>
            <a:ext cx="252095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километр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476375" y="1557338"/>
            <a:ext cx="1979613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метр</a:t>
            </a:r>
            <a:endParaRPr lang="en-GB" sz="2800" b="1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679950" y="2339975"/>
            <a:ext cx="270033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сантиметр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763713" y="2349500"/>
            <a:ext cx="4286250" cy="162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lvl="1" defTabSz="449263">
              <a:lnSpc>
                <a:spcPct val="9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миллиметр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700338" y="5380038"/>
            <a:ext cx="5910262" cy="563562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3492500" y="4837113"/>
            <a:ext cx="5089525" cy="563562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4356100" y="4267200"/>
            <a:ext cx="4248150" cy="565150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5364163" y="3733800"/>
            <a:ext cx="3246437" cy="563563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6588125" y="3200400"/>
            <a:ext cx="2022475" cy="563563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195513" y="4797425"/>
            <a:ext cx="1008062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мм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76600" y="4221163"/>
            <a:ext cx="1046163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см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356100" y="3644900"/>
            <a:ext cx="104457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дм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724525" y="3068638"/>
            <a:ext cx="49212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м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235825" y="2463800"/>
            <a:ext cx="108108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км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28650" y="352425"/>
            <a:ext cx="7888288" cy="1274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lnSpc>
                <a:spcPct val="11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Расположите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единицы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измерения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убыванию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692275" y="1484313"/>
            <a:ext cx="295275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килограмм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508625" y="1484313"/>
            <a:ext cx="2700338" cy="66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грамм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763713" y="2060575"/>
            <a:ext cx="2700337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тонна</a:t>
            </a:r>
            <a:endParaRPr lang="en-GB" sz="2800" b="1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508625" y="3068638"/>
            <a:ext cx="2667000" cy="563562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211638" y="3644900"/>
            <a:ext cx="3962400" cy="563563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1763713" y="4868863"/>
            <a:ext cx="6418262" cy="647700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63713" y="4221163"/>
            <a:ext cx="652462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г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132138" y="3573463"/>
            <a:ext cx="652462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кг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011863" y="2565400"/>
            <a:ext cx="652462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т</a:t>
            </a: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2771775" y="4221163"/>
            <a:ext cx="5410200" cy="647700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3348038" y="2060575"/>
            <a:ext cx="1663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800" b="1">
                <a:ea typeface="Lucida Sans Unicode" pitchFamily="34" charset="0"/>
                <a:cs typeface="Lucida Sans Unicode" pitchFamily="34" charset="0"/>
              </a:rPr>
              <a:t>центнер</a:t>
            </a:r>
            <a:endParaRPr lang="en-GB" sz="2800" b="1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00563" y="2997200"/>
            <a:ext cx="419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eaLnBrk="0" hangingPunct="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Единицы измерения времени (отметь галочкой):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8228013" cy="4105275"/>
          </a:xfrm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Тысячелетие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Век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Год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Месяц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Неделя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Сутки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Час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Минута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Секунда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1928813" y="1428750"/>
            <a:ext cx="500062" cy="4286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928813" y="1928813"/>
            <a:ext cx="500062" cy="4286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928813" y="2357438"/>
            <a:ext cx="500062" cy="4286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928813" y="2928938"/>
            <a:ext cx="500062" cy="4286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928813" y="3429000"/>
            <a:ext cx="500062" cy="4286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928813" y="3929063"/>
            <a:ext cx="500062" cy="4286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071688" y="4429125"/>
            <a:ext cx="500062" cy="4286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928813" y="4929188"/>
            <a:ext cx="500062" cy="4286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928813" y="5429250"/>
            <a:ext cx="500062" cy="4286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28650" y="352425"/>
            <a:ext cx="7888288" cy="1274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49263">
              <a:lnSpc>
                <a:spcPct val="11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Расположите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единицы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измерения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возрастанию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835150" y="1557338"/>
            <a:ext cx="250507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месяц</a:t>
            </a:r>
            <a:endParaRPr lang="en-GB" sz="2800" b="1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779838" y="1557338"/>
            <a:ext cx="250507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неделя</a:t>
            </a:r>
            <a:endParaRPr lang="en-GB" sz="2800" b="1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724525" y="1484313"/>
            <a:ext cx="250507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год</a:t>
            </a:r>
            <a:endParaRPr lang="en-GB" sz="2800" b="1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979613" y="2060575"/>
            <a:ext cx="250507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день</a:t>
            </a:r>
            <a:endParaRPr lang="en-GB" sz="2800" b="1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708400" y="2060575"/>
            <a:ext cx="1439863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век</a:t>
            </a:r>
            <a:endParaRPr lang="en-GB" sz="2800" b="1" dirty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1835150" y="4941888"/>
            <a:ext cx="6408738" cy="563562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2555875" y="4365625"/>
            <a:ext cx="5688013" cy="563563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3924300" y="3789363"/>
            <a:ext cx="4325938" cy="565150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4859338" y="3213100"/>
            <a:ext cx="3387725" cy="563563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6011863" y="2636838"/>
            <a:ext cx="2232025" cy="563562"/>
          </a:xfrm>
          <a:prstGeom prst="rect">
            <a:avLst/>
          </a:prstGeom>
          <a:blipFill dpi="0" rotWithShape="0">
            <a:blip r:embed="rId3" cstate="email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16013" y="4292600"/>
            <a:ext cx="15494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день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787900" y="2708275"/>
            <a:ext cx="1260475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год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27763" y="2133600"/>
            <a:ext cx="1260475" cy="77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век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203575" y="3284538"/>
            <a:ext cx="162083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месяц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08175" y="3789363"/>
            <a:ext cx="183673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неделя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1125538"/>
            <a:ext cx="7137400" cy="4999037"/>
          </a:xfrm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83000"/>
              </a:lnSpc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1век               60 с</a:t>
            </a:r>
          </a:p>
          <a:p>
            <a:pPr marL="341313" indent="-341313" defTabSz="449263" eaLnBrk="1" hangingPunct="1">
              <a:lnSpc>
                <a:spcPct val="83000"/>
              </a:lnSpc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1 год              60 мин</a:t>
            </a:r>
          </a:p>
          <a:p>
            <a:pPr marL="341313" indent="-341313" defTabSz="449263" eaLnBrk="1" hangingPunct="1">
              <a:lnSpc>
                <a:spcPct val="83000"/>
              </a:lnSpc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1 сут               7 сут</a:t>
            </a:r>
          </a:p>
          <a:p>
            <a:pPr marL="341313" indent="-341313" defTabSz="449263" eaLnBrk="1" hangingPunct="1">
              <a:lnSpc>
                <a:spcPct val="83000"/>
              </a:lnSpc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1 ч                  24 ч</a:t>
            </a:r>
          </a:p>
          <a:p>
            <a:pPr marL="341313" indent="-341313" defTabSz="449263" eaLnBrk="1" hangingPunct="1">
              <a:lnSpc>
                <a:spcPct val="83000"/>
              </a:lnSpc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1 мин             30 сут или 31сут (в       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                    феврале 28 или29)</a:t>
            </a:r>
          </a:p>
          <a:p>
            <a:pPr marL="341313" indent="-341313" defTabSz="449263" eaLnBrk="1" hangingPunct="1">
              <a:lnSpc>
                <a:spcPct val="83000"/>
              </a:lnSpc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1неделя         100 лет</a:t>
            </a:r>
          </a:p>
          <a:p>
            <a:pPr marL="341313" indent="-341313" defTabSz="449263" eaLnBrk="1" hangingPunct="1">
              <a:lnSpc>
                <a:spcPct val="83000"/>
              </a:lnSpc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1 месяц          365 или 366 сут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                     12 мес</a:t>
            </a:r>
          </a:p>
          <a:p>
            <a:pPr marL="341313" indent="-341313" defTabSz="449263" eaLnBrk="1" hangingPunct="1">
              <a:lnSpc>
                <a:spcPct val="83000"/>
              </a:lnSpc>
            </a:pP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2627313" y="1341438"/>
            <a:ext cx="2016125" cy="3240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2916238" y="2133600"/>
            <a:ext cx="1800225" cy="3024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2916238" y="2133600"/>
            <a:ext cx="1727200" cy="3600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>
            <a:off x="2843213" y="2565400"/>
            <a:ext cx="1728787" cy="5762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 flipV="1">
            <a:off x="2771775" y="1341438"/>
            <a:ext cx="1943100" cy="2160587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 flipV="1">
            <a:off x="2484438" y="1916113"/>
            <a:ext cx="2016125" cy="1152525"/>
          </a:xfrm>
          <a:prstGeom prst="line">
            <a:avLst/>
          </a:prstGeom>
          <a:noFill/>
          <a:ln w="762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auto">
          <a:xfrm flipV="1">
            <a:off x="3203575" y="2492375"/>
            <a:ext cx="1439863" cy="2160588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70" name="Line 12"/>
          <p:cNvSpPr>
            <a:spLocks noChangeShapeType="1"/>
          </p:cNvSpPr>
          <p:nvPr/>
        </p:nvSpPr>
        <p:spPr bwMode="auto">
          <a:xfrm flipV="1">
            <a:off x="3132138" y="3573463"/>
            <a:ext cx="1512887" cy="172720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7" grpId="0" animBg="1"/>
      <p:bldP spid="40969" grpId="0" animBg="1"/>
      <p:bldP spid="409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8013" cy="5072062"/>
          </a:xfrm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mtClean="0">
                <a:latin typeface="Arial Black" pitchFamily="34" charset="0"/>
              </a:rPr>
              <a:t>            </a:t>
            </a:r>
            <a:r>
              <a:rPr lang="ru-RU" sz="2800" smtClean="0">
                <a:latin typeface="Times New Roman" pitchFamily="18" charset="0"/>
              </a:rPr>
              <a:t>1век  = 100 лет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              1 год = 365 или 366 сут = 12 мес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              1 сут = 24 ч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              1 ч = 60 мин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              1 мин = 60 с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              1неделя = 7 сут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              1 месяц = 30 сут или 31сут</a:t>
            </a: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2800" smtClean="0">
                <a:latin typeface="Times New Roman" pitchFamily="18" charset="0"/>
              </a:rPr>
              <a:t>                  (в феврале 28 или 29)</a:t>
            </a:r>
          </a:p>
          <a:p>
            <a:pPr marL="341313" indent="-341313" defTabSz="449263" eaLnBrk="1" hangingPunct="1">
              <a:lnSpc>
                <a:spcPct val="83000"/>
              </a:lnSpc>
            </a:pPr>
            <a:endParaRPr lang="ru-RU" sz="2800" smtClean="0">
              <a:latin typeface="Times New Roman" pitchFamily="18" charset="0"/>
            </a:endParaRPr>
          </a:p>
          <a:p>
            <a:pPr marL="341313" indent="-341313" defTabSz="449263" eaLnBrk="1" hangingPunct="1">
              <a:lnSpc>
                <a:spcPct val="83000"/>
              </a:lnSpc>
              <a:buFontTx/>
              <a:buNone/>
            </a:pPr>
            <a:r>
              <a:rPr lang="ru-RU" sz="2800" smtClean="0"/>
              <a:t>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3250" y="1071563"/>
            <a:ext cx="12858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43250" y="1500188"/>
            <a:ext cx="3857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1813" y="1928813"/>
            <a:ext cx="3857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500" y="2357438"/>
            <a:ext cx="3857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2786063"/>
            <a:ext cx="3857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13" y="3286125"/>
            <a:ext cx="3857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875" y="3714750"/>
            <a:ext cx="3857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00250" y="4143375"/>
            <a:ext cx="3857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8229600" cy="571500"/>
          </a:xfrm>
        </p:spPr>
        <p:txBody>
          <a:bodyPr lIns="0" tIns="0" rIns="0" bIns="0"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Вырази: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500063"/>
            <a:ext cx="8228012" cy="4640262"/>
          </a:xfrm>
        </p:spPr>
        <p:txBody>
          <a:bodyPr lIns="0" tIns="0" rIns="0" bIns="0"/>
          <a:lstStyle/>
          <a:p>
            <a:pPr marL="341313" indent="-341313" defTabSz="449263"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сутках: 48 ч,        96 ч;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							2 сут		4 сут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в часах: 2 сут,         120 мин;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							48ч		2ч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в месяцах: 3 года,         8 лет и 4 мес;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							36					96+4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в годах: 60 мес,          84 мес;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							5 лет			7 лет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в секундах: 5 мин,         16 мин;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								300 сек       96 сек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в минутах: 600 с,             2 ч   .</a:t>
            </a:r>
          </a:p>
          <a:p>
            <a:pPr marL="341313" indent="-341313" defTabSz="449263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							10 мин             120мин</a:t>
            </a:r>
          </a:p>
          <a:p>
            <a:pPr marL="341313" indent="-341313" defTabSz="449263"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341313" indent="-341313" defTabSz="449263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188913"/>
            <a:ext cx="4643437" cy="777875"/>
          </a:xfrm>
        </p:spPr>
        <p:txBody>
          <a:bodyPr/>
          <a:lstStyle/>
          <a:p>
            <a:r>
              <a:rPr lang="ru-RU" sz="4800" b="1">
                <a:solidFill>
                  <a:srgbClr val="FFFF00"/>
                </a:solidFill>
              </a:rPr>
              <a:t>Рефлексия.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b="1" dirty="0">
                <a:solidFill>
                  <a:srgbClr val="FF9933"/>
                </a:solidFill>
              </a:rPr>
              <a:t>Для указания дней, месяцев, лет используют ...</a:t>
            </a:r>
          </a:p>
          <a:p>
            <a:pPr>
              <a:buFontTx/>
              <a:buBlip>
                <a:blip r:embed="rId2"/>
              </a:buBlip>
            </a:pPr>
            <a:r>
              <a:rPr lang="ru-RU" b="1" dirty="0">
                <a:solidFill>
                  <a:srgbClr val="FF9933"/>
                </a:solidFill>
              </a:rPr>
              <a:t> Дата – это ...</a:t>
            </a:r>
          </a:p>
          <a:p>
            <a:pPr>
              <a:buFontTx/>
              <a:buBlip>
                <a:blip r:embed="rId2"/>
              </a:buBlip>
            </a:pPr>
            <a:r>
              <a:rPr lang="ru-RU" b="1" dirty="0">
                <a:solidFill>
                  <a:srgbClr val="FF9933"/>
                </a:solidFill>
              </a:rPr>
              <a:t> Текущая дата – это ...</a:t>
            </a:r>
          </a:p>
          <a:p>
            <a:pPr>
              <a:buFontTx/>
              <a:buBlip>
                <a:blip r:embed="rId2"/>
              </a:buBlip>
            </a:pPr>
            <a:r>
              <a:rPr lang="ru-RU" b="1" dirty="0">
                <a:solidFill>
                  <a:srgbClr val="FF9933"/>
                </a:solidFill>
              </a:rPr>
              <a:t>Время и дата, записанные числом, - это ...</a:t>
            </a:r>
          </a:p>
          <a:p>
            <a:pPr>
              <a:buFontTx/>
              <a:buNone/>
            </a:pP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4292600"/>
            <a:ext cx="4032250" cy="2376488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274638"/>
            <a:ext cx="5194300" cy="777875"/>
          </a:xfrm>
        </p:spPr>
        <p:txBody>
          <a:bodyPr/>
          <a:lstStyle/>
          <a:p>
            <a:r>
              <a:rPr lang="ru-RU" sz="5400" b="1">
                <a:solidFill>
                  <a:srgbClr val="FFFF00"/>
                </a:solidFill>
              </a:rPr>
              <a:t>ВРЕМЯ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rgbClr val="FFFF66"/>
                </a:solidFill>
              </a:rPr>
              <a:t>  ПРОШЛОЕ                   НАСТОЯЩЕЕ                    БУДУЩЕЕ</a:t>
            </a:r>
          </a:p>
          <a:p>
            <a:pPr>
              <a:buFont typeface="Wingdings" pitchFamily="2" charset="2"/>
              <a:buNone/>
            </a:pPr>
            <a:endParaRPr lang="ru-RU" sz="2000" b="1">
              <a:solidFill>
                <a:srgbClr val="FFFF66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>
              <a:solidFill>
                <a:srgbClr val="FFFF66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>
              <a:solidFill>
                <a:srgbClr val="FFFF66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>
              <a:solidFill>
                <a:srgbClr val="FFFF66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>
              <a:solidFill>
                <a:srgbClr val="FFFF66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>
              <a:solidFill>
                <a:srgbClr val="FFFF66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>
              <a:solidFill>
                <a:srgbClr val="FFFF66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>
              <a:solidFill>
                <a:srgbClr val="FFFF66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5081588"/>
            <a:ext cx="4537075" cy="1371600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708275"/>
            <a:ext cx="1881188" cy="1414463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2636838"/>
            <a:ext cx="2087562" cy="1598612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ffectLst/>
        </p:spPr>
      </p:pic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7092950" y="1916113"/>
            <a:ext cx="71438" cy="576262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2636838"/>
            <a:ext cx="1584325" cy="2016125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ffectLst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4211638" y="1916113"/>
            <a:ext cx="0" cy="576262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1258888" y="1989138"/>
            <a:ext cx="288925" cy="503237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274638"/>
            <a:ext cx="5194300" cy="777875"/>
          </a:xfrm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Домашнее задание.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24412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( с. 66 – 70 ) – читать,  отвечать на вопросы,</a:t>
            </a:r>
          </a:p>
          <a:p>
            <a:pPr>
              <a:buFontTx/>
              <a:buBlip>
                <a:blip r:embed="rId2"/>
              </a:buBlip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р.т. с. 6 – 8 – закончить выполнение заданий.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3860800"/>
            <a:ext cx="2954338" cy="2543175"/>
          </a:xfrm>
          <a:prstGeom prst="rect">
            <a:avLst/>
          </a:prstGeom>
          <a:noFill/>
          <a:ln w="76200" cmpd="tri">
            <a:solidFill>
              <a:srgbClr val="FF99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71550" y="5294224"/>
            <a:ext cx="7777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Первый простейший  прибор для измерения времени — солнечные часы — был изобретен вавилонянами примерно 3,5 тысячи лет назад.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71" name="Picture 5" descr="солнечные час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182688"/>
            <a:ext cx="583247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2555875" y="404813"/>
            <a:ext cx="3590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о л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е ч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ы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е   ч а с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ы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58775" y="6092825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8195" name="Picture 5" descr="солнечные часы древ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солнечные часы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00438"/>
            <a:ext cx="42497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 rot="10800000" flipV="1">
            <a:off x="322263" y="5597525"/>
            <a:ext cx="882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     </a:t>
            </a:r>
            <a:endParaRPr lang="ru-RU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250825" y="6237288"/>
            <a:ext cx="410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солнечные древние часы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4479925" y="495300"/>
            <a:ext cx="44777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Есть солнечные часы –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Всех часов предки!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Сейчас они редки!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Циферблат на земле лежит,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А по нему солнышко бежит!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Они бывают на площадях,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На лужайке, в саду –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У солнышка на виду!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солнечны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404813"/>
            <a:ext cx="518477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50825" y="4575175"/>
            <a:ext cx="87137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     </a:t>
            </a:r>
            <a:r>
              <a:rPr lang="ru-RU" sz="2400" b="1" dirty="0">
                <a:solidFill>
                  <a:srgbClr val="FF0000"/>
                </a:solidFill>
              </a:rPr>
              <a:t>Посреди  ровной площадки вбивали колышек. В солнечный день колышек отбрасывал   тень на площадку, расчерченную, как  циферблат </a:t>
            </a:r>
            <a:r>
              <a:rPr lang="ru-RU" sz="2400" b="1" dirty="0" err="1">
                <a:solidFill>
                  <a:srgbClr val="FF0000"/>
                </a:solidFill>
              </a:rPr>
              <a:t>современ-ных</a:t>
            </a:r>
            <a:r>
              <a:rPr lang="ru-RU" sz="2400" b="1" dirty="0">
                <a:solidFill>
                  <a:srgbClr val="FF0000"/>
                </a:solidFill>
              </a:rPr>
              <a:t> часов. В течение дня тень двигалась, и по её положению люди определяли время дня. Но в   пас -</a:t>
            </a:r>
            <a:r>
              <a:rPr lang="ru-RU" sz="2400" b="1" dirty="0" err="1">
                <a:solidFill>
                  <a:srgbClr val="FF0000"/>
                </a:solidFill>
              </a:rPr>
              <a:t>мурный</a:t>
            </a:r>
            <a:r>
              <a:rPr lang="ru-RU" sz="2400" b="1" dirty="0">
                <a:solidFill>
                  <a:srgbClr val="FF0000"/>
                </a:solidFill>
              </a:rPr>
              <a:t> день и ночью солнечные часы не работали.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древние солнечные с=час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765175"/>
            <a:ext cx="3868738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76238" y="6111875"/>
            <a:ext cx="410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древние солнечные часы</a:t>
            </a:r>
          </a:p>
        </p:txBody>
      </p:sp>
      <p:pic>
        <p:nvPicPr>
          <p:cNvPr id="10244" name="Picture 6" descr="древние часы Егип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268413"/>
            <a:ext cx="34163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127625" y="4024313"/>
            <a:ext cx="342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древние часы Египта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солнечные час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765175"/>
            <a:ext cx="3824287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солнечные час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765175"/>
            <a:ext cx="39973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148263" y="6165850"/>
            <a:ext cx="2738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солнечные часы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5810250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         </a:t>
            </a:r>
          </a:p>
        </p:txBody>
      </p:sp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35464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о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я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ы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е   ч а с </a:t>
            </a:r>
            <a:r>
              <a:rPr lang="ru-RU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ы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2292" name="Picture 6" descr="древние вод часы - коп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84313"/>
            <a:ext cx="3455988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Древнегреческие водяные часы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549275"/>
            <a:ext cx="25622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23850" y="4352876"/>
            <a:ext cx="85693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 Наряду с солнечными часами уже во 2-м и 1-м тыс. до н. э. в Индии, Египте, Китае и Греции строились водяные часы, которые показывали время и днём, и ночью. В Вавилоне такие часы были в ходу еще 2050 лет тому назад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  <a:p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ремя и числовая">
  <a:themeElements>
    <a:clrScheme name="Врем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рем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рем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рем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время и числовая</Template>
  <TotalTime>156</TotalTime>
  <Words>672</Words>
  <Application>Microsoft Office PowerPoint</Application>
  <PresentationFormat>Экран (4:3)</PresentationFormat>
  <Paragraphs>182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время и числовая</vt:lpstr>
      <vt:lpstr>Время и числовая информация.</vt:lpstr>
      <vt:lpstr>Слайд 2</vt:lpstr>
      <vt:lpstr>ВРЕМЯ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Измерение времени.</vt:lpstr>
      <vt:lpstr>Значение календаря.</vt:lpstr>
      <vt:lpstr>      ДАТА.</vt:lpstr>
      <vt:lpstr>      ДАТА.</vt:lpstr>
      <vt:lpstr>ВРЕМЯ.</vt:lpstr>
      <vt:lpstr>Информационные задачи.</vt:lpstr>
      <vt:lpstr>Слайд 22</vt:lpstr>
      <vt:lpstr>Слайд 23</vt:lpstr>
      <vt:lpstr>Единицы измерения времени (отметь галочкой): </vt:lpstr>
      <vt:lpstr>Слайд 25</vt:lpstr>
      <vt:lpstr>Слайд 26</vt:lpstr>
      <vt:lpstr>Слайд 27</vt:lpstr>
      <vt:lpstr>Вырази:</vt:lpstr>
      <vt:lpstr>Рефлексия.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и числовая информация.</dc:title>
  <dc:creator>viki</dc:creator>
  <cp:lastModifiedBy>Елена</cp:lastModifiedBy>
  <cp:revision>10</cp:revision>
  <dcterms:created xsi:type="dcterms:W3CDTF">2011-01-24T10:53:53Z</dcterms:created>
  <dcterms:modified xsi:type="dcterms:W3CDTF">2013-08-05T21:02:44Z</dcterms:modified>
</cp:coreProperties>
</file>