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53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204864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«Эти </a:t>
            </a: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трудные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домашние задания</a:t>
            </a:r>
            <a:r>
              <a:rPr lang="ru-RU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0"/>
            <a:ext cx="83147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РОДИТЕЛЬСКОЕ СОБРАНИЕ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4 в классе 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1500174"/>
            <a:ext cx="239200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на тему: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1" descr="cr_LorrieMathesonNesbitt-TheDrawingLes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96952"/>
            <a:ext cx="4937125" cy="280511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0" y="5903893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857628"/>
            <a:ext cx="2176448" cy="27625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643050"/>
            <a:ext cx="8846781" cy="35394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b="1" spc="50" dirty="0" smtClean="0">
                <a:ln w="11430"/>
                <a:ea typeface="Calibri" pitchFamily="34" charset="0"/>
                <a:cs typeface="Calibri" pitchFamily="34" charset="0"/>
              </a:rPr>
              <a:t>Особую важность имеет  твердо установленное время </a:t>
            </a:r>
          </a:p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spc="50" dirty="0" smtClean="0">
                <a:ln w="11430"/>
                <a:ea typeface="Calibri" pitchFamily="34" charset="0"/>
                <a:cs typeface="Calibri" pitchFamily="34" charset="0"/>
              </a:rPr>
              <a:t>начала занятий.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pc="50" dirty="0" smtClean="0">
              <a:ln w="11430"/>
              <a:ea typeface="Calibri" pitchFamily="34" charset="0"/>
              <a:cs typeface="Calibri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pc="50" dirty="0" smtClean="0">
                <a:ln w="1143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i="1" spc="50" dirty="0" smtClean="0">
                <a:ln w="11430"/>
                <a:ea typeface="Calibri" pitchFamily="34" charset="0"/>
                <a:cs typeface="Calibri" pitchFamily="34" charset="0"/>
              </a:rPr>
              <a:t>Благодаря этому вырабатывается привычка, к назначенному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spc="50" dirty="0" smtClean="0">
                <a:ln w="11430"/>
                <a:ea typeface="Calibri" pitchFamily="34" charset="0"/>
                <a:cs typeface="Calibri" pitchFamily="34" charset="0"/>
              </a:rPr>
              <a:t>часу появляется психологическая готовность и предрасположение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spc="50" dirty="0" smtClean="0">
                <a:ln w="11430"/>
                <a:ea typeface="Calibri" pitchFamily="34" charset="0"/>
                <a:cs typeface="Calibri" pitchFamily="34" charset="0"/>
              </a:rPr>
              <a:t>к умственной работе, даже теряется интерес к игре, прогулке.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spc="50" dirty="0" smtClean="0">
                <a:ln w="11430"/>
                <a:ea typeface="Calibri" pitchFamily="34" charset="0"/>
                <a:cs typeface="Calibri" pitchFamily="34" charset="0"/>
              </a:rPr>
              <a:t>При установке часа начала занятий необходимо определить разумное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spc="50" dirty="0" smtClean="0">
                <a:ln w="11430"/>
                <a:ea typeface="Calibri" pitchFamily="34" charset="0"/>
                <a:cs typeface="Calibri" pitchFamily="34" charset="0"/>
              </a:rPr>
              <a:t> соотношение времени,</a:t>
            </a:r>
            <a:r>
              <a:rPr lang="ru-RU" sz="2000" spc="50" dirty="0" smtClean="0">
                <a:ln w="11430"/>
                <a:ea typeface="Calibri" pitchFamily="34" charset="0"/>
                <a:cs typeface="Calibri" pitchFamily="34" charset="0"/>
              </a:rPr>
              <a:t> отводимого на уроки, прогулки, домашние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spc="50" dirty="0" smtClean="0">
                <a:ln w="11430"/>
                <a:ea typeface="Calibri" pitchFamily="34" charset="0"/>
                <a:cs typeface="Calibri" pitchFamily="34" charset="0"/>
              </a:rPr>
              <a:t> обязанности, чтобы одно не шло в ущерб другому.</a:t>
            </a:r>
            <a:endParaRPr lang="ru-RU" sz="1100" spc="50" dirty="0" smtClean="0">
              <a:ln w="11430"/>
              <a:cs typeface="Arial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936834"/>
            <a:ext cx="45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0" y="142852"/>
            <a:ext cx="8788560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Рекомендации родителям по подготовке</a:t>
            </a:r>
          </a:p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 домашних заданий ребенком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996952" y="598354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271958"/>
            <a:ext cx="2037383" cy="258604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9720" y="142852"/>
            <a:ext cx="8788560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Рекомендации родителям по подготовке</a:t>
            </a:r>
          </a:p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 домашних заданий ребенком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21537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Необходимо постоянное место для занятий, где все необходимые предметы находятся под рукой.</a:t>
            </a:r>
            <a:endParaRPr lang="ru-RU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Так вырабатывается привычка к внутренней мобилизации с момента начала занятий и до тех пор, пока не выработалось умение управлять своим поведением, рабочее место должно быть только местом для занятий (ни игр, ни картинок, ни посторонних книг, ни цветных карандашей и фломастеров,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если они не нужны для работы). Если нет возможности выделить постоян­ное место, то в определенный час должно быть, безусловно, выделено, освобождено место для занятий.</a:t>
            </a:r>
            <a:endParaRPr lang="ru-RU" sz="11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779912" y="591153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071942"/>
            <a:ext cx="1981102" cy="251460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928662" y="1582341"/>
            <a:ext cx="735811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Важное правило - начинать работу немедленно.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Чем дольше оттягивается </a:t>
            </a:r>
            <a:endParaRPr lang="ru-RU" sz="2800" i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начало работы, тем большее усилие потребуется, чтобы заставить себя приступить к ней.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У человека, который сис­тематически начинает работу без промедления, период «втягива­ния»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работу короткий, дело идет быстрее и эффективнее, а учеба становится источником не только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напряженного труда, но и источ­ником удовлетворения.</a:t>
            </a:r>
            <a:endParaRPr lang="ru-RU" sz="11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0" y="142852"/>
            <a:ext cx="8788560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Рекомендации родителям по подготовке</a:t>
            </a:r>
          </a:p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 домашних заданий ребенком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852936" y="587727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357562"/>
            <a:ext cx="2533638" cy="321593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1643050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Необходимо наличие перерывов в работе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Нужны единство школьного и домашнего учебного режима,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профилактика перегрузок.</a:t>
            </a:r>
            <a:endParaRPr lang="ru-RU" sz="11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000372"/>
            <a:ext cx="8643998" cy="150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Нельзя, чтобы у школьника не было других обязанностей, кроме учебы: </a:t>
            </a: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человек, который в течение дня должен сделать много дел, привыкает ценить время, планировать работу, приступать к ней без проволочек.</a:t>
            </a:r>
            <a:endParaRPr lang="ru-RU" sz="2000" i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720" y="142852"/>
            <a:ext cx="8788560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Рекомендации родителям по подготовке</a:t>
            </a:r>
          </a:p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 домашних заданий ребенком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852936" y="587727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357562"/>
            <a:ext cx="2533638" cy="3215936"/>
          </a:xfrm>
          <a:prstGeom prst="rect">
            <a:avLst/>
          </a:prstGeom>
          <a:noFill/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2143116"/>
            <a:ext cx="796698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Приучение ребенка к правильному режиму должно 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сочетаться с вашей самодисциплиной, 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уважением к ребенку, 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доброжелательностью, заинтересованностью, 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разумной требовательностью.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20" y="142852"/>
            <a:ext cx="8788560" cy="147732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Рекомендации родителям по подготовке</a:t>
            </a:r>
          </a:p>
          <a:p>
            <a:pPr lvl="0"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 домашних заданий ребенком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852936" y="5877272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474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Любите своих детей!</a:t>
            </a:r>
          </a:p>
        </p:txBody>
      </p:sp>
      <p:pic>
        <p:nvPicPr>
          <p:cNvPr id="3" name="Picture 7" descr="G:\zodiak1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71943"/>
            <a:ext cx="2039320" cy="262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G:\kosh8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1714488"/>
            <a:ext cx="2390509" cy="286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G:\zodiak12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5148" y="4000505"/>
            <a:ext cx="2371694" cy="258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2124744" y="605554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ook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143500"/>
            <a:ext cx="44291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58" y="1285860"/>
            <a:ext cx="8584081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….что, оказывается, более двух третей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неуспевающих потенциально способны,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но эти способности не получили развития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по разным причинам.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4500570"/>
            <a:ext cx="4826449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Профессор 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Махмутова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140968" y="598354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214422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Многовековая   практика и педагогические   законы  доказывают, что если знания, приобретенные на уроке, </a:t>
            </a:r>
          </a:p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не повторяются, то они в значительной  мере утрачиваются.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1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14290"/>
            <a:ext cx="850906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Нужны , ли домашние задания?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643314"/>
            <a:ext cx="7696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Мы будем рассматривать домашние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задания как средство активизации учебной </a:t>
            </a: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деятельности младших школьников.</a:t>
            </a:r>
            <a:endParaRPr kumimoji="0" lang="ru-RU" sz="36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book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5143500"/>
            <a:ext cx="44291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4067944" y="5839524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2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42852"/>
            <a:ext cx="6606104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«Виды домашних заданий»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42908" y="1214422"/>
            <a:ext cx="4572000" cy="707886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направленные на закрепление знании и умений. 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1285860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направленные на систематизацию изученного материала.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85992"/>
            <a:ext cx="4572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развитие умений выполнять такие операции, как анализ, синтез, сравнение, классификация, обобщение.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2428868"/>
            <a:ext cx="2751074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на применение знаний.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3500438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предназначенные для проверки знаний и умении.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357694"/>
            <a:ext cx="4572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направленные на подготовку к восприятию ма­териала следующего урока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5214950"/>
            <a:ext cx="3743782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задания творческого характера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1" name="Picture 7" descr="book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286388"/>
            <a:ext cx="44291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5903893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84392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Нормативы сна для младших школьников</a:t>
            </a:r>
            <a:endParaRPr kumimoji="0" lang="ru-RU" sz="40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785794"/>
          <a:ext cx="7786742" cy="5894075"/>
        </p:xfrm>
        <a:graphic>
          <a:graphicData uri="http://schemas.openxmlformats.org/drawingml/2006/table">
            <a:tbl>
              <a:tblPr/>
              <a:tblGrid>
                <a:gridCol w="2786082"/>
                <a:gridCol w="2352782"/>
                <a:gridCol w="2647878"/>
              </a:tblGrid>
              <a:tr h="117881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Возраст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Ночной сон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Дневной сон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81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 лет </a:t>
                      </a:r>
                      <a:endParaRPr lang="ru-RU" sz="3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(1класс</a:t>
                      </a: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)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10,5-11 часов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1,5-2 часа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81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7-8 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лет (2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Calibri"/>
                        </a:rPr>
                        <a:t>класс)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10,5-11 часов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1,5 часа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81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8-9 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лет</a:t>
                      </a: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 класс)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10,5-11 часов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815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9-10 лет </a:t>
                      </a:r>
                      <a:endParaRPr lang="ru-RU" sz="3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 класс)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10,5 часов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0"/>
            <a:ext cx="78110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Нормативы продолжительности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прогулок на свежем воздухе.</a:t>
            </a:r>
            <a:endParaRPr kumimoji="0" lang="ru-RU" sz="32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643049"/>
          <a:ext cx="7643866" cy="3000398"/>
        </p:xfrm>
        <a:graphic>
          <a:graphicData uri="http://schemas.openxmlformats.org/drawingml/2006/table">
            <a:tbl>
              <a:tblPr/>
              <a:tblGrid>
                <a:gridCol w="3466184"/>
                <a:gridCol w="4177682"/>
              </a:tblGrid>
              <a:tr h="1500198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Возраст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Продолжительность прогулок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 лет (1 класс)</a:t>
                      </a:r>
                      <a:endParaRPr lang="ru-RU" sz="20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4 часа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100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7-10 лет (2-4 класс)</a:t>
                      </a:r>
                      <a:endParaRPr lang="ru-RU" sz="20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3,5 часа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7" descr="book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143512"/>
            <a:ext cx="44291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903893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843327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Нормативы продолжительности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учебных домашних занятий</a:t>
            </a:r>
            <a:endParaRPr kumimoji="0" lang="ru-RU" sz="4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714488"/>
          <a:ext cx="7786742" cy="3571900"/>
        </p:xfrm>
        <a:graphic>
          <a:graphicData uri="http://schemas.openxmlformats.org/drawingml/2006/table">
            <a:tbl>
              <a:tblPr/>
              <a:tblGrid>
                <a:gridCol w="2341940"/>
                <a:gridCol w="2041197"/>
                <a:gridCol w="3403605"/>
              </a:tblGrid>
              <a:tr h="1202746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Возраст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Класс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Продолжительность занятий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746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6 лет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до 1 часа (со 2 полугодия)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204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7 лет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до 1,5 часов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204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8- 10 лет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3-4</a:t>
                      </a:r>
                      <a:endParaRPr lang="ru-RU" sz="2400" b="1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до 2 часов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7" descr="book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3578"/>
            <a:ext cx="44291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903893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357166"/>
            <a:ext cx="459112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«дерево проблем»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323977" y="1214422"/>
            <a:ext cx="946797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Недостаточная информация о том, как надо выполнять задание.</a:t>
            </a:r>
            <a:endParaRPr kumimoji="0" lang="ru-RU" sz="1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Недостаточное умение читать и понимать текст.</a:t>
            </a:r>
            <a:endParaRPr kumimoji="0" lang="ru-RU" sz="1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Длительное, но бесполезное «сидение» за уроками.</a:t>
            </a:r>
            <a:endParaRPr kumimoji="0" lang="ru-RU" sz="1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Отсутствие (в первую очередь у родителей) знаний о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гигиенических нормах при выполнении заданий.</a:t>
            </a:r>
            <a:endParaRPr kumimoji="0" lang="ru-RU" sz="1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Незнание оптимальной последовательности выполнения заданий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по предметам.</a:t>
            </a:r>
            <a:endParaRPr kumimoji="0" lang="ru-RU" sz="1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Отсутствие в учении опоры на желания и мотивы школьника.</a:t>
            </a:r>
            <a:endParaRPr kumimoji="0" lang="ru-RU" sz="1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Однообразие учебной работы, отсутствие ярких впечатлений,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примеров.</a:t>
            </a:r>
            <a:endParaRPr kumimoji="0" lang="ru-RU" sz="1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Неосведомленность родителей в вопросах психологической;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поддержки детей в процессе выполнения заданий дома.</a:t>
            </a:r>
            <a:endParaRPr kumimoji="0" lang="ru-RU" sz="3200" b="1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book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5715016"/>
            <a:ext cx="4429125" cy="142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4140968" y="594928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1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3"/>
            <a:ext cx="8786874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indent="269875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Советы родителям, разделяющим учебные проблемы детей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4572008"/>
            <a:ext cx="105399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6. Ставьте перед ребенком доступные цели и учите его самого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контролировать,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достиг он их или нет.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14346" y="1285860"/>
            <a:ext cx="871543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1. Постарайтесь не особенно ругать ребенка, стыдить и наказы­вать его: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 плохая оценка уже и так воспринята им как наказание.</a:t>
            </a:r>
            <a:endParaRPr lang="ru-RU" sz="11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2" y="1928802"/>
            <a:ext cx="885828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2. Выясните, за что именно поставлена не удовлетворяющая вас и ребенка оценка (двойка, тройка, а для кого и четверка), чтобы было ясно, над чем работать.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928934"/>
            <a:ext cx="6643718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  <a:ea typeface="Calibri" pitchFamily="34" charset="0"/>
                <a:cs typeface="Calibri" pitchFamily="34" charset="0"/>
              </a:rPr>
              <a:t>3. Проанализируйте ошибки, не унижая ребенка.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292618"/>
            <a:ext cx="7858148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4. Хвалите ребенка за то, что у него получилось то, что раньше не удавалось.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000504"/>
            <a:ext cx="7643866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5. Хвалите ребенка за каждый успех в работе. </a:t>
            </a:r>
          </a:p>
        </p:txBody>
      </p:sp>
      <p:pic>
        <p:nvPicPr>
          <p:cNvPr id="9" name="Picture 7" descr="book0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5643554"/>
            <a:ext cx="377737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-4140968" y="6055548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Подготовила: учитель начальных классов </a:t>
            </a:r>
          </a:p>
          <a:p>
            <a:pPr algn="r"/>
            <a:r>
              <a:rPr lang="ru-RU" sz="20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Приходько Наталья Михайловна</a:t>
            </a:r>
            <a:r>
              <a:rPr lang="ru-RU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endParaRPr lang="ru-RU" sz="2000" b="1" dirty="0" smtClean="0">
              <a:ln w="11430"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505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  <a:scene3d>
          <a:camera prst="orthographicFront"/>
          <a:lightRig rig="glow" dir="tl">
            <a:rot lat="0" lon="0" rev="5400000"/>
          </a:lightRig>
        </a:scene3d>
        <a:sp3d contourW="12700">
          <a:bevelT w="25400" h="25400"/>
          <a:contourClr>
            <a:schemeClr val="accent6">
              <a:shade val="73000"/>
            </a:schemeClr>
          </a:contourClr>
        </a:sp3d>
      </a:bodyPr>
      <a:lstStyle>
        <a:defPPr algn="r">
          <a:defRPr b="1" dirty="0" smtClean="0">
            <a:ln w="11430"/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919</Words>
  <Application>Microsoft Office PowerPoint</Application>
  <PresentationFormat>Экран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Наташа</cp:lastModifiedBy>
  <cp:revision>24</cp:revision>
  <dcterms:created xsi:type="dcterms:W3CDTF">2011-01-25T16:27:24Z</dcterms:created>
  <dcterms:modified xsi:type="dcterms:W3CDTF">2012-04-21T18:08:33Z</dcterms:modified>
</cp:coreProperties>
</file>