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sldIdLst>
    <p:sldId id="380" r:id="rId2"/>
    <p:sldId id="340" r:id="rId3"/>
    <p:sldId id="259" r:id="rId4"/>
    <p:sldId id="261" r:id="rId5"/>
    <p:sldId id="369" r:id="rId6"/>
    <p:sldId id="349" r:id="rId7"/>
    <p:sldId id="382" r:id="rId8"/>
    <p:sldId id="360" r:id="rId9"/>
    <p:sldId id="364" r:id="rId10"/>
    <p:sldId id="345" r:id="rId11"/>
    <p:sldId id="362" r:id="rId12"/>
    <p:sldId id="347" r:id="rId13"/>
    <p:sldId id="37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815" autoAdjust="0"/>
    <p:restoredTop sz="94660"/>
  </p:normalViewPr>
  <p:slideViewPr>
    <p:cSldViewPr>
      <p:cViewPr varScale="1">
        <p:scale>
          <a:sx n="69" d="100"/>
          <a:sy n="69" d="100"/>
        </p:scale>
        <p:origin x="-1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7739DC-63F1-41A4-9669-52305BC99583}" type="datetimeFigureOut">
              <a:rPr lang="ru-RU"/>
              <a:pPr>
                <a:defRPr/>
              </a:pPr>
              <a:t>02.09.2013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2B3143-161E-41BD-A64E-A6EBBFB8CE2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49F603-B81F-407F-9C66-F0704658B033}" type="slidenum">
              <a:rPr lang="ru-RU" smtClean="0"/>
              <a:pPr/>
              <a:t>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grpSp>
      </p:grpSp>
      <p:sp>
        <p:nvSpPr>
          <p:cNvPr id="7481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ru-RU"/>
              <a:t>Образец заголовка</a:t>
            </a:r>
          </a:p>
        </p:txBody>
      </p:sp>
      <p:sp>
        <p:nvSpPr>
          <p:cNvPr id="7482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9" name="Rectangle 69"/>
          <p:cNvSpPr>
            <a:spLocks noGrp="1" noChangeArrowheads="1"/>
          </p:cNvSpPr>
          <p:nvPr>
            <p:ph type="dt" sz="quarter" idx="10"/>
          </p:nvPr>
        </p:nvSpPr>
        <p:spPr/>
        <p:txBody>
          <a:bodyPr/>
          <a:lstStyle>
            <a:lvl1pPr>
              <a:defRPr/>
            </a:lvl1pPr>
          </a:lstStyle>
          <a:p>
            <a:pPr>
              <a:defRPr/>
            </a:pPr>
            <a:endParaRPr lang="ru-RU"/>
          </a:p>
        </p:txBody>
      </p:sp>
      <p:sp>
        <p:nvSpPr>
          <p:cNvPr id="70" name="Rectangle 70"/>
          <p:cNvSpPr>
            <a:spLocks noGrp="1" noChangeArrowheads="1"/>
          </p:cNvSpPr>
          <p:nvPr>
            <p:ph type="ftr" sz="quarter" idx="11"/>
          </p:nvPr>
        </p:nvSpPr>
        <p:spPr/>
        <p:txBody>
          <a:bodyPr/>
          <a:lstStyle>
            <a:lvl1pPr>
              <a:defRPr/>
            </a:lvl1pPr>
          </a:lstStyle>
          <a:p>
            <a:pPr>
              <a:defRPr/>
            </a:pPr>
            <a:endParaRPr lang="ru-RU"/>
          </a:p>
        </p:txBody>
      </p:sp>
      <p:sp>
        <p:nvSpPr>
          <p:cNvPr id="71" name="Rectangle 71"/>
          <p:cNvSpPr>
            <a:spLocks noGrp="1" noChangeArrowheads="1"/>
          </p:cNvSpPr>
          <p:nvPr>
            <p:ph type="sldNum" sz="quarter" idx="12"/>
          </p:nvPr>
        </p:nvSpPr>
        <p:spPr/>
        <p:txBody>
          <a:bodyPr/>
          <a:lstStyle>
            <a:lvl1pPr>
              <a:defRPr/>
            </a:lvl1pPr>
          </a:lstStyle>
          <a:p>
            <a:pPr>
              <a:defRPr/>
            </a:pPr>
            <a:fld id="{44378327-5453-4187-8383-A6F974FD186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577CC637-678C-4A6E-8FA6-954F8181E1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3050"/>
            <a:ext cx="6018212"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5B0EEE4D-E0C1-4C5B-B3B1-62577B9261E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5613" y="1598613"/>
            <a:ext cx="4037012"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5025" y="1598613"/>
            <a:ext cx="4037013" cy="4497387"/>
          </a:xfrm>
        </p:spPr>
        <p:txBody>
          <a:bodyPr/>
          <a:lstStyle/>
          <a:p>
            <a:pPr lvl="0"/>
            <a:endParaRPr lang="ru-RU" noProof="0" smtClean="0"/>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34989653-DF34-4664-923E-82269D633BB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94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6553200" y="6243638"/>
            <a:ext cx="2133600" cy="457200"/>
          </a:xfrm>
        </p:spPr>
        <p:txBody>
          <a:bodyPr/>
          <a:lstStyle>
            <a:lvl1pPr>
              <a:defRPr/>
            </a:lvl1pPr>
          </a:lstStyle>
          <a:p>
            <a:pPr>
              <a:defRPr/>
            </a:pPr>
            <a:fld id="{3DC70522-E548-42AC-AC33-14B7B889435F}" type="slidenum">
              <a:rPr lang="ru-RU"/>
              <a:pPr>
                <a:defRPr/>
              </a:pPr>
              <a:t>‹#›</a:t>
            </a:fld>
            <a:endParaRPr lang="ru-RU"/>
          </a:p>
        </p:txBody>
      </p:sp>
      <p:sp>
        <p:nvSpPr>
          <p:cNvPr id="4" name="Дата 3"/>
          <p:cNvSpPr>
            <a:spLocks noGrp="1"/>
          </p:cNvSpPr>
          <p:nvPr>
            <p:ph type="dt" sz="half" idx="11"/>
          </p:nvPr>
        </p:nvSpPr>
        <p:spPr>
          <a:xfrm>
            <a:off x="457200" y="6243638"/>
            <a:ext cx="2133600" cy="457200"/>
          </a:xfrm>
        </p:spPr>
        <p:txBody>
          <a:bodyPr/>
          <a:lstStyle>
            <a:lvl1pPr>
              <a:defRPr/>
            </a:lvl1pPr>
          </a:lstStyle>
          <a:p>
            <a:pPr>
              <a:defRPr/>
            </a:pPr>
            <a:endParaRPr lang="ru-RU"/>
          </a:p>
        </p:txBody>
      </p:sp>
      <p:sp>
        <p:nvSpPr>
          <p:cNvPr id="5" name="Нижний колонтитул 4"/>
          <p:cNvSpPr>
            <a:spLocks noGrp="1"/>
          </p:cNvSpPr>
          <p:nvPr>
            <p:ph type="ftr" sz="quarter" idx="12"/>
          </p:nvPr>
        </p:nvSpPr>
        <p:spPr>
          <a:xfrm>
            <a:off x="3124200" y="6243638"/>
            <a:ext cx="2895600" cy="457200"/>
          </a:xfrm>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DA0BC7A4-62BF-4C15-82A6-7500065E4C9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A37C02A2-F16B-49AE-B8C6-0E025FDB24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0ACD67A9-E5D1-4980-8306-E1C45C89EA2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8"/>
          <p:cNvSpPr>
            <a:spLocks noGrp="1" noChangeArrowheads="1"/>
          </p:cNvSpPr>
          <p:nvPr>
            <p:ph type="dt" sz="half" idx="10"/>
          </p:nvPr>
        </p:nvSpPr>
        <p:spPr>
          <a:ln/>
        </p:spPr>
        <p:txBody>
          <a:bodyPr/>
          <a:lstStyle>
            <a:lvl1pPr>
              <a:defRPr/>
            </a:lvl1pPr>
          </a:lstStyle>
          <a:p>
            <a:pPr>
              <a:defRPr/>
            </a:pPr>
            <a:endParaRPr lang="ru-RU"/>
          </a:p>
        </p:txBody>
      </p:sp>
      <p:sp>
        <p:nvSpPr>
          <p:cNvPr id="8" name="Rectangle 69"/>
          <p:cNvSpPr>
            <a:spLocks noGrp="1" noChangeArrowheads="1"/>
          </p:cNvSpPr>
          <p:nvPr>
            <p:ph type="ftr" sz="quarter" idx="11"/>
          </p:nvPr>
        </p:nvSpPr>
        <p:spPr>
          <a:ln/>
        </p:spPr>
        <p:txBody>
          <a:bodyPr/>
          <a:lstStyle>
            <a:lvl1pPr>
              <a:defRPr/>
            </a:lvl1pPr>
          </a:lstStyle>
          <a:p>
            <a:pPr>
              <a:defRPr/>
            </a:pPr>
            <a:endParaRPr lang="ru-RU"/>
          </a:p>
        </p:txBody>
      </p:sp>
      <p:sp>
        <p:nvSpPr>
          <p:cNvPr id="9" name="Rectangle 70"/>
          <p:cNvSpPr>
            <a:spLocks noGrp="1" noChangeArrowheads="1"/>
          </p:cNvSpPr>
          <p:nvPr>
            <p:ph type="sldNum" sz="quarter" idx="12"/>
          </p:nvPr>
        </p:nvSpPr>
        <p:spPr>
          <a:ln/>
        </p:spPr>
        <p:txBody>
          <a:bodyPr/>
          <a:lstStyle>
            <a:lvl1pPr>
              <a:defRPr/>
            </a:lvl1pPr>
          </a:lstStyle>
          <a:p>
            <a:pPr>
              <a:defRPr/>
            </a:pPr>
            <a:fld id="{ADCAF4C3-8945-48B7-ACBC-299FE83BA4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8"/>
          <p:cNvSpPr>
            <a:spLocks noGrp="1" noChangeArrowheads="1"/>
          </p:cNvSpPr>
          <p:nvPr>
            <p:ph type="dt" sz="half" idx="10"/>
          </p:nvPr>
        </p:nvSpPr>
        <p:spPr>
          <a:ln/>
        </p:spPr>
        <p:txBody>
          <a:bodyPr/>
          <a:lstStyle>
            <a:lvl1pPr>
              <a:defRPr/>
            </a:lvl1pPr>
          </a:lstStyle>
          <a:p>
            <a:pPr>
              <a:defRPr/>
            </a:pPr>
            <a:endParaRPr lang="ru-RU"/>
          </a:p>
        </p:txBody>
      </p:sp>
      <p:sp>
        <p:nvSpPr>
          <p:cNvPr id="4" name="Rectangle 69"/>
          <p:cNvSpPr>
            <a:spLocks noGrp="1" noChangeArrowheads="1"/>
          </p:cNvSpPr>
          <p:nvPr>
            <p:ph type="ftr" sz="quarter" idx="11"/>
          </p:nvPr>
        </p:nvSpPr>
        <p:spPr>
          <a:ln/>
        </p:spPr>
        <p:txBody>
          <a:bodyPr/>
          <a:lstStyle>
            <a:lvl1pPr>
              <a:defRPr/>
            </a:lvl1pPr>
          </a:lstStyle>
          <a:p>
            <a:pPr>
              <a:defRPr/>
            </a:pPr>
            <a:endParaRPr lang="ru-RU"/>
          </a:p>
        </p:txBody>
      </p:sp>
      <p:sp>
        <p:nvSpPr>
          <p:cNvPr id="5" name="Rectangle 70"/>
          <p:cNvSpPr>
            <a:spLocks noGrp="1" noChangeArrowheads="1"/>
          </p:cNvSpPr>
          <p:nvPr>
            <p:ph type="sldNum" sz="quarter" idx="12"/>
          </p:nvPr>
        </p:nvSpPr>
        <p:spPr>
          <a:ln/>
        </p:spPr>
        <p:txBody>
          <a:bodyPr/>
          <a:lstStyle>
            <a:lvl1pPr>
              <a:defRPr/>
            </a:lvl1pPr>
          </a:lstStyle>
          <a:p>
            <a:pPr>
              <a:defRPr/>
            </a:pPr>
            <a:fld id="{58228DB0-FB07-4AB5-887D-4D985FAABC3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ru-RU"/>
          </a:p>
        </p:txBody>
      </p:sp>
      <p:sp>
        <p:nvSpPr>
          <p:cNvPr id="3" name="Rectangle 69"/>
          <p:cNvSpPr>
            <a:spLocks noGrp="1" noChangeArrowheads="1"/>
          </p:cNvSpPr>
          <p:nvPr>
            <p:ph type="ftr" sz="quarter" idx="11"/>
          </p:nvPr>
        </p:nvSpPr>
        <p:spPr>
          <a:ln/>
        </p:spPr>
        <p:txBody>
          <a:bodyPr/>
          <a:lstStyle>
            <a:lvl1pPr>
              <a:defRPr/>
            </a:lvl1pPr>
          </a:lstStyle>
          <a:p>
            <a:pPr>
              <a:defRPr/>
            </a:pPr>
            <a:endParaRPr lang="ru-RU"/>
          </a:p>
        </p:txBody>
      </p:sp>
      <p:sp>
        <p:nvSpPr>
          <p:cNvPr id="4" name="Rectangle 70"/>
          <p:cNvSpPr>
            <a:spLocks noGrp="1" noChangeArrowheads="1"/>
          </p:cNvSpPr>
          <p:nvPr>
            <p:ph type="sldNum" sz="quarter" idx="12"/>
          </p:nvPr>
        </p:nvSpPr>
        <p:spPr>
          <a:ln/>
        </p:spPr>
        <p:txBody>
          <a:bodyPr/>
          <a:lstStyle>
            <a:lvl1pPr>
              <a:defRPr/>
            </a:lvl1pPr>
          </a:lstStyle>
          <a:p>
            <a:pPr>
              <a:defRPr/>
            </a:pPr>
            <a:fld id="{B0A3608D-9671-4759-9F26-2932F78CAD5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C30C2619-EBB9-468D-BDEC-6FABB40105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D599C96A-DEB7-4682-BD78-A16F111BD1B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sp>
          <p:nvSpPr>
            <p:cNvPr id="73731"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p>
          </p:txBody>
        </p:sp>
        <p:grpSp>
          <p:nvGrpSpPr>
            <p:cNvPr id="2057" name="Group 4"/>
            <p:cNvGrpSpPr>
              <a:grpSpLocks/>
            </p:cNvGrpSpPr>
            <p:nvPr userDrawn="1"/>
          </p:nvGrpSpPr>
          <p:grpSpPr bwMode="auto">
            <a:xfrm>
              <a:off x="0" y="0"/>
              <a:ext cx="5759" cy="4319"/>
              <a:chOff x="0" y="0"/>
              <a:chExt cx="5759" cy="4319"/>
            </a:xfrm>
          </p:grpSpPr>
          <p:sp>
            <p:nvSpPr>
              <p:cNvPr id="73733"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73734"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73735"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73736"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73737"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73738"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73739"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73740"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73741"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73742"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73743"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4"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5"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6"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7"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8"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49"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50"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73751"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73752"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73753"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73754"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73755"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73756"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73757"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grpSp>
            <p:nvGrpSpPr>
              <p:cNvPr id="2083" name="Group 30"/>
              <p:cNvGrpSpPr>
                <a:grpSpLocks/>
              </p:cNvGrpSpPr>
              <p:nvPr userDrawn="1"/>
            </p:nvGrpSpPr>
            <p:grpSpPr bwMode="auto">
              <a:xfrm>
                <a:off x="0" y="0"/>
                <a:ext cx="5758" cy="1045"/>
                <a:chOff x="0" y="0"/>
                <a:chExt cx="5758" cy="1045"/>
              </a:xfrm>
            </p:grpSpPr>
            <p:sp>
              <p:nvSpPr>
                <p:cNvPr id="7375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6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7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7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7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7377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grpSp>
          <p:grpSp>
            <p:nvGrpSpPr>
              <p:cNvPr id="2084" name="Group 46"/>
              <p:cNvGrpSpPr>
                <a:grpSpLocks/>
              </p:cNvGrpSpPr>
              <p:nvPr userDrawn="1"/>
            </p:nvGrpSpPr>
            <p:grpSpPr bwMode="auto">
              <a:xfrm>
                <a:off x="0" y="558"/>
                <a:ext cx="5758" cy="487"/>
                <a:chOff x="0" y="558"/>
                <a:chExt cx="5758" cy="487"/>
              </a:xfrm>
            </p:grpSpPr>
            <p:sp>
              <p:nvSpPr>
                <p:cNvPr id="7377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p>
              </p:txBody>
            </p:sp>
            <p:sp>
              <p:nvSpPr>
                <p:cNvPr id="7377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p>
              </p:txBody>
            </p:sp>
          </p:grpSp>
          <p:grpSp>
            <p:nvGrpSpPr>
              <p:cNvPr id="2085" name="Group 49"/>
              <p:cNvGrpSpPr>
                <a:grpSpLocks/>
              </p:cNvGrpSpPr>
              <p:nvPr userDrawn="1"/>
            </p:nvGrpSpPr>
            <p:grpSpPr bwMode="auto">
              <a:xfrm>
                <a:off x="264" y="1039"/>
                <a:ext cx="5200" cy="3280"/>
                <a:chOff x="264" y="1039"/>
                <a:chExt cx="5200" cy="3280"/>
              </a:xfrm>
            </p:grpSpPr>
            <p:sp>
              <p:nvSpPr>
                <p:cNvPr id="7377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7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grpSp>
          <p:sp>
            <p:nvSpPr>
              <p:cNvPr id="73787"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88"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p>
            </p:txBody>
          </p:sp>
          <p:sp>
            <p:nvSpPr>
              <p:cNvPr id="73789"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p>
            </p:txBody>
          </p:sp>
          <p:sp>
            <p:nvSpPr>
              <p:cNvPr id="73790"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p>
            </p:txBody>
          </p:sp>
          <p:sp>
            <p:nvSpPr>
              <p:cNvPr id="73791"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73792"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p>
            </p:txBody>
          </p:sp>
          <p:sp>
            <p:nvSpPr>
              <p:cNvPr id="73793"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sp>
            <p:nvSpPr>
              <p:cNvPr id="73794"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grpSp>
      </p:grpSp>
      <p:sp>
        <p:nvSpPr>
          <p:cNvPr id="73795"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73796"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73797"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73798"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558E646D-3561-4926-BFD8-A5DD7C080D48}" type="slidenum">
              <a:rPr lang="ru-RU"/>
              <a:pPr>
                <a:defRPr/>
              </a:pPr>
              <a:t>‹#›</a:t>
            </a:fld>
            <a:endParaRPr lang="ru-RU"/>
          </a:p>
        </p:txBody>
      </p:sp>
      <p:sp>
        <p:nvSpPr>
          <p:cNvPr id="73799"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942"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audio" Target="file:///H:\&#1059;&#1088;&#1086;&#1082;%20&#1082;%20&#1089;&#1077;&#1084;&#1080;&#1085;&#1072;&#1088;&#1091;\x-mode_-_v_mire_zhivotnih.mp3"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714348" y="0"/>
            <a:ext cx="8083549" cy="2643182"/>
          </a:xfrm>
        </p:spPr>
        <p:txBody>
          <a:bodyPr/>
          <a:lstStyle/>
          <a:p>
            <a:r>
              <a:rPr lang="en-US" dirty="0" smtClean="0">
                <a:solidFill>
                  <a:schemeClr val="accent4">
                    <a:lumMod val="75000"/>
                  </a:schemeClr>
                </a:solidFill>
              </a:rPr>
              <a:t>Hello, dear friends!</a:t>
            </a:r>
            <a:r>
              <a:rPr lang="en-US" dirty="0" smtClean="0"/>
              <a:t/>
            </a:r>
            <a:br>
              <a:rPr lang="en-US" dirty="0" smtClean="0"/>
            </a:br>
            <a:r>
              <a:rPr lang="en-US" dirty="0" smtClean="0">
                <a:solidFill>
                  <a:schemeClr val="accent3">
                    <a:lumMod val="75000"/>
                  </a:schemeClr>
                </a:solidFill>
              </a:rPr>
              <a:t>Welcome to the world of books!</a:t>
            </a:r>
            <a:endParaRPr lang="ru-RU" dirty="0">
              <a:solidFill>
                <a:schemeClr val="accent3">
                  <a:lumMod val="75000"/>
                </a:schemeClr>
              </a:solidFill>
            </a:endParaRPr>
          </a:p>
        </p:txBody>
      </p:sp>
      <p:pic>
        <p:nvPicPr>
          <p:cNvPr id="4" name="Picture 2"/>
          <p:cNvPicPr>
            <a:picLocks noChangeAspect="1" noChangeArrowheads="1"/>
          </p:cNvPicPr>
          <p:nvPr/>
        </p:nvPicPr>
        <p:blipFill>
          <a:blip r:embed="rId2"/>
          <a:srcRect/>
          <a:stretch>
            <a:fillRect/>
          </a:stretch>
        </p:blipFill>
        <p:spPr bwMode="auto">
          <a:xfrm rot="1989892">
            <a:off x="7331812" y="4360308"/>
            <a:ext cx="1213147" cy="179805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rot="1143731">
            <a:off x="5286380" y="4143380"/>
            <a:ext cx="1357322" cy="2143140"/>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rot="19346795">
            <a:off x="940272" y="3479184"/>
            <a:ext cx="1981915" cy="2587213"/>
          </a:xfrm>
          <a:prstGeom prst="rect">
            <a:avLst/>
          </a:prstGeom>
          <a:no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3214678" y="2714620"/>
            <a:ext cx="1905000" cy="2462221"/>
          </a:xfrm>
          <a:prstGeom prst="rect">
            <a:avLst/>
          </a:prstGeom>
          <a:noFill/>
          <a:ln w="9525">
            <a:noFill/>
            <a:miter lim="800000"/>
            <a:headEnd/>
            <a:tailEnd/>
          </a:ln>
          <a:effectLst/>
        </p:spPr>
      </p:pic>
      <p:pic>
        <p:nvPicPr>
          <p:cNvPr id="63490" name="Picture 2"/>
          <p:cNvPicPr>
            <a:picLocks noChangeAspect="1" noChangeArrowheads="1"/>
          </p:cNvPicPr>
          <p:nvPr/>
        </p:nvPicPr>
        <p:blipFill>
          <a:blip r:embed="rId6"/>
          <a:srcRect/>
          <a:stretch>
            <a:fillRect/>
          </a:stretch>
        </p:blipFill>
        <p:spPr bwMode="auto">
          <a:xfrm rot="1152422">
            <a:off x="6419814" y="2029119"/>
            <a:ext cx="1443037" cy="2357439"/>
          </a:xfrm>
          <a:prstGeom prst="rect">
            <a:avLst/>
          </a:prstGeom>
          <a:noFill/>
          <a:ln w="9525">
            <a:noFill/>
            <a:miter lim="800000"/>
            <a:headEnd/>
            <a:tailEnd/>
          </a:ln>
          <a:effectLst/>
        </p:spPr>
      </p:pic>
      <p:pic>
        <p:nvPicPr>
          <p:cNvPr id="63491" name="Picture 3"/>
          <p:cNvPicPr>
            <a:picLocks noChangeAspect="1" noChangeArrowheads="1"/>
          </p:cNvPicPr>
          <p:nvPr/>
        </p:nvPicPr>
        <p:blipFill>
          <a:blip r:embed="rId7"/>
          <a:srcRect/>
          <a:stretch>
            <a:fillRect/>
          </a:stretch>
        </p:blipFill>
        <p:spPr bwMode="auto">
          <a:xfrm rot="20393079">
            <a:off x="428596" y="1643050"/>
            <a:ext cx="1285884" cy="1933579"/>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100"/>
                                        <p:tgtEl>
                                          <p:spTgt spid="63491"/>
                                        </p:tgtEl>
                                      </p:cBhvr>
                                    </p:animEffect>
                                    <p:anim calcmode="lin" valueType="num">
                                      <p:cBhvr>
                                        <p:cTn id="8" dur="400" fill="hold"/>
                                        <p:tgtEl>
                                          <p:spTgt spid="63491"/>
                                        </p:tgtEl>
                                        <p:attrNameLst>
                                          <p:attrName>ppt_x</p:attrName>
                                        </p:attrNameLst>
                                      </p:cBhvr>
                                      <p:tavLst>
                                        <p:tav tm="0">
                                          <p:val>
                                            <p:strVal val="#ppt_x"/>
                                          </p:val>
                                        </p:tav>
                                        <p:tav tm="100000">
                                          <p:val>
                                            <p:strVal val="#ppt_x"/>
                                          </p:val>
                                        </p:tav>
                                      </p:tavLst>
                                    </p:anim>
                                    <p:anim calcmode="lin" valueType="num">
                                      <p:cBhvr>
                                        <p:cTn id="9" dur="400" fill="hold"/>
                                        <p:tgtEl>
                                          <p:spTgt spid="6349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34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34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63490"/>
                                        </p:tgtEl>
                                        <p:attrNameLst>
                                          <p:attrName>style.visibility</p:attrName>
                                        </p:attrNameLst>
                                      </p:cBhvr>
                                      <p:to>
                                        <p:strVal val="visible"/>
                                      </p:to>
                                    </p:set>
                                    <p:animEffect transition="in" filter="fade">
                                      <p:cBhvr>
                                        <p:cTn id="23" dur="100"/>
                                        <p:tgtEl>
                                          <p:spTgt spid="63490"/>
                                        </p:tgtEl>
                                      </p:cBhvr>
                                    </p:animEffect>
                                    <p:anim calcmode="lin" valueType="num">
                                      <p:cBhvr>
                                        <p:cTn id="24" dur="400" fill="hold"/>
                                        <p:tgtEl>
                                          <p:spTgt spid="63490"/>
                                        </p:tgtEl>
                                        <p:attrNameLst>
                                          <p:attrName>ppt_x</p:attrName>
                                        </p:attrNameLst>
                                      </p:cBhvr>
                                      <p:tavLst>
                                        <p:tav tm="0">
                                          <p:val>
                                            <p:strVal val="#ppt_x"/>
                                          </p:val>
                                        </p:tav>
                                        <p:tav tm="100000">
                                          <p:val>
                                            <p:strVal val="#ppt_x"/>
                                          </p:val>
                                        </p:tav>
                                      </p:tavLst>
                                    </p:anim>
                                    <p:anim calcmode="lin" valueType="num">
                                      <p:cBhvr>
                                        <p:cTn id="25" dur="400" fill="hold"/>
                                        <p:tgtEl>
                                          <p:spTgt spid="6349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34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34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3"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anim calcmode="lin" valueType="num">
                                      <p:cBhvr>
                                        <p:cTn id="32" dur="400" fill="hold"/>
                                        <p:tgtEl>
                                          <p:spTgt spid="5"/>
                                        </p:tgtEl>
                                        <p:attrNameLst>
                                          <p:attrName>ppt_x</p:attrName>
                                        </p:attrNameLst>
                                      </p:cBhvr>
                                      <p:tavLst>
                                        <p:tav tm="0">
                                          <p:val>
                                            <p:strVal val="#ppt_x"/>
                                          </p:val>
                                        </p:tav>
                                        <p:tav tm="100000">
                                          <p:val>
                                            <p:strVal val="#ppt_x"/>
                                          </p:val>
                                        </p:tav>
                                      </p:tavLst>
                                    </p:anim>
                                    <p:anim calcmode="lin" valueType="num">
                                      <p:cBhvr>
                                        <p:cTn id="33" dur="400" fill="hold"/>
                                        <p:tgtEl>
                                          <p:spTgt spid="5"/>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p:stCondLst>
                              <p:cond delay="4000"/>
                            </p:stCondLst>
                            <p:childTnLst>
                              <p:par>
                                <p:cTn id="37" presetID="43"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anim calcmode="lin" valueType="num">
                                      <p:cBhvr>
                                        <p:cTn id="40" dur="400" fill="hold"/>
                                        <p:tgtEl>
                                          <p:spTgt spid="4"/>
                                        </p:tgtEl>
                                        <p:attrNameLst>
                                          <p:attrName>ppt_x</p:attrName>
                                        </p:attrNameLst>
                                      </p:cBhvr>
                                      <p:tavLst>
                                        <p:tav tm="0">
                                          <p:val>
                                            <p:strVal val="#ppt_x"/>
                                          </p:val>
                                        </p:tav>
                                        <p:tav tm="100000">
                                          <p:val>
                                            <p:strVal val="#ppt_x"/>
                                          </p:val>
                                        </p:tav>
                                      </p:tavLst>
                                    </p:anim>
                                    <p:anim calcmode="lin" valueType="num">
                                      <p:cBhvr>
                                        <p:cTn id="41" dur="400" fill="hold"/>
                                        <p:tgtEl>
                                          <p:spTgt spid="4"/>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5000"/>
                            </p:stCondLst>
                            <p:childTnLst>
                              <p:par>
                                <p:cTn id="45" presetID="43"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
                                        <p:tgtEl>
                                          <p:spTgt spid="4"/>
                                        </p:tgtEl>
                                      </p:cBhvr>
                                    </p:animEffect>
                                    <p:anim calcmode="lin" valueType="num">
                                      <p:cBhvr>
                                        <p:cTn id="48" dur="400" fill="hold"/>
                                        <p:tgtEl>
                                          <p:spTgt spid="4"/>
                                        </p:tgtEl>
                                        <p:attrNameLst>
                                          <p:attrName>ppt_x</p:attrName>
                                        </p:attrNameLst>
                                      </p:cBhvr>
                                      <p:tavLst>
                                        <p:tav tm="0">
                                          <p:val>
                                            <p:strVal val="#ppt_x"/>
                                          </p:val>
                                        </p:tav>
                                        <p:tav tm="100000">
                                          <p:val>
                                            <p:strVal val="#ppt_x"/>
                                          </p:val>
                                        </p:tav>
                                      </p:tavLst>
                                    </p:anim>
                                    <p:anim calcmode="lin" valueType="num">
                                      <p:cBhvr>
                                        <p:cTn id="49" dur="400" fill="hold"/>
                                        <p:tgtEl>
                                          <p:spTgt spid="4"/>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2" fill="hold">
                            <p:stCondLst>
                              <p:cond delay="6000"/>
                            </p:stCondLst>
                            <p:childTnLst>
                              <p:par>
                                <p:cTn id="53" presetID="43"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
                                        <p:tgtEl>
                                          <p:spTgt spid="7"/>
                                        </p:tgtEl>
                                      </p:cBhvr>
                                    </p:animEffect>
                                    <p:anim calcmode="lin" valueType="num">
                                      <p:cBhvr>
                                        <p:cTn id="56" dur="400" fill="hold"/>
                                        <p:tgtEl>
                                          <p:spTgt spid="7"/>
                                        </p:tgtEl>
                                        <p:attrNameLst>
                                          <p:attrName>ppt_x</p:attrName>
                                        </p:attrNameLst>
                                      </p:cBhvr>
                                      <p:tavLst>
                                        <p:tav tm="0">
                                          <p:val>
                                            <p:strVal val="#ppt_x"/>
                                          </p:val>
                                        </p:tav>
                                        <p:tav tm="100000">
                                          <p:val>
                                            <p:strVal val="#ppt_x"/>
                                          </p:val>
                                        </p:tav>
                                      </p:tavLst>
                                    </p:anim>
                                    <p:anim calcmode="lin" valueType="num">
                                      <p:cBhvr>
                                        <p:cTn id="57" dur="400" fill="hold"/>
                                        <p:tgtEl>
                                          <p:spTgt spid="7"/>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0"/>
            <a:ext cx="39688" cy="415925"/>
          </a:xfrm>
          <a:prstGeom prst="rect">
            <a:avLst/>
          </a:prstGeom>
          <a:solidFill>
            <a:srgbClr val="FFFFFF"/>
          </a:solidFill>
          <a:ln w="9525">
            <a:noFill/>
            <a:miter lim="800000"/>
            <a:headEnd/>
            <a:tailEnd/>
          </a:ln>
        </p:spPr>
        <p:txBody>
          <a:bodyPr wrap="none" lIns="88872" tIns="0" rIns="-80937" bIns="0" anchor="ctr">
            <a:spAutoFit/>
          </a:bodyPr>
          <a:lstStyle/>
          <a:p>
            <a:pPr eaLnBrk="0" hangingPunct="0"/>
            <a:r>
              <a:rPr lang="ru-RU" sz="900">
                <a:solidFill>
                  <a:srgbClr val="666666"/>
                </a:solidFill>
              </a:rPr>
              <a:t> </a:t>
            </a:r>
          </a:p>
          <a:p>
            <a:pPr eaLnBrk="0" hangingPunct="0"/>
            <a:r>
              <a:rPr lang="ru-RU" sz="900">
                <a:solidFill>
                  <a:srgbClr val="666666"/>
                </a:solidFill>
              </a:rPr>
              <a:t> </a:t>
            </a:r>
          </a:p>
          <a:p>
            <a:pPr eaLnBrk="0" hangingPunct="0"/>
            <a:r>
              <a:rPr lang="ru-RU" sz="900">
                <a:solidFill>
                  <a:srgbClr val="666666"/>
                </a:solidFill>
              </a:rPr>
              <a:t> </a:t>
            </a:r>
            <a:endParaRPr lang="ru-RU"/>
          </a:p>
        </p:txBody>
      </p:sp>
      <p:sp>
        <p:nvSpPr>
          <p:cNvPr id="39939" name="Rectangle 3"/>
          <p:cNvSpPr>
            <a:spLocks noChangeArrowheads="1"/>
          </p:cNvSpPr>
          <p:nvPr/>
        </p:nvSpPr>
        <p:spPr bwMode="auto">
          <a:xfrm>
            <a:off x="214282" y="1643050"/>
            <a:ext cx="9144000" cy="5109091"/>
          </a:xfrm>
          <a:prstGeom prst="rect">
            <a:avLst/>
          </a:prstGeom>
          <a:noFill/>
          <a:ln w="9525">
            <a:noFill/>
            <a:miter lim="800000"/>
            <a:headEnd/>
            <a:tailEnd/>
          </a:ln>
        </p:spPr>
        <p:txBody>
          <a:bodyPr wrap="square" anchor="ctr">
            <a:spAutoFit/>
          </a:bodyPr>
          <a:lstStyle/>
          <a:p>
            <a:pPr eaLnBrk="0" hangingPunct="0"/>
            <a:r>
              <a:rPr lang="en-US" sz="800" dirty="0">
                <a:cs typeface="Times New Roman" pitchFamily="18" charset="0"/>
              </a:rPr>
              <a:t> </a:t>
            </a:r>
            <a:endParaRPr lang="ru-RU" dirty="0"/>
          </a:p>
          <a:p>
            <a:pPr eaLnBrk="0" hangingPunct="0"/>
            <a:endParaRPr lang="ru-RU" dirty="0" smtClean="0"/>
          </a:p>
          <a:p>
            <a:pPr marL="342900" indent="-342900" eaLnBrk="0" hangingPunct="0">
              <a:buAutoNum type="arabicPeriod"/>
            </a:pPr>
            <a:r>
              <a:rPr lang="en-US" sz="2000" b="1" dirty="0" smtClean="0">
                <a:cs typeface="Times New Roman" pitchFamily="18" charset="0"/>
              </a:rPr>
              <a:t>Alice </a:t>
            </a:r>
            <a:r>
              <a:rPr lang="en-US" sz="2000" b="1" dirty="0">
                <a:cs typeface="Times New Roman" pitchFamily="18" charset="0"/>
              </a:rPr>
              <a:t>was sitting on the …. with her </a:t>
            </a:r>
            <a:r>
              <a:rPr lang="en-US" sz="2000" b="1" dirty="0" smtClean="0">
                <a:cs typeface="Times New Roman" pitchFamily="18" charset="0"/>
              </a:rPr>
              <a:t>sister</a:t>
            </a:r>
          </a:p>
          <a:p>
            <a:pPr marL="342900" indent="-342900" eaLnBrk="0" hangingPunct="0"/>
            <a:endParaRPr lang="ru-RU" sz="2000" b="1" dirty="0" smtClean="0"/>
          </a:p>
          <a:p>
            <a:pPr marL="342900" indent="-342900" eaLnBrk="0" hangingPunct="0">
              <a:buAutoNum type="alphaLcParenR"/>
            </a:pPr>
            <a:r>
              <a:rPr lang="en-US" sz="2000" b="1" dirty="0" smtClean="0">
                <a:cs typeface="Times New Roman" pitchFamily="18" charset="0"/>
              </a:rPr>
              <a:t>bench b) bank c) sofa</a:t>
            </a:r>
          </a:p>
          <a:p>
            <a:pPr marL="342900" indent="-342900" eaLnBrk="0" hangingPunct="0"/>
            <a:endParaRPr lang="ru-RU" sz="2000" b="1" dirty="0" smtClean="0"/>
          </a:p>
          <a:p>
            <a:pPr eaLnBrk="0" hangingPunct="0"/>
            <a:r>
              <a:rPr lang="en-US" sz="2000" b="1" dirty="0" smtClean="0">
                <a:cs typeface="Times New Roman" pitchFamily="18" charset="0"/>
              </a:rPr>
              <a:t>2. Alice liked books with pictures and … .</a:t>
            </a:r>
          </a:p>
          <a:p>
            <a:pPr eaLnBrk="0" hangingPunct="0"/>
            <a:endParaRPr lang="ru-RU" sz="2000" b="1" dirty="0" smtClean="0"/>
          </a:p>
          <a:p>
            <a:pPr marL="342900" indent="-342900" eaLnBrk="0" hangingPunct="0">
              <a:buAutoNum type="alphaLcParenR"/>
            </a:pPr>
            <a:r>
              <a:rPr lang="en-US" sz="2000" b="1" dirty="0" smtClean="0">
                <a:cs typeface="Times New Roman" pitchFamily="18" charset="0"/>
              </a:rPr>
              <a:t>conversations b) big letters c) jokes</a:t>
            </a:r>
          </a:p>
          <a:p>
            <a:pPr marL="342900" indent="-342900" eaLnBrk="0" hangingPunct="0">
              <a:buAutoNum type="alphaLcParenR"/>
            </a:pPr>
            <a:endParaRPr lang="ru-RU" sz="2000" b="1" dirty="0" smtClean="0"/>
          </a:p>
          <a:p>
            <a:pPr eaLnBrk="0" hangingPunct="0"/>
            <a:r>
              <a:rPr lang="en-US" sz="2000" b="1" dirty="0" smtClean="0">
                <a:cs typeface="Times New Roman" pitchFamily="18" charset="0"/>
              </a:rPr>
              <a:t>3. A White Rabbit had … eyes.</a:t>
            </a:r>
          </a:p>
          <a:p>
            <a:pPr eaLnBrk="0" hangingPunct="0"/>
            <a:endParaRPr lang="ru-RU" sz="2000" b="1" dirty="0" smtClean="0"/>
          </a:p>
          <a:p>
            <a:pPr marL="342900" indent="-342900" eaLnBrk="0" hangingPunct="0">
              <a:buAutoNum type="alphaLcParenR"/>
            </a:pPr>
            <a:r>
              <a:rPr lang="en-US" sz="2000" b="1" dirty="0" smtClean="0">
                <a:cs typeface="Times New Roman" pitchFamily="18" charset="0"/>
              </a:rPr>
              <a:t>pink b) green c) red</a:t>
            </a:r>
          </a:p>
          <a:p>
            <a:pPr marL="342900" indent="-342900" eaLnBrk="0" hangingPunct="0">
              <a:buAutoNum type="alphaLcParenR"/>
            </a:pPr>
            <a:endParaRPr lang="ru-RU" sz="2000" b="1" dirty="0" smtClean="0"/>
          </a:p>
          <a:p>
            <a:pPr eaLnBrk="0" hangingPunct="0"/>
            <a:r>
              <a:rPr lang="en-US" sz="2000" b="1" dirty="0" smtClean="0">
                <a:cs typeface="Times New Roman" pitchFamily="18" charset="0"/>
              </a:rPr>
              <a:t>4. A Rabbit took a … out of his pocket</a:t>
            </a:r>
          </a:p>
          <a:p>
            <a:pPr eaLnBrk="0" hangingPunct="0"/>
            <a:r>
              <a:rPr lang="en-US" sz="2000" b="1" dirty="0" smtClean="0">
                <a:cs typeface="Times New Roman" pitchFamily="18" charset="0"/>
              </a:rPr>
              <a:t>.</a:t>
            </a:r>
            <a:endParaRPr lang="ru-RU" sz="2000" b="1" dirty="0" smtClean="0"/>
          </a:p>
          <a:p>
            <a:pPr eaLnBrk="0" hangingPunct="0"/>
            <a:r>
              <a:rPr lang="en-US" sz="2000" b="1" dirty="0" smtClean="0">
                <a:cs typeface="Times New Roman" pitchFamily="18" charset="0"/>
              </a:rPr>
              <a:t>a) pen b) watch c) key</a:t>
            </a:r>
            <a:endParaRPr lang="en-US" sz="2000" b="1" dirty="0"/>
          </a:p>
        </p:txBody>
      </p:sp>
      <p:sp>
        <p:nvSpPr>
          <p:cNvPr id="39940" name="Прямоугольник 3"/>
          <p:cNvSpPr>
            <a:spLocks noChangeArrowheads="1"/>
          </p:cNvSpPr>
          <p:nvPr/>
        </p:nvSpPr>
        <p:spPr bwMode="auto">
          <a:xfrm>
            <a:off x="428625" y="285750"/>
            <a:ext cx="8215313" cy="1077913"/>
          </a:xfrm>
          <a:prstGeom prst="rect">
            <a:avLst/>
          </a:prstGeom>
          <a:noFill/>
          <a:ln w="9525">
            <a:noFill/>
            <a:miter lim="800000"/>
            <a:headEnd/>
            <a:tailEnd/>
          </a:ln>
        </p:spPr>
        <p:txBody>
          <a:bodyPr>
            <a:spAutoFit/>
          </a:bodyPr>
          <a:lstStyle/>
          <a:p>
            <a:pPr eaLnBrk="0" hangingPunct="0"/>
            <a:r>
              <a:rPr lang="en-US">
                <a:cs typeface="Times New Roman" pitchFamily="18" charset="0"/>
              </a:rPr>
              <a:t> </a:t>
            </a:r>
            <a:r>
              <a:rPr lang="en-US" b="1">
                <a:cs typeface="Times New Roman" pitchFamily="18" charset="0"/>
              </a:rPr>
              <a:t>Story Quiz on “Alice in Wonderland” by</a:t>
            </a:r>
            <a:r>
              <a:rPr lang="ru-RU" b="1">
                <a:cs typeface="Times New Roman" pitchFamily="18" charset="0"/>
              </a:rPr>
              <a:t> </a:t>
            </a:r>
            <a:r>
              <a:rPr lang="en-US" b="1">
                <a:cs typeface="Times New Roman" pitchFamily="18" charset="0"/>
              </a:rPr>
              <a:t>Lewis Carroll</a:t>
            </a:r>
            <a:endParaRPr lang="ru-RU" sz="3200" b="1"/>
          </a:p>
          <a:p>
            <a:pPr eaLnBrk="0" hangingPunct="0"/>
            <a:r>
              <a:rPr lang="en-US">
                <a:cs typeface="Times New Roman" pitchFamily="18" charset="0"/>
              </a:rPr>
              <a:t>Do you know the events of this book, the characters and their adventures?</a:t>
            </a:r>
            <a:endParaRPr lang="ru-RU" sz="3200"/>
          </a:p>
        </p:txBody>
      </p:sp>
      <p:pic>
        <p:nvPicPr>
          <p:cNvPr id="5" name="Рисунок 4"/>
          <p:cNvPicPr/>
          <p:nvPr/>
        </p:nvPicPr>
        <p:blipFill>
          <a:blip r:embed="rId2" cstate="print"/>
          <a:srcRect/>
          <a:stretch>
            <a:fillRect/>
          </a:stretch>
        </p:blipFill>
        <p:spPr bwMode="auto">
          <a:xfrm>
            <a:off x="5857884" y="1785926"/>
            <a:ext cx="3071834" cy="4643470"/>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b="1" dirty="0" smtClean="0">
                <a:solidFill>
                  <a:srgbClr val="002060"/>
                </a:solidFill>
              </a:rPr>
              <a:t>Who wrote about</a:t>
            </a:r>
            <a:r>
              <a:rPr lang="ru-RU" sz="4000" b="1" dirty="0" smtClean="0">
                <a:solidFill>
                  <a:srgbClr val="002060"/>
                </a:solidFill>
              </a:rPr>
              <a:t/>
            </a:r>
            <a:br>
              <a:rPr lang="ru-RU" sz="4000" b="1" dirty="0" smtClean="0">
                <a:solidFill>
                  <a:srgbClr val="002060"/>
                </a:solidFill>
              </a:rPr>
            </a:br>
            <a:r>
              <a:rPr lang="en-US" sz="4000" b="1" dirty="0" smtClean="0">
                <a:solidFill>
                  <a:srgbClr val="002060"/>
                </a:solidFill>
              </a:rPr>
              <a:t> Winnie – the – Pooh?</a:t>
            </a:r>
            <a:endParaRPr lang="ru-RU" sz="4000" b="1" dirty="0" smtClean="0">
              <a:solidFill>
                <a:srgbClr val="002060"/>
              </a:solidFill>
            </a:endParaRPr>
          </a:p>
        </p:txBody>
      </p:sp>
      <p:sp>
        <p:nvSpPr>
          <p:cNvPr id="35843" name="Rectangle 3"/>
          <p:cNvSpPr>
            <a:spLocks noGrp="1" noChangeArrowheads="1"/>
          </p:cNvSpPr>
          <p:nvPr>
            <p:ph type="body" idx="1"/>
          </p:nvPr>
        </p:nvSpPr>
        <p:spPr>
          <a:xfrm>
            <a:off x="2214546" y="1428736"/>
            <a:ext cx="5686425" cy="3614738"/>
          </a:xfrm>
        </p:spPr>
        <p:txBody>
          <a:bodyPr/>
          <a:lstStyle/>
          <a:p>
            <a:pPr marL="609600" indent="-609600" eaLnBrk="1" hangingPunct="1">
              <a:buFontTx/>
              <a:buAutoNum type="arabicParenR"/>
            </a:pPr>
            <a:r>
              <a:rPr lang="en-US" sz="4400" b="1" dirty="0" smtClean="0">
                <a:solidFill>
                  <a:srgbClr val="800000"/>
                </a:solidFill>
              </a:rPr>
              <a:t>Pamela L. Travers</a:t>
            </a:r>
          </a:p>
          <a:p>
            <a:pPr marL="609600" indent="-609600" eaLnBrk="1" hangingPunct="1">
              <a:buFontTx/>
              <a:buAutoNum type="arabicParenR"/>
            </a:pPr>
            <a:r>
              <a:rPr lang="en-US" sz="4400" b="1" dirty="0" smtClean="0">
                <a:solidFill>
                  <a:srgbClr val="800000"/>
                </a:solidFill>
              </a:rPr>
              <a:t> Lewis Carroll</a:t>
            </a:r>
          </a:p>
          <a:p>
            <a:pPr marL="609600" indent="-609600" eaLnBrk="1" hangingPunct="1">
              <a:buFontTx/>
              <a:buNone/>
            </a:pPr>
            <a:r>
              <a:rPr lang="en-US" sz="4400" b="1" dirty="0" smtClean="0">
                <a:solidFill>
                  <a:srgbClr val="800000"/>
                </a:solidFill>
              </a:rPr>
              <a:t>3)A. </a:t>
            </a:r>
            <a:r>
              <a:rPr lang="en-US" sz="4400" b="1" dirty="0" err="1" smtClean="0">
                <a:solidFill>
                  <a:srgbClr val="800000"/>
                </a:solidFill>
              </a:rPr>
              <a:t>Miln</a:t>
            </a:r>
            <a:endParaRPr lang="en-US" sz="4400" b="1" dirty="0" smtClean="0">
              <a:solidFill>
                <a:srgbClr val="800000"/>
              </a:solidFill>
            </a:endParaRPr>
          </a:p>
          <a:p>
            <a:pPr marL="609600" indent="-609600" eaLnBrk="1" hangingPunct="1">
              <a:buFontTx/>
              <a:buNone/>
            </a:pPr>
            <a:r>
              <a:rPr lang="en-US" sz="4400" b="1" dirty="0" smtClean="0">
                <a:solidFill>
                  <a:srgbClr val="800000"/>
                </a:solidFill>
              </a:rPr>
              <a:t>4) Beatrix  Potter</a:t>
            </a:r>
            <a:endParaRPr lang="ru-RU" sz="4400" b="1" dirty="0" smtClean="0">
              <a:solidFill>
                <a:srgbClr val="800000"/>
              </a:solidFill>
            </a:endParaRPr>
          </a:p>
        </p:txBody>
      </p:sp>
      <p:pic>
        <p:nvPicPr>
          <p:cNvPr id="8" name="Picture 13" descr="http://img.crazys.info/files/i/2009.7.27/thumbs/1248684794_64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424618">
            <a:off x="601246" y="267943"/>
            <a:ext cx="976312" cy="1703388"/>
          </a:xfrm>
          <a:prstGeom prst="rect">
            <a:avLst/>
          </a:prstGeom>
          <a:noFill/>
          <a:ln w="9525">
            <a:noFill/>
            <a:miter lim="800000"/>
            <a:headEnd/>
            <a:tailEnd/>
          </a:ln>
        </p:spPr>
      </p:pic>
      <p:pic>
        <p:nvPicPr>
          <p:cNvPr id="9" name="Picture 13" descr="http://www.winnieosho.narod.ru/pictures/pt1.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17959">
            <a:off x="7501181" y="55937"/>
            <a:ext cx="1285875" cy="1611312"/>
          </a:xfrm>
          <a:prstGeom prst="rect">
            <a:avLst/>
          </a:prstGeom>
          <a:noFill/>
          <a:ln w="9525">
            <a:noFill/>
            <a:miter lim="800000"/>
            <a:headEnd/>
            <a:tailEnd/>
          </a:ln>
        </p:spPr>
      </p:pic>
      <p:pic>
        <p:nvPicPr>
          <p:cNvPr id="11" name="Picture 15" descr="http://www.blik.ua/images/stories/09_06_2009/puh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61058">
            <a:off x="521231" y="4900051"/>
            <a:ext cx="1865313" cy="1865313"/>
          </a:xfrm>
          <a:prstGeom prst="rect">
            <a:avLst/>
          </a:prstGeom>
          <a:noFill/>
          <a:ln w="9525">
            <a:noFill/>
            <a:miter lim="800000"/>
            <a:headEnd/>
            <a:tailEnd/>
          </a:ln>
        </p:spPr>
      </p:pic>
      <p:pic>
        <p:nvPicPr>
          <p:cNvPr id="12" name="Picture 11" descr="http://files.splinder.com/47da976409fdf35ae7005291ec9aa983.jpe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16" y="2500306"/>
            <a:ext cx="1428750" cy="1490663"/>
          </a:xfrm>
          <a:prstGeom prst="rect">
            <a:avLst/>
          </a:prstGeom>
          <a:noFill/>
          <a:ln w="9525">
            <a:noFill/>
            <a:miter lim="800000"/>
            <a:headEnd/>
            <a:tailEnd/>
          </a:ln>
        </p:spPr>
      </p:pic>
      <p:sp>
        <p:nvSpPr>
          <p:cNvPr id="13" name="Прямоугольник 12"/>
          <p:cNvSpPr/>
          <p:nvPr/>
        </p:nvSpPr>
        <p:spPr>
          <a:xfrm rot="10322045" flipV="1">
            <a:off x="2286000" y="4504945"/>
            <a:ext cx="4572000" cy="1477328"/>
          </a:xfrm>
          <a:prstGeom prst="rect">
            <a:avLst/>
          </a:prstGeom>
        </p:spPr>
        <p:txBody>
          <a:bodyPr wrap="square">
            <a:spAutoFit/>
          </a:bodyPr>
          <a:lstStyle/>
          <a:p>
            <a:endParaRPr lang="en-US" dirty="0" smtClean="0">
              <a:latin typeface="Bookman Old Style" pitchFamily="18" charset="0"/>
            </a:endParaRPr>
          </a:p>
          <a:p>
            <a:r>
              <a:rPr lang="en-US" sz="2400" b="1" dirty="0" smtClean="0">
                <a:latin typeface="Bookman Old Style" pitchFamily="18" charset="0"/>
              </a:rPr>
              <a:t>Artists and readers imagined the main heroes in different ways.</a:t>
            </a:r>
            <a:endParaRPr lang="ru-RU" sz="2400" b="1" dirty="0">
              <a:latin typeface="Bookman Old Style" pitchFamily="18" charset="0"/>
            </a:endParaRPr>
          </a:p>
        </p:txBody>
      </p:sp>
      <p:pic>
        <p:nvPicPr>
          <p:cNvPr id="17" name="Picture 11" descr="1000444745"/>
          <p:cNvPicPr>
            <a:picLocks noChangeAspect="1" noChangeArrowheads="1"/>
          </p:cNvPicPr>
          <p:nvPr/>
        </p:nvPicPr>
        <p:blipFill>
          <a:blip r:embed="rId6"/>
          <a:srcRect/>
          <a:stretch>
            <a:fillRect/>
          </a:stretch>
        </p:blipFill>
        <p:spPr bwMode="auto">
          <a:xfrm>
            <a:off x="6929454" y="4572008"/>
            <a:ext cx="1500198" cy="3419475"/>
          </a:xfrm>
          <a:prstGeom prst="rect">
            <a:avLst/>
          </a:prstGeom>
          <a:noFill/>
        </p:spPr>
      </p:pic>
      <p:pic>
        <p:nvPicPr>
          <p:cNvPr id="18" name="Picture 9" descr="http://igrushka.kz/vip53/pat23_.jpg"/>
          <p:cNvPicPr>
            <a:picLocks noChangeAspect="1" noChangeArrowheads="1"/>
          </p:cNvPicPr>
          <p:nvPr/>
        </p:nvPicPr>
        <p:blipFill>
          <a:blip r:embed="rId7">
            <a:clrChange>
              <a:clrFrom>
                <a:srgbClr val="FEFEFE"/>
              </a:clrFrom>
              <a:clrTo>
                <a:srgbClr val="FEFEFE">
                  <a:alpha val="0"/>
                </a:srgbClr>
              </a:clrTo>
            </a:clrChange>
            <a:lum bright="-10000" contrast="10000"/>
          </a:blip>
          <a:srcRect/>
          <a:stretch>
            <a:fillRect/>
          </a:stretch>
        </p:blipFill>
        <p:spPr bwMode="auto">
          <a:xfrm rot="-296626">
            <a:off x="493494" y="2539017"/>
            <a:ext cx="965200" cy="1547813"/>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
                                        <p:tgtEl>
                                          <p:spTgt spid="35842"/>
                                        </p:tgtEl>
                                      </p:cBhvr>
                                    </p:animEffect>
                                    <p:anim calcmode="lin" valueType="num">
                                      <p:cBhvr>
                                        <p:cTn id="8" dur="400" fill="hold"/>
                                        <p:tgtEl>
                                          <p:spTgt spid="35842"/>
                                        </p:tgtEl>
                                        <p:attrNameLst>
                                          <p:attrName>ppt_x</p:attrName>
                                        </p:attrNameLst>
                                      </p:cBhvr>
                                      <p:tavLst>
                                        <p:tav tm="0">
                                          <p:val>
                                            <p:strVal val="#ppt_x"/>
                                          </p:val>
                                        </p:tav>
                                        <p:tav tm="100000">
                                          <p:val>
                                            <p:strVal val="#ppt_x"/>
                                          </p:val>
                                        </p:tav>
                                      </p:tavLst>
                                    </p:anim>
                                    <p:anim calcmode="lin" valueType="num">
                                      <p:cBhvr>
                                        <p:cTn id="9" dur="400" fill="hold"/>
                                        <p:tgtEl>
                                          <p:spTgt spid="3584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58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58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19" presetClass="entr" presetSubtype="10" fill="hold" nodeType="with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 calcmode="lin" valueType="num">
                                      <p:cBhvr>
                                        <p:cTn id="14" dur="2000" fill="hold"/>
                                        <p:tgtEl>
                                          <p:spTgt spid="3584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5843">
                                            <p:txEl>
                                              <p:pRg st="0" end="0"/>
                                            </p:txEl>
                                          </p:spTgt>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p:cTn id="18" dur="2000" fill="hold"/>
                                        <p:tgtEl>
                                          <p:spTgt spid="3584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5843">
                                            <p:txEl>
                                              <p:pRg st="1" end="1"/>
                                            </p:txEl>
                                          </p:spTgt>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 calcmode="lin" valueType="num">
                                      <p:cBhvr>
                                        <p:cTn id="22" dur="2000" fill="hold"/>
                                        <p:tgtEl>
                                          <p:spTgt spid="3584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5843">
                                            <p:txEl>
                                              <p:pRg st="2" end="2"/>
                                            </p:txEl>
                                          </p:spTgt>
                                        </p:tgtEl>
                                        <p:attrNameLst>
                                          <p:attrName>ppt_h</p:attrName>
                                        </p:attrNameLst>
                                      </p:cBhvr>
                                      <p:tavLst>
                                        <p:tav tm="0">
                                          <p:val>
                                            <p:strVal val="#ppt_h"/>
                                          </p:val>
                                        </p:tav>
                                        <p:tav tm="100000">
                                          <p:val>
                                            <p:strVal val="#ppt_h"/>
                                          </p:val>
                                        </p:tav>
                                      </p:tavLst>
                                    </p:anim>
                                  </p:childTnLst>
                                </p:cTn>
                              </p:par>
                              <p:par>
                                <p:cTn id="24" presetID="19" presetClass="entr" presetSubtype="10" fill="hold" nodeType="withEffect">
                                  <p:stCondLst>
                                    <p:cond delay="0"/>
                                  </p:stCondLst>
                                  <p:childTnLst>
                                    <p:set>
                                      <p:cBhvr>
                                        <p:cTn id="25" dur="1" fill="hold">
                                          <p:stCondLst>
                                            <p:cond delay="0"/>
                                          </p:stCondLst>
                                        </p:cTn>
                                        <p:tgtEl>
                                          <p:spTgt spid="35843">
                                            <p:txEl>
                                              <p:pRg st="3" end="3"/>
                                            </p:txEl>
                                          </p:spTgt>
                                        </p:tgtEl>
                                        <p:attrNameLst>
                                          <p:attrName>style.visibility</p:attrName>
                                        </p:attrNameLst>
                                      </p:cBhvr>
                                      <p:to>
                                        <p:strVal val="visible"/>
                                      </p:to>
                                    </p:set>
                                    <p:anim calcmode="lin" valueType="num">
                                      <p:cBhvr>
                                        <p:cTn id="26" dur="2000" fill="hold"/>
                                        <p:tgtEl>
                                          <p:spTgt spid="3584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584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rot="-273136">
            <a:off x="280678" y="1278090"/>
            <a:ext cx="4443534" cy="1569660"/>
          </a:xfrm>
          <a:prstGeom prst="rect">
            <a:avLst/>
          </a:prstGeom>
          <a:noFill/>
          <a:ln w="9525">
            <a:noFill/>
            <a:miter lim="800000"/>
            <a:headEnd/>
            <a:tailEnd/>
          </a:ln>
        </p:spPr>
        <p:txBody>
          <a:bodyPr wrap="square" anchor="ctr">
            <a:spAutoFit/>
          </a:bodyPr>
          <a:lstStyle/>
          <a:p>
            <a:r>
              <a:rPr lang="ru-RU" sz="1800" b="1" dirty="0"/>
              <a:t>  </a:t>
            </a:r>
            <a:r>
              <a:rPr lang="ru-RU" sz="2400" b="1" dirty="0" smtClean="0">
                <a:latin typeface="Bookman Old Style" pitchFamily="18" charset="0"/>
              </a:rPr>
              <a:t> </a:t>
            </a:r>
            <a:r>
              <a:rPr lang="en-US" sz="2400" b="1" dirty="0" smtClean="0">
                <a:latin typeface="Bookman Old Style" pitchFamily="18" charset="0"/>
              </a:rPr>
              <a:t>Alan</a:t>
            </a:r>
            <a:r>
              <a:rPr lang="en-US" sz="2400" b="1" dirty="0" smtClean="0">
                <a:solidFill>
                  <a:srgbClr val="008000"/>
                </a:solidFill>
                <a:latin typeface="Bookman Old Style" pitchFamily="18" charset="0"/>
              </a:rPr>
              <a:t> </a:t>
            </a:r>
            <a:r>
              <a:rPr lang="en-US" sz="2400" b="1" dirty="0" err="1" smtClean="0">
                <a:solidFill>
                  <a:srgbClr val="008000"/>
                </a:solidFill>
                <a:latin typeface="Bookman Old Style" pitchFamily="18" charset="0"/>
              </a:rPr>
              <a:t>Aleksandr</a:t>
            </a:r>
            <a:r>
              <a:rPr lang="en-US" sz="2400" b="1" dirty="0" smtClean="0">
                <a:solidFill>
                  <a:srgbClr val="008000"/>
                </a:solidFill>
                <a:latin typeface="Bookman Old Style" pitchFamily="18" charset="0"/>
              </a:rPr>
              <a:t>  Milne</a:t>
            </a:r>
            <a:r>
              <a:rPr lang="ru-RU" sz="2400" b="1" dirty="0" smtClean="0">
                <a:latin typeface="Bookman Old Style" pitchFamily="18" charset="0"/>
              </a:rPr>
              <a:t> </a:t>
            </a:r>
            <a:r>
              <a:rPr lang="en-US" sz="2400" b="1" dirty="0" smtClean="0">
                <a:latin typeface="Bookman Old Style" pitchFamily="18" charset="0"/>
              </a:rPr>
              <a:t>was born in Scotland. He spent his childhood in London.</a:t>
            </a:r>
            <a:r>
              <a:rPr lang="ru-RU" sz="2400" dirty="0" smtClean="0">
                <a:latin typeface="Bookman Old Style" pitchFamily="18" charset="0"/>
              </a:rPr>
              <a:t> </a:t>
            </a:r>
            <a:endParaRPr lang="ru-RU" sz="2400" dirty="0">
              <a:latin typeface="Bookman Old Style" pitchFamily="18" charset="0"/>
            </a:endParaRPr>
          </a:p>
        </p:txBody>
      </p:sp>
      <p:sp>
        <p:nvSpPr>
          <p:cNvPr id="3075" name="Rectangle 7"/>
          <p:cNvSpPr>
            <a:spLocks noChangeArrowheads="1"/>
          </p:cNvSpPr>
          <p:nvPr/>
        </p:nvSpPr>
        <p:spPr bwMode="auto">
          <a:xfrm rot="-413546">
            <a:off x="5292725" y="4652963"/>
            <a:ext cx="2708275" cy="579437"/>
          </a:xfrm>
          <a:prstGeom prst="rect">
            <a:avLst/>
          </a:prstGeom>
          <a:noFill/>
          <a:ln w="9525">
            <a:noFill/>
            <a:miter lim="800000"/>
            <a:headEnd/>
            <a:tailEnd/>
          </a:ln>
        </p:spPr>
        <p:txBody>
          <a:bodyPr wrap="none">
            <a:spAutoFit/>
          </a:bodyPr>
          <a:lstStyle/>
          <a:p>
            <a:r>
              <a:rPr lang="ru-RU" sz="3200" b="1">
                <a:solidFill>
                  <a:srgbClr val="CC0099"/>
                </a:solidFill>
              </a:rPr>
              <a:t>(1882 – 1956)</a:t>
            </a:r>
          </a:p>
        </p:txBody>
      </p:sp>
      <p:pic>
        <p:nvPicPr>
          <p:cNvPr id="3076" name="Picture 9" descr="http://img.mp3.ua/stars/38900.jpg"/>
          <p:cNvPicPr>
            <a:picLocks noChangeAspect="1" noChangeArrowheads="1"/>
          </p:cNvPicPr>
          <p:nvPr/>
        </p:nvPicPr>
        <p:blipFill>
          <a:blip r:embed="rId2"/>
          <a:srcRect/>
          <a:stretch>
            <a:fillRect/>
          </a:stretch>
        </p:blipFill>
        <p:spPr bwMode="auto">
          <a:xfrm rot="-294898">
            <a:off x="5148263" y="692150"/>
            <a:ext cx="2922587" cy="3946525"/>
          </a:xfrm>
          <a:prstGeom prst="rect">
            <a:avLst/>
          </a:prstGeom>
          <a:noFill/>
          <a:ln w="9525">
            <a:noFill/>
            <a:miter lim="800000"/>
            <a:headEnd/>
            <a:tailEnd/>
          </a:ln>
        </p:spPr>
      </p:pic>
      <p:pic>
        <p:nvPicPr>
          <p:cNvPr id="3079" name="Picture 7" descr="http://img-fotki.yandex.ru/get/22/vibpxhgglzd.c3d/0_339e4_1f1034ff_XL"/>
          <p:cNvPicPr>
            <a:picLocks noChangeAspect="1" noChangeArrowheads="1"/>
          </p:cNvPicPr>
          <p:nvPr/>
        </p:nvPicPr>
        <p:blipFill>
          <a:blip r:embed="rId3"/>
          <a:srcRect/>
          <a:stretch>
            <a:fillRect/>
          </a:stretch>
        </p:blipFill>
        <p:spPr bwMode="auto">
          <a:xfrm>
            <a:off x="669925" y="2944813"/>
            <a:ext cx="4913313" cy="3711575"/>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animEffect transition="in" filter="fade">
                                      <p:cBhvr>
                                        <p:cTn id="9" dur="500"/>
                                        <p:tgtEl>
                                          <p:spTgt spid="3079"/>
                                        </p:tgtEl>
                                      </p:cBhvr>
                                    </p:animEffect>
                                  </p:childTnLst>
                                </p:cTn>
                              </p:par>
                            </p:childTnLst>
                          </p:cTn>
                        </p:par>
                        <p:par>
                          <p:cTn id="10" fill="hold">
                            <p:stCondLst>
                              <p:cond delay="500"/>
                            </p:stCondLst>
                            <p:childTnLst>
                              <p:par>
                                <p:cTn id="11" presetID="43" presetClass="entr" presetSubtype="0" fill="hold" nodeType="after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100"/>
                                        <p:tgtEl>
                                          <p:spTgt spid="3079"/>
                                        </p:tgtEl>
                                      </p:cBhvr>
                                    </p:animEffect>
                                    <p:anim calcmode="lin" valueType="num">
                                      <p:cBhvr>
                                        <p:cTn id="14" dur="400" fill="hold"/>
                                        <p:tgtEl>
                                          <p:spTgt spid="3079"/>
                                        </p:tgtEl>
                                        <p:attrNameLst>
                                          <p:attrName>ppt_x</p:attrName>
                                        </p:attrNameLst>
                                      </p:cBhvr>
                                      <p:tavLst>
                                        <p:tav tm="0">
                                          <p:val>
                                            <p:strVal val="#ppt_x"/>
                                          </p:val>
                                        </p:tav>
                                        <p:tav tm="100000">
                                          <p:val>
                                            <p:strVal val="#ppt_x"/>
                                          </p:val>
                                        </p:tav>
                                      </p:tavLst>
                                    </p:anim>
                                    <p:anim calcmode="lin" valueType="num">
                                      <p:cBhvr>
                                        <p:cTn id="15" dur="400" fill="hold"/>
                                        <p:tgtEl>
                                          <p:spTgt spid="3079"/>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0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0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500"/>
                            </p:stCondLst>
                            <p:childTnLst>
                              <p:par>
                                <p:cTn id="19" presetID="21" presetClass="entr" presetSubtype="4"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heel(4)">
                                      <p:cBhvr>
                                        <p:cTn id="2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Who are they?</a:t>
            </a:r>
            <a:br>
              <a:rPr lang="en-US" dirty="0" smtClean="0"/>
            </a:br>
            <a:r>
              <a:rPr lang="en-US" sz="1200" dirty="0" smtClean="0"/>
              <a:t>L Karol Shakespeare, Milne, A. Kristi, D Lennon, Defoe, Burns</a:t>
            </a:r>
            <a:endParaRPr lang="ru-RU" dirty="0" smtClean="0"/>
          </a:p>
        </p:txBody>
      </p:sp>
      <p:sp>
        <p:nvSpPr>
          <p:cNvPr id="13315" name="Rectangle 3"/>
          <p:cNvSpPr>
            <a:spLocks noGrp="1" noChangeArrowheads="1"/>
          </p:cNvSpPr>
          <p:nvPr>
            <p:ph type="body" idx="1"/>
          </p:nvPr>
        </p:nvSpPr>
        <p:spPr>
          <a:xfrm>
            <a:off x="571500" y="0"/>
            <a:ext cx="8226425" cy="6429375"/>
          </a:xfrm>
        </p:spPr>
        <p:txBody>
          <a:bodyPr/>
          <a:lstStyle/>
          <a:p>
            <a:pPr eaLnBrk="1" hangingPunct="1">
              <a:buNone/>
              <a:defRPr/>
            </a:pPr>
            <a:endParaRPr lang="ru-RU" dirty="0" smtClean="0"/>
          </a:p>
        </p:txBody>
      </p:sp>
      <p:pic>
        <p:nvPicPr>
          <p:cNvPr id="28676" name="Picture 4" descr="Кэррол"/>
          <p:cNvPicPr>
            <a:picLocks noChangeAspect="1" noChangeArrowheads="1"/>
          </p:cNvPicPr>
          <p:nvPr/>
        </p:nvPicPr>
        <p:blipFill>
          <a:blip r:embed="rId2"/>
          <a:srcRect/>
          <a:stretch>
            <a:fillRect/>
          </a:stretch>
        </p:blipFill>
        <p:spPr bwMode="auto">
          <a:xfrm>
            <a:off x="4857752" y="3214686"/>
            <a:ext cx="1428750" cy="1905000"/>
          </a:xfrm>
          <a:prstGeom prst="rect">
            <a:avLst/>
          </a:prstGeom>
          <a:noFill/>
          <a:ln w="9525">
            <a:noFill/>
            <a:miter lim="800000"/>
            <a:headEnd/>
            <a:tailEnd/>
          </a:ln>
        </p:spPr>
      </p:pic>
      <p:pic>
        <p:nvPicPr>
          <p:cNvPr id="28677" name="Picture 5" descr="Милн"/>
          <p:cNvPicPr>
            <a:picLocks noChangeAspect="1" noChangeArrowheads="1"/>
          </p:cNvPicPr>
          <p:nvPr/>
        </p:nvPicPr>
        <p:blipFill>
          <a:blip r:embed="rId3"/>
          <a:srcRect/>
          <a:stretch>
            <a:fillRect/>
          </a:stretch>
        </p:blipFill>
        <p:spPr bwMode="auto">
          <a:xfrm>
            <a:off x="714348" y="1357298"/>
            <a:ext cx="1357313" cy="1404938"/>
          </a:xfrm>
          <a:prstGeom prst="rect">
            <a:avLst/>
          </a:prstGeom>
          <a:noFill/>
          <a:ln w="9525">
            <a:noFill/>
            <a:miter lim="800000"/>
            <a:headEnd/>
            <a:tailEnd/>
          </a:ln>
        </p:spPr>
      </p:pic>
      <p:pic>
        <p:nvPicPr>
          <p:cNvPr id="28680" name="Picture 8" descr="Шекспир"/>
          <p:cNvPicPr>
            <a:picLocks noChangeAspect="1" noChangeArrowheads="1"/>
          </p:cNvPicPr>
          <p:nvPr/>
        </p:nvPicPr>
        <p:blipFill>
          <a:blip r:embed="rId4"/>
          <a:srcRect/>
          <a:stretch>
            <a:fillRect/>
          </a:stretch>
        </p:blipFill>
        <p:spPr bwMode="auto">
          <a:xfrm rot="1858720">
            <a:off x="6338617" y="4516626"/>
            <a:ext cx="1363662" cy="1690687"/>
          </a:xfrm>
          <a:prstGeom prst="rect">
            <a:avLst/>
          </a:prstGeom>
          <a:noFill/>
          <a:ln w="9525">
            <a:noFill/>
            <a:miter lim="800000"/>
            <a:headEnd/>
            <a:tailEnd/>
          </a:ln>
        </p:spPr>
      </p:pic>
      <p:pic>
        <p:nvPicPr>
          <p:cNvPr id="28681" name="Picture 9" descr="Леннон"/>
          <p:cNvPicPr>
            <a:picLocks noChangeAspect="1" noChangeArrowheads="1"/>
          </p:cNvPicPr>
          <p:nvPr/>
        </p:nvPicPr>
        <p:blipFill>
          <a:blip r:embed="rId5"/>
          <a:srcRect/>
          <a:stretch>
            <a:fillRect/>
          </a:stretch>
        </p:blipFill>
        <p:spPr bwMode="auto">
          <a:xfrm>
            <a:off x="714348" y="4000504"/>
            <a:ext cx="1428750" cy="1857388"/>
          </a:xfrm>
          <a:prstGeom prst="rect">
            <a:avLst/>
          </a:prstGeom>
          <a:noFill/>
          <a:ln w="9525">
            <a:noFill/>
            <a:miter lim="800000"/>
            <a:headEnd/>
            <a:tailEnd/>
          </a:ln>
        </p:spPr>
      </p:pic>
      <p:pic>
        <p:nvPicPr>
          <p:cNvPr id="28682" name="Picture 10" descr="Агата Кристи"/>
          <p:cNvPicPr>
            <a:picLocks noChangeAspect="1" noChangeArrowheads="1"/>
          </p:cNvPicPr>
          <p:nvPr/>
        </p:nvPicPr>
        <p:blipFill>
          <a:blip r:embed="rId6"/>
          <a:srcRect/>
          <a:stretch>
            <a:fillRect/>
          </a:stretch>
        </p:blipFill>
        <p:spPr bwMode="auto">
          <a:xfrm>
            <a:off x="2571736" y="1643050"/>
            <a:ext cx="1428750" cy="1905000"/>
          </a:xfrm>
          <a:prstGeom prst="rect">
            <a:avLst/>
          </a:prstGeom>
          <a:noFill/>
          <a:ln w="9525">
            <a:noFill/>
            <a:miter lim="800000"/>
            <a:headEnd/>
            <a:tailEnd/>
          </a:ln>
        </p:spPr>
      </p:pic>
      <p:pic>
        <p:nvPicPr>
          <p:cNvPr id="49154" name="Picture 2"/>
          <p:cNvPicPr>
            <a:picLocks noChangeAspect="1" noChangeArrowheads="1"/>
          </p:cNvPicPr>
          <p:nvPr/>
        </p:nvPicPr>
        <p:blipFill>
          <a:blip r:embed="rId7"/>
          <a:srcRect/>
          <a:stretch>
            <a:fillRect/>
          </a:stretch>
        </p:blipFill>
        <p:spPr bwMode="auto">
          <a:xfrm>
            <a:off x="6929454" y="1714488"/>
            <a:ext cx="1524000" cy="1905000"/>
          </a:xfrm>
          <a:prstGeom prst="rect">
            <a:avLst/>
          </a:prstGeom>
          <a:noFill/>
          <a:ln w="9525">
            <a:noFill/>
            <a:miter lim="800000"/>
            <a:headEnd/>
            <a:tailEnd/>
          </a:ln>
          <a:effectLst/>
        </p:spPr>
      </p:pic>
      <p:pic>
        <p:nvPicPr>
          <p:cNvPr id="12" name="Рисунок 11" descr="http://www.modernlib.ru/books/mihalkov_sergey/photo.jpg"/>
          <p:cNvPicPr/>
          <p:nvPr/>
        </p:nvPicPr>
        <p:blipFill>
          <a:blip r:embed="rId8"/>
          <a:srcRect/>
          <a:stretch>
            <a:fillRect/>
          </a:stretch>
        </p:blipFill>
        <p:spPr bwMode="auto">
          <a:xfrm>
            <a:off x="2428860" y="4000504"/>
            <a:ext cx="1905000" cy="2257425"/>
          </a:xfrm>
          <a:prstGeom prst="rect">
            <a:avLst/>
          </a:prstGeom>
          <a:noFill/>
          <a:ln w="9525">
            <a:noFill/>
            <a:miter lim="800000"/>
            <a:headEnd/>
            <a:tailEnd/>
          </a:ln>
        </p:spPr>
      </p:pic>
      <p:pic>
        <p:nvPicPr>
          <p:cNvPr id="49155" name="Picture 3"/>
          <p:cNvPicPr>
            <a:picLocks noChangeAspect="1" noChangeArrowheads="1"/>
          </p:cNvPicPr>
          <p:nvPr/>
        </p:nvPicPr>
        <p:blipFill>
          <a:blip r:embed="rId9"/>
          <a:srcRect/>
          <a:stretch>
            <a:fillRect/>
          </a:stretch>
        </p:blipFill>
        <p:spPr bwMode="auto">
          <a:xfrm>
            <a:off x="5000628" y="1357298"/>
            <a:ext cx="1233491" cy="1562103"/>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34115"/>
          <p:cNvPicPr>
            <a:picLocks noGrp="1" noChangeAspect="1" noChangeArrowheads="1"/>
          </p:cNvPicPr>
          <p:nvPr>
            <p:ph/>
          </p:nvPr>
        </p:nvPicPr>
        <p:blipFill>
          <a:blip r:embed="rId2"/>
          <a:srcRect/>
          <a:stretch>
            <a:fillRect/>
          </a:stretch>
        </p:blipFill>
        <p:spPr>
          <a:xfrm rot="1931262">
            <a:off x="574522" y="2510734"/>
            <a:ext cx="2679090" cy="2137773"/>
          </a:xfrm>
        </p:spPr>
      </p:pic>
      <p:sp>
        <p:nvSpPr>
          <p:cNvPr id="7171" name="Прямоугольник 2"/>
          <p:cNvSpPr>
            <a:spLocks noChangeArrowheads="1"/>
          </p:cNvSpPr>
          <p:nvPr/>
        </p:nvSpPr>
        <p:spPr bwMode="auto">
          <a:xfrm rot="324919">
            <a:off x="46038" y="1212850"/>
            <a:ext cx="4572000" cy="1200150"/>
          </a:xfrm>
          <a:prstGeom prst="rect">
            <a:avLst/>
          </a:prstGeom>
          <a:noFill/>
          <a:ln w="9525">
            <a:noFill/>
            <a:miter lim="800000"/>
            <a:headEnd/>
            <a:tailEnd/>
          </a:ln>
        </p:spPr>
        <p:txBody>
          <a:bodyPr>
            <a:spAutoFit/>
          </a:bodyPr>
          <a:lstStyle/>
          <a:p>
            <a:r>
              <a:rPr lang="en-US">
                <a:solidFill>
                  <a:srgbClr val="C00000"/>
                </a:solidFill>
              </a:rPr>
              <a:t>It has no mouth but speaks.</a:t>
            </a:r>
            <a:endParaRPr lang="ru-RU">
              <a:solidFill>
                <a:srgbClr val="C00000"/>
              </a:solidFill>
            </a:endParaRPr>
          </a:p>
          <a:p>
            <a:r>
              <a:rPr lang="en-US">
                <a:solidFill>
                  <a:srgbClr val="C00000"/>
                </a:solidFill>
              </a:rPr>
              <a:t>It is not a tree but it has leaves.</a:t>
            </a:r>
            <a:endParaRPr lang="ru-RU">
              <a:solidFill>
                <a:srgbClr val="C00000"/>
              </a:solidFill>
            </a:endParaRPr>
          </a:p>
          <a:p>
            <a:r>
              <a:rPr lang="en-US">
                <a:solidFill>
                  <a:srgbClr val="C00000"/>
                </a:solidFill>
              </a:rPr>
              <a:t>It is not alive but it cat be a good friend</a:t>
            </a:r>
            <a:endParaRPr lang="ru-RU">
              <a:solidFill>
                <a:srgbClr val="C00000"/>
              </a:solidFill>
            </a:endParaRPr>
          </a:p>
          <a:p>
            <a:endParaRPr lang="ru-RU"/>
          </a:p>
        </p:txBody>
      </p:sp>
      <p:sp>
        <p:nvSpPr>
          <p:cNvPr id="7172" name="Прямоугольник 3"/>
          <p:cNvSpPr>
            <a:spLocks noChangeArrowheads="1"/>
          </p:cNvSpPr>
          <p:nvPr/>
        </p:nvSpPr>
        <p:spPr bwMode="auto">
          <a:xfrm rot="11077330" flipV="1">
            <a:off x="1755775" y="593725"/>
            <a:ext cx="7140575" cy="708025"/>
          </a:xfrm>
          <a:prstGeom prst="rect">
            <a:avLst/>
          </a:prstGeom>
          <a:noFill/>
          <a:ln w="9525">
            <a:noFill/>
            <a:miter lim="800000"/>
            <a:headEnd/>
            <a:tailEnd/>
          </a:ln>
        </p:spPr>
        <p:txBody>
          <a:bodyPr>
            <a:spAutoFit/>
          </a:bodyPr>
          <a:lstStyle/>
          <a:p>
            <a:r>
              <a:rPr lang="en-US" sz="4000" b="1">
                <a:solidFill>
                  <a:srgbClr val="00B050"/>
                </a:solidFill>
              </a:rPr>
              <a:t>Try to guess  the riddle </a:t>
            </a:r>
            <a:endParaRPr lang="ru-RU" sz="4000" b="1">
              <a:solidFill>
                <a:srgbClr val="00B050"/>
              </a:solidFill>
            </a:endParaRPr>
          </a:p>
        </p:txBody>
      </p:sp>
      <p:pic>
        <p:nvPicPr>
          <p:cNvPr id="8" name="Picture 2"/>
          <p:cNvPicPr>
            <a:picLocks noChangeAspect="1" noChangeArrowheads="1"/>
          </p:cNvPicPr>
          <p:nvPr/>
        </p:nvPicPr>
        <p:blipFill>
          <a:blip r:embed="rId3"/>
          <a:srcRect/>
          <a:stretch>
            <a:fillRect/>
          </a:stretch>
        </p:blipFill>
        <p:spPr bwMode="auto">
          <a:xfrm rot="1340946">
            <a:off x="5582722" y="2098548"/>
            <a:ext cx="3198812" cy="1817734"/>
          </a:xfrm>
          <a:prstGeom prst="rect">
            <a:avLst/>
          </a:prstGeom>
          <a:noFill/>
          <a:ln w="9525">
            <a:noFill/>
            <a:miter lim="800000"/>
            <a:headEnd/>
            <a:tailEnd/>
          </a:ln>
        </p:spPr>
      </p:pic>
      <p:pic>
        <p:nvPicPr>
          <p:cNvPr id="7174" name="Picture 8" descr="16"/>
          <p:cNvPicPr>
            <a:picLocks noChangeAspect="1" noChangeArrowheads="1"/>
          </p:cNvPicPr>
          <p:nvPr/>
        </p:nvPicPr>
        <p:blipFill>
          <a:blip r:embed="rId4">
            <a:lum contrast="54000"/>
          </a:blip>
          <a:srcRect/>
          <a:stretch>
            <a:fillRect/>
          </a:stretch>
        </p:blipFill>
        <p:spPr bwMode="auto">
          <a:xfrm rot="2067191">
            <a:off x="3668247" y="3466144"/>
            <a:ext cx="3094038" cy="2057711"/>
          </a:xfrm>
          <a:prstGeom prst="rect">
            <a:avLst/>
          </a:prstGeom>
          <a:noFill/>
          <a:ln w="9525">
            <a:noFill/>
            <a:miter lim="800000"/>
            <a:headEnd/>
            <a:tailEnd/>
          </a:ln>
        </p:spPr>
      </p:pic>
      <p:sp>
        <p:nvSpPr>
          <p:cNvPr id="7175" name="Прямоугольник 9"/>
          <p:cNvSpPr>
            <a:spLocks noChangeArrowheads="1"/>
          </p:cNvSpPr>
          <p:nvPr/>
        </p:nvSpPr>
        <p:spPr bwMode="auto">
          <a:xfrm>
            <a:off x="571500" y="5357813"/>
            <a:ext cx="4572000" cy="1200150"/>
          </a:xfrm>
          <a:prstGeom prst="rect">
            <a:avLst/>
          </a:prstGeom>
          <a:noFill/>
          <a:ln w="9525">
            <a:noFill/>
            <a:miter lim="800000"/>
            <a:headEnd/>
            <a:tailEnd/>
          </a:ln>
        </p:spPr>
        <p:txBody>
          <a:bodyPr>
            <a:spAutoFit/>
          </a:bodyPr>
          <a:lstStyle/>
          <a:p>
            <a:r>
              <a:rPr lang="en-US" dirty="0">
                <a:solidFill>
                  <a:srgbClr val="0070C0"/>
                </a:solidFill>
              </a:rPr>
              <a:t>A book, I think, is very like</a:t>
            </a:r>
            <a:br>
              <a:rPr lang="en-US" dirty="0">
                <a:solidFill>
                  <a:srgbClr val="0070C0"/>
                </a:solidFill>
              </a:rPr>
            </a:br>
            <a:r>
              <a:rPr lang="en-US" dirty="0">
                <a:solidFill>
                  <a:srgbClr val="0070C0"/>
                </a:solidFill>
              </a:rPr>
              <a:t>A little golden door,</a:t>
            </a:r>
            <a:br>
              <a:rPr lang="en-US" dirty="0">
                <a:solidFill>
                  <a:srgbClr val="0070C0"/>
                </a:solidFill>
              </a:rPr>
            </a:br>
            <a:r>
              <a:rPr lang="en-US" dirty="0">
                <a:solidFill>
                  <a:srgbClr val="0070C0"/>
                </a:solidFill>
              </a:rPr>
              <a:t>That takes me into places</a:t>
            </a:r>
            <a:br>
              <a:rPr lang="en-US" dirty="0">
                <a:solidFill>
                  <a:srgbClr val="0070C0"/>
                </a:solidFill>
              </a:rPr>
            </a:br>
            <a:r>
              <a:rPr lang="en-US" dirty="0">
                <a:solidFill>
                  <a:srgbClr val="0070C0"/>
                </a:solidFill>
              </a:rPr>
              <a:t>Where I’ve never been before</a:t>
            </a:r>
            <a:endParaRPr lang="ru-RU" dirty="0">
              <a:solidFill>
                <a:srgbClr val="0070C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Rudyard Kipling</a:t>
            </a:r>
            <a:endParaRPr lang="ru-RU" smtClean="0"/>
          </a:p>
        </p:txBody>
      </p:sp>
      <p:sp>
        <p:nvSpPr>
          <p:cNvPr id="5123" name="Rectangle 3"/>
          <p:cNvSpPr>
            <a:spLocks noGrp="1" noChangeArrowheads="1"/>
          </p:cNvSpPr>
          <p:nvPr>
            <p:ph type="body" idx="1"/>
          </p:nvPr>
        </p:nvSpPr>
        <p:spPr>
          <a:xfrm>
            <a:off x="455613" y="1428735"/>
            <a:ext cx="8226425" cy="4667265"/>
          </a:xfrm>
        </p:spPr>
        <p:txBody>
          <a:bodyPr/>
          <a:lstStyle/>
          <a:p>
            <a:pPr eaLnBrk="1" hangingPunct="1">
              <a:lnSpc>
                <a:spcPct val="80000"/>
              </a:lnSpc>
              <a:defRPr/>
            </a:pPr>
            <a:endParaRPr lang="en-US" sz="1800" dirty="0" smtClean="0"/>
          </a:p>
          <a:p>
            <a:pPr eaLnBrk="1" hangingPunct="1">
              <a:lnSpc>
                <a:spcPct val="80000"/>
              </a:lnSpc>
              <a:defRPr/>
            </a:pPr>
            <a:r>
              <a:rPr lang="en-US" sz="1800" dirty="0" smtClean="0"/>
              <a:t>Rudyard Kipling is one of the outstanding British writers. He was </a:t>
            </a:r>
            <a:r>
              <a:rPr lang="en-US" sz="1800" dirty="0" err="1" smtClean="0"/>
              <a:t>bom</a:t>
            </a:r>
            <a:r>
              <a:rPr lang="en-US" sz="1800" dirty="0" smtClean="0"/>
              <a:t> in 1865 in the family of an Englishman in India. He got his education in England but returned to India in 1882.  In 1890 he published his first novel «The Light that Failed», which brought him fame. He was one of the most popular writers of his time. During his life he visited South Africa, Australia, New Zealand and Japan.  During the years of Anglo-Boer War Kipling used to visit the English Army. His novel «Kim» was written under the impressions of the War. In October 1902 his «Just so Stories for Little Children» were published. His fairy-tales from the book were rather unusual for the British literature of that period.   The unusual effect of his tales is reached by the rhythm and the music of words.  Besides, not only children but even adults were very fond of «Just so Stories». Together with «The Jungle Book» it still enjoys great popularity.  In 1907 Kipling was awarded the Nobile prize</a:t>
            </a:r>
            <a:endParaRPr lang="ru-RU" sz="1800" dirty="0" smtClean="0"/>
          </a:p>
        </p:txBody>
      </p:sp>
      <p:pic>
        <p:nvPicPr>
          <p:cNvPr id="9220" name="Picture 4" descr="Киплинг"/>
          <p:cNvPicPr>
            <a:picLocks noChangeAspect="1" noChangeArrowheads="1"/>
          </p:cNvPicPr>
          <p:nvPr/>
        </p:nvPicPr>
        <p:blipFill>
          <a:blip r:embed="rId2"/>
          <a:srcRect/>
          <a:stretch>
            <a:fillRect/>
          </a:stretch>
        </p:blipFill>
        <p:spPr bwMode="auto">
          <a:xfrm>
            <a:off x="611188" y="0"/>
            <a:ext cx="1512887" cy="1700213"/>
          </a:xfrm>
          <a:prstGeom prst="rect">
            <a:avLst/>
          </a:prstGeom>
          <a:noFill/>
          <a:ln w="9525">
            <a:noFill/>
            <a:miter lim="800000"/>
            <a:headEnd/>
            <a:tailEnd/>
          </a:ln>
        </p:spPr>
      </p:pic>
      <p:pic>
        <p:nvPicPr>
          <p:cNvPr id="2049" name="Рисунок 10"/>
          <p:cNvPicPr>
            <a:picLocks noChangeAspect="1" noChangeArrowheads="1"/>
          </p:cNvPicPr>
          <p:nvPr/>
        </p:nvPicPr>
        <p:blipFill>
          <a:blip r:embed="rId3"/>
          <a:srcRect/>
          <a:stretch>
            <a:fillRect/>
          </a:stretch>
        </p:blipFill>
        <p:spPr bwMode="auto">
          <a:xfrm>
            <a:off x="6072198" y="4786322"/>
            <a:ext cx="2786082" cy="207167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wheel(4)">
                                      <p:cBhvr>
                                        <p:cTn id="11"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smtClean="0"/>
              <a:t>“The Jungle book” and “Just so stories”</a:t>
            </a:r>
            <a:endParaRPr lang="ru-RU" sz="4000" smtClean="0"/>
          </a:p>
        </p:txBody>
      </p:sp>
      <p:sp>
        <p:nvSpPr>
          <p:cNvPr id="7171" name="Rectangle 3"/>
          <p:cNvSpPr>
            <a:spLocks noGrp="1" noChangeArrowheads="1"/>
          </p:cNvSpPr>
          <p:nvPr>
            <p:ph type="body" sz="half" idx="1"/>
          </p:nvPr>
        </p:nvSpPr>
        <p:spPr>
          <a:xfrm>
            <a:off x="2555875" y="1770065"/>
            <a:ext cx="4037013" cy="2516191"/>
          </a:xfrm>
        </p:spPr>
        <p:txBody>
          <a:bodyPr/>
          <a:lstStyle/>
          <a:p>
            <a:pPr algn="ctr" eaLnBrk="1" hangingPunct="1">
              <a:buFont typeface="Wingdings" pitchFamily="2" charset="2"/>
              <a:buNone/>
              <a:defRPr/>
            </a:pPr>
            <a:r>
              <a:rPr lang="en-US" sz="1800" dirty="0" err="1" smtClean="0"/>
              <a:t>Ridyard</a:t>
            </a:r>
            <a:r>
              <a:rPr lang="en-US" sz="1800" dirty="0" smtClean="0"/>
              <a:t> Kipling liked the beautiful nature of India, studied its language, legends and traditions. He wrote his famous “The Jungle book” and “Just so stories“. These books consist of the most interesting tales about animals.</a:t>
            </a:r>
            <a:endParaRPr lang="ru-RU" sz="1800" dirty="0" smtClean="0"/>
          </a:p>
        </p:txBody>
      </p:sp>
      <p:pic>
        <p:nvPicPr>
          <p:cNvPr id="10244" name="Picture 4" descr="i[13]"/>
          <p:cNvPicPr>
            <a:picLocks noChangeAspect="1" noChangeArrowheads="1"/>
          </p:cNvPicPr>
          <p:nvPr/>
        </p:nvPicPr>
        <p:blipFill>
          <a:blip r:embed="rId3"/>
          <a:srcRect/>
          <a:stretch>
            <a:fillRect/>
          </a:stretch>
        </p:blipFill>
        <p:spPr bwMode="auto">
          <a:xfrm rot="-1003480">
            <a:off x="323850" y="3644900"/>
            <a:ext cx="2447925" cy="2601913"/>
          </a:xfrm>
          <a:prstGeom prst="rect">
            <a:avLst/>
          </a:prstGeom>
          <a:noFill/>
          <a:ln w="9525">
            <a:noFill/>
            <a:miter lim="800000"/>
            <a:headEnd/>
            <a:tailEnd/>
          </a:ln>
        </p:spPr>
      </p:pic>
      <p:pic>
        <p:nvPicPr>
          <p:cNvPr id="10245" name="Picture 5" descr="i[7]"/>
          <p:cNvPicPr>
            <a:picLocks noChangeAspect="1" noChangeArrowheads="1"/>
          </p:cNvPicPr>
          <p:nvPr/>
        </p:nvPicPr>
        <p:blipFill>
          <a:blip r:embed="rId4"/>
          <a:srcRect/>
          <a:stretch>
            <a:fillRect/>
          </a:stretch>
        </p:blipFill>
        <p:spPr bwMode="auto">
          <a:xfrm rot="800165">
            <a:off x="6659563" y="3573463"/>
            <a:ext cx="2087562" cy="2447925"/>
          </a:xfrm>
          <a:prstGeom prst="rect">
            <a:avLst/>
          </a:prstGeom>
          <a:noFill/>
          <a:ln w="9525">
            <a:noFill/>
            <a:miter lim="800000"/>
            <a:headEnd/>
            <a:tailEnd/>
          </a:ln>
        </p:spPr>
      </p:pic>
      <p:pic>
        <p:nvPicPr>
          <p:cNvPr id="10246" name="Picture 6" descr="i[6]"/>
          <p:cNvPicPr>
            <a:picLocks noChangeAspect="1" noChangeArrowheads="1"/>
          </p:cNvPicPr>
          <p:nvPr/>
        </p:nvPicPr>
        <p:blipFill>
          <a:blip r:embed="rId5"/>
          <a:srcRect/>
          <a:stretch>
            <a:fillRect/>
          </a:stretch>
        </p:blipFill>
        <p:spPr bwMode="auto">
          <a:xfrm>
            <a:off x="3563938" y="4365625"/>
            <a:ext cx="2376487" cy="2159000"/>
          </a:xfrm>
          <a:prstGeom prst="rect">
            <a:avLst/>
          </a:prstGeom>
          <a:noFill/>
          <a:ln w="9525">
            <a:noFill/>
            <a:miter lim="800000"/>
            <a:headEnd/>
            <a:tailEnd/>
          </a:ln>
        </p:spPr>
      </p:pic>
      <p:pic>
        <p:nvPicPr>
          <p:cNvPr id="8" name="x-mode_-_v_mire_zhivotnih.mp3">
            <a:hlinkClick r:id="" action="ppaction://media"/>
          </p:cNvPr>
          <p:cNvPicPr>
            <a:picLocks noRot="1" noChangeAspect="1"/>
          </p:cNvPicPr>
          <p:nvPr>
            <a:audioFile r:link="rId1"/>
          </p:nvPr>
        </p:nvPicPr>
        <p:blipFill>
          <a:blip r:embed="rId6"/>
          <a:stretch>
            <a:fillRect/>
          </a:stretch>
        </p:blipFill>
        <p:spPr>
          <a:xfrm>
            <a:off x="123796" y="600076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974" fill="hold"/>
                                        <p:tgtEl>
                                          <p:spTgt spid="8"/>
                                        </p:tgtEl>
                                      </p:cBhvr>
                                    </p:cmd>
                                  </p:childTnLst>
                                </p:cTn>
                              </p:par>
                              <p:par>
                                <p:cTn id="7" presetID="47" presetClass="entr" presetSubtype="0" fill="hold" grpId="0"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par>
                          <p:cTn id="12" fill="hold">
                            <p:stCondLst>
                              <p:cond delay="154974"/>
                            </p:stCondLst>
                            <p:childTnLst>
                              <p:par>
                                <p:cTn id="13" presetID="21" presetClass="entr" presetSubtype="4" fill="hold" nodeType="after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wheel(4)">
                                      <p:cBhvr>
                                        <p:cTn id="15" dur="3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Let’s imagine that…</a:t>
            </a:r>
            <a:br>
              <a:rPr lang="en-US" dirty="0" smtClean="0"/>
            </a:br>
            <a:endParaRPr lang="ru-RU" dirty="0"/>
          </a:p>
        </p:txBody>
      </p:sp>
      <p:sp>
        <p:nvSpPr>
          <p:cNvPr id="3" name="Содержимое 2"/>
          <p:cNvSpPr>
            <a:spLocks noGrp="1"/>
          </p:cNvSpPr>
          <p:nvPr>
            <p:ph idx="1"/>
          </p:nvPr>
        </p:nvSpPr>
        <p:spPr/>
        <p:txBody>
          <a:bodyPr/>
          <a:lstStyle/>
          <a:p>
            <a:pPr>
              <a:buNone/>
            </a:pPr>
            <a:r>
              <a:rPr lang="en-US" dirty="0" smtClean="0"/>
              <a:t>You are Mougly</a:t>
            </a:r>
          </a:p>
          <a:p>
            <a:r>
              <a:rPr lang="en-US" dirty="0" smtClean="0"/>
              <a:t>I am…</a:t>
            </a:r>
          </a:p>
          <a:p>
            <a:r>
              <a:rPr lang="en-US" dirty="0" smtClean="0"/>
              <a:t>I live in the…</a:t>
            </a:r>
          </a:p>
          <a:p>
            <a:r>
              <a:rPr lang="en-US" dirty="0" smtClean="0"/>
              <a:t>I can…</a:t>
            </a:r>
          </a:p>
          <a:p>
            <a:r>
              <a:rPr lang="en-US" dirty="0" smtClean="0"/>
              <a:t>I have got…</a:t>
            </a:r>
            <a:endParaRPr lang="ru-RU" dirty="0"/>
          </a:p>
        </p:txBody>
      </p:sp>
      <p:pic>
        <p:nvPicPr>
          <p:cNvPr id="4" name="Рисунок 3"/>
          <p:cNvPicPr/>
          <p:nvPr/>
        </p:nvPicPr>
        <p:blipFill>
          <a:blip r:embed="rId2"/>
          <a:srcRect/>
          <a:stretch>
            <a:fillRect/>
          </a:stretch>
        </p:blipFill>
        <p:spPr bwMode="auto">
          <a:xfrm>
            <a:off x="4643438" y="1714488"/>
            <a:ext cx="4000528" cy="4071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2" dur="50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50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5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5" fill="hold">
                            <p:stCondLst>
                              <p:cond delay="5000"/>
                            </p:stCondLst>
                            <p:childTnLst>
                              <p:par>
                                <p:cTn id="26" presetID="19"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0" fill="hold"/>
                                        <p:tgtEl>
                                          <p:spTgt spid="4"/>
                                        </p:tgtEl>
                                        <p:attrNameLst>
                                          <p:attrName>ppt_w</p:attrName>
                                        </p:attrNameLst>
                                      </p:cBhvr>
                                      <p:tavLst>
                                        <p:tav tm="0" fmla="#ppt_w*sin(2.5*pi*$)">
                                          <p:val>
                                            <p:fltVal val="0"/>
                                          </p:val>
                                        </p:tav>
                                        <p:tav tm="100000">
                                          <p:val>
                                            <p:fltVal val="1"/>
                                          </p:val>
                                        </p:tav>
                                      </p:tavLst>
                                    </p:anim>
                                    <p:anim calcmode="lin" valueType="num">
                                      <p:cBhvr>
                                        <p:cTn id="29" dur="5000" fill="hold"/>
                                        <p:tgtEl>
                                          <p:spTgt spid="4"/>
                                        </p:tgtEl>
                                        <p:attrNameLst>
                                          <p:attrName>ppt_h</p:attrName>
                                        </p:attrNameLst>
                                      </p:cBhvr>
                                      <p:tavLst>
                                        <p:tav tm="0">
                                          <p:val>
                                            <p:strVal val="#ppt_h"/>
                                          </p:val>
                                        </p:tav>
                                        <p:tav tm="100000">
                                          <p:val>
                                            <p:strVal val="#ppt_h"/>
                                          </p:val>
                                        </p:tav>
                                      </p:tavLst>
                                    </p:anim>
                                  </p:childTnLst>
                                </p:cTn>
                              </p:par>
                            </p:childTnLst>
                          </p:cTn>
                        </p:par>
                        <p:par>
                          <p:cTn id="30" fill="hold">
                            <p:stCondLst>
                              <p:cond delay="10000"/>
                            </p:stCondLst>
                            <p:childTnLst>
                              <p:par>
                                <p:cTn id="31" presetID="19" presetClass="entr" presetSubtype="1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0" fill="hold"/>
                                        <p:tgtEl>
                                          <p:spTgt spid="2"/>
                                        </p:tgtEl>
                                        <p:attrNameLst>
                                          <p:attrName>ppt_w</p:attrName>
                                        </p:attrNameLst>
                                      </p:cBhvr>
                                      <p:tavLst>
                                        <p:tav tm="0" fmla="#ppt_w*sin(2.5*pi*$)">
                                          <p:val>
                                            <p:fltVal val="0"/>
                                          </p:val>
                                        </p:tav>
                                        <p:tav tm="100000">
                                          <p:val>
                                            <p:fltVal val="1"/>
                                          </p:val>
                                        </p:tav>
                                      </p:tavLst>
                                    </p:anim>
                                    <p:anim calcmode="lin" valueType="num">
                                      <p:cBhvr>
                                        <p:cTn id="34"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6425" cy="1571636"/>
          </a:xfrm>
        </p:spPr>
        <p:txBody>
          <a:bodyPr/>
          <a:lstStyle/>
          <a:p>
            <a:r>
              <a:rPr lang="en-US" sz="2800" dirty="0" smtClean="0">
                <a:solidFill>
                  <a:schemeClr val="accent1">
                    <a:lumMod val="50000"/>
                  </a:schemeClr>
                </a:solidFill>
                <a:latin typeface="Arial" pitchFamily="34" charset="0"/>
                <a:ea typeface="Calibri" pitchFamily="34" charset="0"/>
                <a:cs typeface="Arial" pitchFamily="34" charset="0"/>
              </a:rPr>
              <a:t>Who are the heroes of “The Jungle Book”?  Find the heroes in the puzzle and continue them in the sentences</a:t>
            </a:r>
            <a:r>
              <a:rPr lang="en-US" sz="3600" dirty="0" smtClean="0">
                <a:solidFill>
                  <a:schemeClr val="accent1">
                    <a:lumMod val="50000"/>
                  </a:schemeClr>
                </a:solidFill>
                <a:latin typeface="Arial" pitchFamily="34" charset="0"/>
                <a:ea typeface="Calibri" pitchFamily="34" charset="0"/>
                <a:cs typeface="Arial" pitchFamily="34" charset="0"/>
              </a:rPr>
              <a:t>.</a:t>
            </a:r>
            <a:endParaRPr lang="ru-RU" sz="3600" dirty="0">
              <a:solidFill>
                <a:schemeClr val="accent1">
                  <a:lumMod val="50000"/>
                </a:schemeClr>
              </a:solidFill>
            </a:endParaRPr>
          </a:p>
        </p:txBody>
      </p:sp>
      <p:sp>
        <p:nvSpPr>
          <p:cNvPr id="22529" name="Rectangle 1"/>
          <p:cNvSpPr>
            <a:spLocks noChangeArrowheads="1"/>
          </p:cNvSpPr>
          <p:nvPr/>
        </p:nvSpPr>
        <p:spPr bwMode="auto">
          <a:xfrm>
            <a:off x="0" y="0"/>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aphicFrame>
        <p:nvGraphicFramePr>
          <p:cNvPr id="10" name="Таблица 9"/>
          <p:cNvGraphicFramePr>
            <a:graphicFrameLocks noGrp="1"/>
          </p:cNvGraphicFramePr>
          <p:nvPr/>
        </p:nvGraphicFramePr>
        <p:xfrm>
          <a:off x="3571871" y="1857364"/>
          <a:ext cx="5429285" cy="4626864"/>
        </p:xfrm>
        <a:graphic>
          <a:graphicData uri="http://schemas.openxmlformats.org/drawingml/2006/table">
            <a:tbl>
              <a:tblPr/>
              <a:tblGrid>
                <a:gridCol w="411854"/>
                <a:gridCol w="573364"/>
                <a:gridCol w="573364"/>
                <a:gridCol w="573364"/>
                <a:gridCol w="503537"/>
                <a:gridCol w="643190"/>
                <a:gridCol w="573364"/>
                <a:gridCol w="573364"/>
                <a:gridCol w="573364"/>
                <a:gridCol w="430520"/>
              </a:tblGrid>
              <a:tr h="420624">
                <a:tc>
                  <a:txBody>
                    <a:bodyPr/>
                    <a:lstStyle/>
                    <a:p>
                      <a:pPr>
                        <a:lnSpc>
                          <a:spcPct val="115000"/>
                        </a:lnSpc>
                        <a:spcAft>
                          <a:spcPts val="0"/>
                        </a:spcAft>
                      </a:pPr>
                      <a:r>
                        <a:rPr lang="en-US" sz="2400" b="1" dirty="0">
                          <a:solidFill>
                            <a:srgbClr val="002060"/>
                          </a:solidFill>
                          <a:latin typeface="Calibri"/>
                          <a:ea typeface="Calibri"/>
                          <a:cs typeface="Times New Roman"/>
                        </a:rPr>
                        <a:t>r</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n</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t</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l</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p</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o</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e</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u</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p</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m</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b</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i</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y</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i</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w</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r</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g</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s</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smtClean="0">
                          <a:solidFill>
                            <a:srgbClr val="002060"/>
                          </a:solidFill>
                          <a:latin typeface="Calibri"/>
                          <a:ea typeface="Calibri"/>
                          <a:cs typeface="Times New Roman"/>
                        </a:rPr>
                        <a:t>i</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f</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g</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j</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o</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d</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n</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j</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n</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b</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e</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a</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r</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l</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q</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s</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a</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m</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c</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l</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r</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r</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n</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f</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v</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n</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k</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y</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dirty="0">
                          <a:solidFill>
                            <a:srgbClr val="002060"/>
                          </a:solidFill>
                          <a:latin typeface="Calibri"/>
                          <a:ea typeface="Calibri"/>
                          <a:cs typeface="Times New Roman"/>
                        </a:rPr>
                        <a:t>u</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m</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y</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p</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n</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h</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e</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r</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b</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c</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m</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d</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w</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g</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o</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f</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k</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f</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b</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s</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v</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d</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f</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g</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t</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n</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h</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p</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l</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d</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v</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z</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o</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d</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f</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z</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m</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u</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c</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US" sz="2400" b="1">
                          <a:solidFill>
                            <a:srgbClr val="002060"/>
                          </a:solidFill>
                          <a:latin typeface="Calibri"/>
                          <a:ea typeface="Calibri"/>
                          <a:cs typeface="Times New Roman"/>
                        </a:rPr>
                        <a:t>e</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m</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z</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c</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v</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a</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2060"/>
                          </a:solidFill>
                          <a:latin typeface="Calibri"/>
                          <a:ea typeface="Calibri"/>
                          <a:cs typeface="Times New Roman"/>
                        </a:rPr>
                        <a:t>z</a:t>
                      </a:r>
                      <a:endParaRPr lang="ru-RU" sz="2400" b="1">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h</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02060"/>
                          </a:solidFill>
                          <a:latin typeface="Calibri"/>
                          <a:ea typeface="Calibri"/>
                          <a:cs typeface="Times New Roman"/>
                        </a:rPr>
                        <a:t>z</a:t>
                      </a:r>
                      <a:endParaRPr lang="ru-RU"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Прямоугольник 11"/>
          <p:cNvSpPr/>
          <p:nvPr/>
        </p:nvSpPr>
        <p:spPr>
          <a:xfrm rot="156807">
            <a:off x="383645" y="2218043"/>
            <a:ext cx="4369472" cy="4062651"/>
          </a:xfrm>
          <a:prstGeom prst="rect">
            <a:avLst/>
          </a:prstGeom>
        </p:spPr>
        <p:txBody>
          <a:bodyPr wrap="square">
            <a:spAutoFit/>
          </a:bodyPr>
          <a:lstStyle/>
          <a:p>
            <a:pPr lvl="5"/>
            <a:r>
              <a:rPr lang="en-US" sz="1600" dirty="0" smtClean="0"/>
              <a:t> …</a:t>
            </a:r>
            <a:endParaRPr lang="ru-RU" sz="1600" dirty="0" smtClean="0"/>
          </a:p>
          <a:p>
            <a:pPr lvl="0"/>
            <a:r>
              <a:rPr lang="en-US" sz="2800" dirty="0" err="1" smtClean="0">
                <a:solidFill>
                  <a:srgbClr val="002060"/>
                </a:solidFill>
              </a:rPr>
              <a:t>Baloo</a:t>
            </a:r>
            <a:r>
              <a:rPr lang="en-US" sz="2800" dirty="0" smtClean="0">
                <a:solidFill>
                  <a:srgbClr val="002060"/>
                </a:solidFill>
              </a:rPr>
              <a:t> is the ...</a:t>
            </a:r>
            <a:endParaRPr lang="ru-RU" sz="2800" dirty="0" smtClean="0">
              <a:solidFill>
                <a:srgbClr val="002060"/>
              </a:solidFill>
            </a:endParaRPr>
          </a:p>
          <a:p>
            <a:pPr lvl="0"/>
            <a:r>
              <a:rPr lang="en-US" sz="2800" dirty="0" err="1" smtClean="0">
                <a:solidFill>
                  <a:srgbClr val="002060"/>
                </a:solidFill>
              </a:rPr>
              <a:t>Kaa</a:t>
            </a:r>
            <a:r>
              <a:rPr lang="en-US" sz="2800" dirty="0" smtClean="0">
                <a:solidFill>
                  <a:srgbClr val="002060"/>
                </a:solidFill>
              </a:rPr>
              <a:t> is the ...</a:t>
            </a:r>
            <a:endParaRPr lang="ru-RU" sz="2800" dirty="0" smtClean="0">
              <a:solidFill>
                <a:srgbClr val="002060"/>
              </a:solidFill>
            </a:endParaRPr>
          </a:p>
          <a:p>
            <a:pPr lvl="0"/>
            <a:r>
              <a:rPr lang="en-US" sz="2800" dirty="0" err="1" smtClean="0">
                <a:solidFill>
                  <a:srgbClr val="002060"/>
                </a:solidFill>
              </a:rPr>
              <a:t>Akela</a:t>
            </a:r>
            <a:r>
              <a:rPr lang="en-US" sz="2800" dirty="0" smtClean="0">
                <a:solidFill>
                  <a:srgbClr val="002060"/>
                </a:solidFill>
              </a:rPr>
              <a:t> is the ...</a:t>
            </a:r>
            <a:endParaRPr lang="ru-RU" sz="2800" dirty="0" smtClean="0">
              <a:solidFill>
                <a:srgbClr val="002060"/>
              </a:solidFill>
            </a:endParaRPr>
          </a:p>
          <a:p>
            <a:pPr lvl="0"/>
            <a:r>
              <a:rPr lang="en-US" sz="2800" dirty="0" err="1" smtClean="0">
                <a:solidFill>
                  <a:srgbClr val="002060"/>
                </a:solidFill>
              </a:rPr>
              <a:t>Shere</a:t>
            </a:r>
            <a:r>
              <a:rPr lang="en-US" sz="2800" dirty="0" smtClean="0">
                <a:solidFill>
                  <a:srgbClr val="002060"/>
                </a:solidFill>
              </a:rPr>
              <a:t> Khan is the ...</a:t>
            </a:r>
            <a:endParaRPr lang="ru-RU" sz="2800" dirty="0" smtClean="0">
              <a:solidFill>
                <a:srgbClr val="002060"/>
              </a:solidFill>
            </a:endParaRPr>
          </a:p>
          <a:p>
            <a:pPr lvl="0"/>
            <a:r>
              <a:rPr lang="en-US" sz="2800" dirty="0" smtClean="0">
                <a:solidFill>
                  <a:srgbClr val="002060"/>
                </a:solidFill>
              </a:rPr>
              <a:t>King </a:t>
            </a:r>
            <a:r>
              <a:rPr lang="en-US" sz="2800" dirty="0" err="1" smtClean="0">
                <a:solidFill>
                  <a:srgbClr val="002060"/>
                </a:solidFill>
              </a:rPr>
              <a:t>Loui</a:t>
            </a:r>
            <a:r>
              <a:rPr lang="en-US" sz="2800" dirty="0" smtClean="0">
                <a:solidFill>
                  <a:srgbClr val="002060"/>
                </a:solidFill>
              </a:rPr>
              <a:t> is the ...</a:t>
            </a:r>
            <a:endParaRPr lang="ru-RU" sz="2800" dirty="0" smtClean="0">
              <a:solidFill>
                <a:srgbClr val="002060"/>
              </a:solidFill>
            </a:endParaRPr>
          </a:p>
          <a:p>
            <a:pPr lvl="0"/>
            <a:r>
              <a:rPr lang="en-US" sz="2800" dirty="0" smtClean="0">
                <a:solidFill>
                  <a:srgbClr val="002060"/>
                </a:solidFill>
              </a:rPr>
              <a:t>Coronel </a:t>
            </a:r>
            <a:r>
              <a:rPr lang="en-US" sz="2800" dirty="0" err="1" smtClean="0">
                <a:solidFill>
                  <a:srgbClr val="002060"/>
                </a:solidFill>
              </a:rPr>
              <a:t>Hathi</a:t>
            </a:r>
            <a:r>
              <a:rPr lang="en-US" sz="2800" dirty="0" smtClean="0">
                <a:solidFill>
                  <a:srgbClr val="002060"/>
                </a:solidFill>
              </a:rPr>
              <a:t> is the ...</a:t>
            </a:r>
            <a:endParaRPr lang="ru-RU" sz="2800" dirty="0" smtClean="0">
              <a:solidFill>
                <a:srgbClr val="002060"/>
              </a:solidFill>
            </a:endParaRPr>
          </a:p>
          <a:p>
            <a:pPr lvl="0"/>
            <a:r>
              <a:rPr lang="en-US" sz="2800" dirty="0" smtClean="0">
                <a:solidFill>
                  <a:srgbClr val="002060"/>
                </a:solidFill>
              </a:rPr>
              <a:t>Mowgli is the …</a:t>
            </a:r>
          </a:p>
          <a:p>
            <a:pPr lvl="0"/>
            <a:r>
              <a:rPr lang="en-US" sz="2800" dirty="0" err="1" smtClean="0">
                <a:solidFill>
                  <a:srgbClr val="002060"/>
                </a:solidFill>
              </a:rPr>
              <a:t>Bagheera</a:t>
            </a:r>
            <a:r>
              <a:rPr lang="en-US" sz="2800" dirty="0" smtClean="0">
                <a:solidFill>
                  <a:srgbClr val="002060"/>
                </a:solidFill>
              </a:rPr>
              <a:t> is the</a:t>
            </a:r>
            <a:endParaRPr lang="ru-RU" sz="2800" dirty="0" smtClean="0">
              <a:solidFill>
                <a:srgbClr val="002060"/>
              </a:solidFill>
            </a:endParaRPr>
          </a:p>
          <a:p>
            <a:pPr>
              <a:buNone/>
            </a:pPr>
            <a:r>
              <a:rPr lang="en-US" dirty="0" smtClean="0"/>
              <a:t> </a:t>
            </a:r>
            <a:endParaRPr lang="ru-RU" dirty="0" smtClean="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7938"/>
            <a:ext cx="9144000" cy="1554162"/>
          </a:xfrm>
          <a:prstGeom prst="rect">
            <a:avLst/>
          </a:prstGeom>
          <a:noFill/>
          <a:ln w="9525">
            <a:noFill/>
            <a:miter lim="800000"/>
            <a:headEnd/>
            <a:tailEnd/>
          </a:ln>
        </p:spPr>
        <p:txBody>
          <a:bodyPr anchor="ctr">
            <a:spAutoFit/>
          </a:bodyPr>
          <a:lstStyle/>
          <a:p>
            <a:pPr algn="ctr">
              <a:tabLst>
                <a:tab pos="457200" algn="l"/>
              </a:tabLst>
            </a:pPr>
            <a:r>
              <a:rPr lang="en-US" sz="3200">
                <a:solidFill>
                  <a:srgbClr val="990033"/>
                </a:solidFill>
                <a:cs typeface="Times New Roman" pitchFamily="18" charset="0"/>
              </a:rPr>
              <a:t>VII. Match the name of the animal </a:t>
            </a:r>
          </a:p>
          <a:p>
            <a:pPr algn="ctr">
              <a:tabLst>
                <a:tab pos="457200" algn="l"/>
              </a:tabLst>
            </a:pPr>
            <a:r>
              <a:rPr lang="en-US" sz="3200">
                <a:solidFill>
                  <a:srgbClr val="990033"/>
                </a:solidFill>
                <a:cs typeface="Times New Roman" pitchFamily="18" charset="0"/>
              </a:rPr>
              <a:t>and its description.</a:t>
            </a:r>
            <a:endParaRPr lang="ru-RU" sz="3200">
              <a:solidFill>
                <a:srgbClr val="990033"/>
              </a:solidFill>
            </a:endParaRPr>
          </a:p>
          <a:p>
            <a:pPr algn="ctr" eaLnBrk="0" hangingPunct="0">
              <a:tabLst>
                <a:tab pos="457200" algn="l"/>
              </a:tabLst>
            </a:pPr>
            <a:endParaRPr lang="ru-RU" sz="3200">
              <a:solidFill>
                <a:srgbClr val="990033"/>
              </a:solidFill>
            </a:endParaRPr>
          </a:p>
        </p:txBody>
      </p:sp>
      <p:graphicFrame>
        <p:nvGraphicFramePr>
          <p:cNvPr id="25684" name="Group 84"/>
          <p:cNvGraphicFramePr>
            <a:graphicFrameLocks noGrp="1"/>
          </p:cNvGraphicFramePr>
          <p:nvPr/>
        </p:nvGraphicFramePr>
        <p:xfrm>
          <a:off x="152400" y="1219200"/>
          <a:ext cx="8991600" cy="5368608"/>
        </p:xfrm>
        <a:graphic>
          <a:graphicData uri="http://schemas.openxmlformats.org/drawingml/2006/table">
            <a:tbl>
              <a:tblPr/>
              <a:tblGrid>
                <a:gridCol w="7346950"/>
                <a:gridCol w="1644650"/>
              </a:tblGrid>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1. The animal is timid and shy.</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Bear</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2. The animal has a red bushy tail.</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Zebra</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3. The animal sleeps all winter 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 a den.</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Lion</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196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4. The animal can live without food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and water for a long time.</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Fox</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196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5. The animal with a beautiful white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skin with black stripes.</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Rabbit</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6. The animal has long hair around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cs typeface="Times New Roman" pitchFamily="18" charset="0"/>
                        </a:rPr>
                        <a:t>its neck.</a:t>
                      </a:r>
                      <a:endParaRPr kumimoji="0" lang="en-US" sz="2400" b="0" i="0" u="none" strike="noStrike" cap="none" normalizeH="0" baseline="0" dirty="0" smtClean="0">
                        <a:ln>
                          <a:noFill/>
                        </a:ln>
                        <a:solidFill>
                          <a:srgbClr val="003399"/>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8000"/>
                          </a:solidFill>
                          <a:effectLst/>
                          <a:latin typeface="Arial" charset="0"/>
                          <a:cs typeface="Times New Roman" pitchFamily="18" charset="0"/>
                        </a:rPr>
                        <a:t>Camel</a:t>
                      </a:r>
                      <a:endParaRPr kumimoji="0" lang="en-US" sz="2400" b="0" i="0" u="none" strike="noStrike" cap="none" normalizeH="0" baseline="0" dirty="0" smtClean="0">
                        <a:ln>
                          <a:noFill/>
                        </a:ln>
                        <a:solidFill>
                          <a:srgbClr val="008000"/>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4" name="Picture 5" descr="JUMPING"/>
          <p:cNvPicPr>
            <a:picLocks noChangeAspect="1" noChangeArrowheads="1"/>
          </p:cNvPicPr>
          <p:nvPr/>
        </p:nvPicPr>
        <p:blipFill>
          <a:blip r:embed="rId3"/>
          <a:srcRect/>
          <a:stretch>
            <a:fillRect/>
          </a:stretch>
        </p:blipFill>
        <p:spPr bwMode="auto">
          <a:xfrm>
            <a:off x="5286380" y="3071810"/>
            <a:ext cx="2000264" cy="1484313"/>
          </a:xfrm>
          <a:prstGeom prst="rect">
            <a:avLst/>
          </a:prstGeom>
          <a:noFill/>
          <a:ln w="9525">
            <a:noFill/>
            <a:miter lim="800000"/>
            <a:headEnd/>
            <a:tailEnd/>
          </a:ln>
        </p:spPr>
      </p:pic>
      <p:pic>
        <p:nvPicPr>
          <p:cNvPr id="5" name="Picture 4" descr="Леопард"/>
          <p:cNvPicPr>
            <a:picLocks noChangeAspect="1" noChangeArrowheads="1"/>
          </p:cNvPicPr>
          <p:nvPr/>
        </p:nvPicPr>
        <p:blipFill>
          <a:blip r:embed="rId4"/>
          <a:srcRect/>
          <a:stretch>
            <a:fillRect/>
          </a:stretch>
        </p:blipFill>
        <p:spPr bwMode="auto">
          <a:xfrm>
            <a:off x="5357818" y="4643446"/>
            <a:ext cx="2000264" cy="1643074"/>
          </a:xfrm>
          <a:prstGeom prst="rect">
            <a:avLst/>
          </a:prstGeom>
          <a:noFill/>
          <a:ln w="9525">
            <a:noFill/>
            <a:miter lim="800000"/>
            <a:headEnd/>
            <a:tailEnd/>
          </a:ln>
        </p:spPr>
      </p:pic>
      <p:pic>
        <p:nvPicPr>
          <p:cNvPr id="8" name="Рисунок 7"/>
          <p:cNvPicPr/>
          <p:nvPr/>
        </p:nvPicPr>
        <p:blipFill>
          <a:blip r:embed="rId5"/>
          <a:srcRect/>
          <a:stretch>
            <a:fillRect/>
          </a:stretch>
        </p:blipFill>
        <p:spPr bwMode="auto">
          <a:xfrm>
            <a:off x="5357818" y="1214422"/>
            <a:ext cx="1785950" cy="1833572"/>
          </a:xfrm>
          <a:prstGeom prst="rect">
            <a:avLst/>
          </a:prstGeom>
          <a:noFill/>
          <a:ln w="9525">
            <a:noFill/>
            <a:miter lim="800000"/>
            <a:headEnd/>
            <a:tailEnd/>
          </a:ln>
        </p:spPr>
      </p:pic>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684"/>
                                        </p:tgtEl>
                                        <p:attrNameLst>
                                          <p:attrName>style.visibility</p:attrName>
                                        </p:attrNameLst>
                                      </p:cBhvr>
                                      <p:to>
                                        <p:strVal val="visible"/>
                                      </p:to>
                                    </p:set>
                                    <p:anim calcmode="lin" valueType="num">
                                      <p:cBhvr additive="base">
                                        <p:cTn id="7" dur="500" fill="hold"/>
                                        <p:tgtEl>
                                          <p:spTgt spid="25684"/>
                                        </p:tgtEl>
                                        <p:attrNameLst>
                                          <p:attrName>ppt_x</p:attrName>
                                        </p:attrNameLst>
                                      </p:cBhvr>
                                      <p:tavLst>
                                        <p:tav tm="0">
                                          <p:val>
                                            <p:strVal val="#ppt_x"/>
                                          </p:val>
                                        </p:tav>
                                        <p:tav tm="100000">
                                          <p:val>
                                            <p:strVal val="#ppt_x"/>
                                          </p:val>
                                        </p:tav>
                                      </p:tavLst>
                                    </p:anim>
                                    <p:anim calcmode="lin" valueType="num">
                                      <p:cBhvr additive="base">
                                        <p:cTn id="8" dur="500" fill="hold"/>
                                        <p:tgtEl>
                                          <p:spTgt spid="25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6425" cy="1416050"/>
          </a:xfrm>
        </p:spPr>
        <p:txBody>
          <a:bodyPr/>
          <a:lstStyle/>
          <a:p>
            <a:r>
              <a:rPr lang="en-US" dirty="0" smtClean="0"/>
              <a:t>Lewis Carroll</a:t>
            </a:r>
            <a:endParaRPr lang="ru-RU" dirty="0"/>
          </a:p>
        </p:txBody>
      </p:sp>
      <p:sp>
        <p:nvSpPr>
          <p:cNvPr id="3" name="Содержимое 2"/>
          <p:cNvSpPr>
            <a:spLocks noGrp="1"/>
          </p:cNvSpPr>
          <p:nvPr>
            <p:ph idx="1"/>
          </p:nvPr>
        </p:nvSpPr>
        <p:spPr>
          <a:xfrm>
            <a:off x="214281" y="1000108"/>
            <a:ext cx="6286545" cy="3881447"/>
          </a:xfrm>
        </p:spPr>
        <p:txBody>
          <a:bodyPr/>
          <a:lstStyle/>
          <a:p>
            <a:pPr>
              <a:buNone/>
            </a:pPr>
            <a:r>
              <a:rPr lang="en-US" sz="2400" dirty="0" smtClean="0"/>
              <a:t>Charles Lutes Ljutvidzh Dodson(Lewis Carroll)</a:t>
            </a:r>
          </a:p>
          <a:p>
            <a:pPr>
              <a:buNone/>
            </a:pPr>
            <a:r>
              <a:rPr lang="en-US" sz="2400" dirty="0" smtClean="0"/>
              <a:t> was born in England, Cheshire 27 January 1832. .He worked in Oxford University was  scientist, a priest, a gifted mathematician, inventor, author of the wonderful words and one of the best photographers of his time .</a:t>
            </a:r>
          </a:p>
          <a:p>
            <a:pPr>
              <a:buNone/>
            </a:pPr>
            <a:r>
              <a:rPr lang="en-US" sz="2400" dirty="0" smtClean="0"/>
              <a:t>He visited our St .Petersburg  and liked it.</a:t>
            </a:r>
            <a:endParaRPr lang="ru-RU" sz="2400" dirty="0"/>
          </a:p>
        </p:txBody>
      </p:sp>
      <p:pic>
        <p:nvPicPr>
          <p:cNvPr id="7" name="Picture 6" descr="Scan10003"/>
          <p:cNvPicPr>
            <a:picLocks noChangeAspect="1" noChangeArrowheads="1"/>
          </p:cNvPicPr>
          <p:nvPr/>
        </p:nvPicPr>
        <p:blipFill>
          <a:blip r:embed="rId2"/>
          <a:srcRect/>
          <a:stretch>
            <a:fillRect/>
          </a:stretch>
        </p:blipFill>
        <p:spPr bwMode="auto">
          <a:xfrm>
            <a:off x="6474039" y="428604"/>
            <a:ext cx="2669961" cy="3571900"/>
          </a:xfrm>
          <a:prstGeom prst="rect">
            <a:avLst/>
          </a:prstGeom>
          <a:noFill/>
          <a:ln w="9525">
            <a:noFill/>
            <a:miter lim="800000"/>
            <a:headEnd/>
            <a:tailEnd/>
          </a:ln>
        </p:spPr>
      </p:pic>
      <p:pic>
        <p:nvPicPr>
          <p:cNvPr id="9" name="Picture 8" descr="Scan10009"/>
          <p:cNvPicPr>
            <a:picLocks noChangeAspect="1" noChangeArrowheads="1"/>
          </p:cNvPicPr>
          <p:nvPr/>
        </p:nvPicPr>
        <p:blipFill>
          <a:blip r:embed="rId3"/>
          <a:srcRect/>
          <a:stretch>
            <a:fillRect/>
          </a:stretch>
        </p:blipFill>
        <p:spPr bwMode="auto">
          <a:xfrm>
            <a:off x="0" y="4724400"/>
            <a:ext cx="9144000" cy="2133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l="26384" t="6683" r="26367" b="17513"/>
          <a:stretch>
            <a:fillRect/>
          </a:stretch>
        </p:blipFill>
        <p:spPr bwMode="auto">
          <a:xfrm>
            <a:off x="500034" y="1071546"/>
            <a:ext cx="3214742" cy="3714759"/>
          </a:xfrm>
          <a:prstGeom prst="rect">
            <a:avLst/>
          </a:prstGeom>
          <a:noFill/>
          <a:ln w="9525">
            <a:noFill/>
            <a:miter lim="800000"/>
            <a:headEnd/>
            <a:tailEnd/>
          </a:ln>
        </p:spPr>
      </p:pic>
      <p:sp>
        <p:nvSpPr>
          <p:cNvPr id="43011" name="Text Box 5"/>
          <p:cNvSpPr txBox="1">
            <a:spLocks noChangeArrowheads="1"/>
          </p:cNvSpPr>
          <p:nvPr/>
        </p:nvSpPr>
        <p:spPr bwMode="auto">
          <a:xfrm>
            <a:off x="7216775" y="927100"/>
            <a:ext cx="184150" cy="1433513"/>
          </a:xfrm>
          <a:prstGeom prst="rect">
            <a:avLst/>
          </a:prstGeom>
          <a:noFill/>
          <a:ln w="9525">
            <a:noFill/>
            <a:miter lim="800000"/>
            <a:headEnd/>
            <a:tailEnd/>
          </a:ln>
        </p:spPr>
        <p:txBody>
          <a:bodyPr wrap="none">
            <a:spAutoFit/>
          </a:bodyPr>
          <a:lstStyle/>
          <a:p>
            <a:endParaRPr lang="ru-RU"/>
          </a:p>
        </p:txBody>
      </p:sp>
      <p:sp>
        <p:nvSpPr>
          <p:cNvPr id="43012" name="Text Box 6"/>
          <p:cNvSpPr txBox="1">
            <a:spLocks noChangeArrowheads="1"/>
          </p:cNvSpPr>
          <p:nvPr/>
        </p:nvSpPr>
        <p:spPr bwMode="auto">
          <a:xfrm>
            <a:off x="428597" y="4857759"/>
            <a:ext cx="8513792" cy="1815882"/>
          </a:xfrm>
          <a:prstGeom prst="rect">
            <a:avLst/>
          </a:prstGeom>
          <a:noFill/>
          <a:ln w="9525">
            <a:noFill/>
            <a:miter lim="800000"/>
            <a:headEnd/>
            <a:tailEnd/>
          </a:ln>
        </p:spPr>
        <p:txBody>
          <a:bodyPr wrap="square">
            <a:spAutoFit/>
          </a:bodyPr>
          <a:lstStyle/>
          <a:p>
            <a:r>
              <a:rPr lang="en-US" sz="3600" dirty="0" smtClean="0">
                <a:latin typeface="Monotype Corsiva" pitchFamily="66" charset="0"/>
              </a:rPr>
              <a:t>This is a daughter of his friend-priest. He wrote the  “Alice in the Wonderland" for her, although the author </a:t>
            </a:r>
            <a:r>
              <a:rPr lang="en-US" sz="4000" dirty="0" smtClean="0">
                <a:latin typeface="Monotype Corsiva" pitchFamily="66" charset="0"/>
              </a:rPr>
              <a:t> himself considered it a book for adults.</a:t>
            </a:r>
            <a:r>
              <a:rPr lang="en-US" sz="4000" dirty="0" smtClean="0"/>
              <a:t> </a:t>
            </a:r>
            <a:endParaRPr lang="ru-RU" sz="4000" dirty="0">
              <a:latin typeface="Monotype Corsiva" pitchFamily="66" charset="0"/>
            </a:endParaRPr>
          </a:p>
        </p:txBody>
      </p:sp>
      <p:pic>
        <p:nvPicPr>
          <p:cNvPr id="5" name="Picture 4" descr="C:\Documents and Settings\Натали\Рабочий стол\image3.png"/>
          <p:cNvPicPr>
            <a:picLocks noChangeAspect="1" noChangeArrowheads="1"/>
          </p:cNvPicPr>
          <p:nvPr/>
        </p:nvPicPr>
        <p:blipFill>
          <a:blip r:embed="rId3"/>
          <a:srcRect/>
          <a:stretch>
            <a:fillRect/>
          </a:stretch>
        </p:blipFill>
        <p:spPr bwMode="auto">
          <a:xfrm>
            <a:off x="4500562" y="714356"/>
            <a:ext cx="4467188" cy="3500462"/>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Сетка с тенью">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Сетка с тень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1995</TotalTime>
  <Words>709</Words>
  <Application>Microsoft Office PowerPoint</Application>
  <PresentationFormat>Экран (4:3)</PresentationFormat>
  <Paragraphs>194</Paragraphs>
  <Slides>13</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Сетка с тенью</vt:lpstr>
      <vt:lpstr>Hello, dear friends! Welcome to the world of books!</vt:lpstr>
      <vt:lpstr>Слайд 2</vt:lpstr>
      <vt:lpstr>Rudyard Kipling</vt:lpstr>
      <vt:lpstr>“The Jungle book” and “Just so stories”</vt:lpstr>
      <vt:lpstr>Let’s imagine that… </vt:lpstr>
      <vt:lpstr>Who are the heroes of “The Jungle Book”?  Find the heroes in the puzzle and continue them in the sentences.</vt:lpstr>
      <vt:lpstr>Слайд 7</vt:lpstr>
      <vt:lpstr>Lewis Carroll</vt:lpstr>
      <vt:lpstr>Слайд 9</vt:lpstr>
      <vt:lpstr>Слайд 10</vt:lpstr>
      <vt:lpstr>Who wrote about  Winnie – the – Pooh?</vt:lpstr>
      <vt:lpstr>Слайд 12</vt:lpstr>
      <vt:lpstr>Who are they? L Karol Shakespeare, Milne, A. Kristi, D Lennon, Defoe, Burns</vt:lpstr>
    </vt:vector>
  </TitlesOfParts>
  <Company>Козловка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writer’s day</dc:title>
  <dc:creator>Натали</dc:creator>
  <cp:lastModifiedBy>Наташа</cp:lastModifiedBy>
  <cp:revision>311</cp:revision>
  <dcterms:created xsi:type="dcterms:W3CDTF">2004-12-31T22:14:23Z</dcterms:created>
  <dcterms:modified xsi:type="dcterms:W3CDTF">2013-09-01T20:04:19Z</dcterms:modified>
</cp:coreProperties>
</file>