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5"/>
  </p:notesMasterIdLst>
  <p:sldIdLst>
    <p:sldId id="278" r:id="rId2"/>
    <p:sldId id="256" r:id="rId3"/>
    <p:sldId id="257" r:id="rId4"/>
    <p:sldId id="258" r:id="rId5"/>
    <p:sldId id="271" r:id="rId6"/>
    <p:sldId id="259" r:id="rId7"/>
    <p:sldId id="272" r:id="rId8"/>
    <p:sldId id="260" r:id="rId9"/>
    <p:sldId id="273" r:id="rId10"/>
    <p:sldId id="261" r:id="rId11"/>
    <p:sldId id="274" r:id="rId12"/>
    <p:sldId id="262" r:id="rId13"/>
    <p:sldId id="275" r:id="rId14"/>
    <p:sldId id="263" r:id="rId15"/>
    <p:sldId id="277" r:id="rId16"/>
    <p:sldId id="264" r:id="rId17"/>
    <p:sldId id="276" r:id="rId18"/>
    <p:sldId id="265" r:id="rId19"/>
    <p:sldId id="266" r:id="rId20"/>
    <p:sldId id="268" r:id="rId21"/>
    <p:sldId id="269" r:id="rId22"/>
    <p:sldId id="267" r:id="rId23"/>
    <p:sldId id="270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9A5A7E-A25C-40A0-9835-C892B31C80B4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2CC112-E6F0-4A42-812F-C1D2DCCC82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31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5F8515-ABB5-4D0C-BC1C-C9606B98BAFB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518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1470025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Georgia" panose="02040502050405020303" pitchFamily="18" charset="0"/>
              </a:rPr>
              <a:t>Специальные вопросы в </a:t>
            </a:r>
            <a:r>
              <a:rPr lang="en-US" b="1" dirty="0" smtClean="0">
                <a:latin typeface="Georgia" panose="02040502050405020303" pitchFamily="18" charset="0"/>
              </a:rPr>
              <a:t>Future Simple Tense</a:t>
            </a:r>
            <a:endParaRPr lang="ru-RU" b="1" dirty="0">
              <a:latin typeface="Georgia" panose="02040502050405020303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5220072" y="2276872"/>
            <a:ext cx="3344416" cy="2304256"/>
          </a:xfrm>
        </p:spPr>
        <p:txBody>
          <a:bodyPr>
            <a:normAutofit fontScale="70000" lnSpcReduction="20000"/>
          </a:bodyPr>
          <a:lstStyle/>
          <a:p>
            <a:endParaRPr lang="ru-RU" b="1" i="1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endParaRPr lang="ru-RU" b="1" i="1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r>
              <a:rPr lang="ru-RU" b="1" i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Урок 5</a:t>
            </a:r>
          </a:p>
          <a:p>
            <a:r>
              <a:rPr lang="ru-RU" b="1" i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Учебник М.З. </a:t>
            </a:r>
            <a:r>
              <a:rPr lang="ru-RU" b="1" i="1" dirty="0" err="1" smtClean="0">
                <a:solidFill>
                  <a:schemeClr val="tx1"/>
                </a:solidFill>
                <a:latin typeface="Bookman Old Style" panose="02050604050505020204" pitchFamily="18" charset="0"/>
              </a:rPr>
              <a:t>Биболетова</a:t>
            </a:r>
            <a:r>
              <a:rPr lang="ru-RU" b="1" i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, </a:t>
            </a:r>
          </a:p>
          <a:p>
            <a:r>
              <a:rPr lang="ru-RU" b="1" i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4 класс</a:t>
            </a:r>
          </a:p>
          <a:p>
            <a:r>
              <a:rPr lang="ru-RU" b="1" i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Учитель английского языка Полищук Екатерина Вячеславовна</a:t>
            </a:r>
          </a:p>
          <a:p>
            <a:r>
              <a:rPr lang="ru-RU" b="1" i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МБОУ «СОШ №9»</a:t>
            </a:r>
          </a:p>
          <a:p>
            <a:r>
              <a:rPr lang="ru-RU" b="1" i="1" dirty="0" smtClean="0">
                <a:solidFill>
                  <a:schemeClr val="tx1"/>
                </a:solidFill>
                <a:latin typeface="Bookman Old Style" panose="02050604050505020204" pitchFamily="18" charset="0"/>
              </a:rPr>
              <a:t>Г. Нефтеюганск</a:t>
            </a:r>
            <a:endParaRPr lang="ru-RU" b="1" i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870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“What is missing?”</a:t>
            </a:r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4038600" cy="4525963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Snowy</a:t>
            </a:r>
            <a:endParaRPr lang="en-US" sz="4000" b="1" i="1" dirty="0">
              <a:latin typeface="Bookman Old Style" pitchFamily="18" charset="0"/>
            </a:endParaRP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Cold </a:t>
            </a: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Frosty </a:t>
            </a: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Rainy</a:t>
            </a:r>
            <a:endParaRPr lang="en-US" sz="4000" b="1" i="1" dirty="0">
              <a:latin typeface="Bookman Old Style" pitchFamily="18" charset="0"/>
            </a:endParaRP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Warm</a:t>
            </a:r>
            <a:endParaRPr lang="ru-RU" sz="4000" dirty="0"/>
          </a:p>
          <a:p>
            <a:pPr marL="0" indent="0">
              <a:lnSpc>
                <a:spcPct val="160000"/>
              </a:lnSpc>
              <a:buNone/>
            </a:pPr>
            <a:endParaRPr lang="ru-RU" sz="4000" b="1" i="1" dirty="0">
              <a:latin typeface="Georgia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4644008" y="1340768"/>
            <a:ext cx="4038600" cy="4525963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sz="4000" b="1" i="1" dirty="0">
                <a:latin typeface="Bookman Old Style" pitchFamily="18" charset="0"/>
              </a:rPr>
              <a:t>Hot </a:t>
            </a:r>
            <a:endParaRPr lang="en-US" sz="4000" b="1" i="1" dirty="0" smtClean="0">
              <a:latin typeface="Bookman Old Style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Sunny</a:t>
            </a:r>
            <a:endParaRPr lang="en-US" sz="4000" b="1" dirty="0">
              <a:latin typeface="Bookman Old Style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Clean 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Windy 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Cloudy</a:t>
            </a:r>
            <a:endParaRPr lang="ru-RU" sz="40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940152" y="1412776"/>
            <a:ext cx="136815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59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“What is missing?”</a:t>
            </a:r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4038600" cy="4525963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Snowy</a:t>
            </a:r>
            <a:endParaRPr lang="en-US" sz="4000" b="1" i="1" dirty="0">
              <a:latin typeface="Bookman Old Style" pitchFamily="18" charset="0"/>
            </a:endParaRP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Cold </a:t>
            </a: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Frosty </a:t>
            </a: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Rainy</a:t>
            </a:r>
            <a:endParaRPr lang="en-US" sz="4000" b="1" i="1" dirty="0">
              <a:latin typeface="Bookman Old Style" pitchFamily="18" charset="0"/>
            </a:endParaRP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Warm</a:t>
            </a:r>
            <a:endParaRPr lang="ru-RU" sz="4000" dirty="0"/>
          </a:p>
          <a:p>
            <a:pPr marL="0" indent="0">
              <a:lnSpc>
                <a:spcPct val="160000"/>
              </a:lnSpc>
              <a:buNone/>
            </a:pPr>
            <a:endParaRPr lang="ru-RU" sz="4000" b="1" i="1" dirty="0">
              <a:latin typeface="Georgia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4644008" y="1340768"/>
            <a:ext cx="4038600" cy="4525963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sz="4000" b="1" i="1" dirty="0">
                <a:latin typeface="Bookman Old Style" pitchFamily="18" charset="0"/>
              </a:rPr>
              <a:t>Hot </a:t>
            </a:r>
            <a:endParaRPr lang="en-US" sz="4000" b="1" i="1" dirty="0" smtClean="0">
              <a:latin typeface="Bookman Old Style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Sunny</a:t>
            </a:r>
            <a:endParaRPr lang="en-US" sz="4000" b="1" dirty="0">
              <a:latin typeface="Bookman Old Style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Clean 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Windy 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Cloudy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52418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“What is missing?”</a:t>
            </a:r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4038600" cy="4525963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Snowy</a:t>
            </a:r>
            <a:endParaRPr lang="en-US" sz="4000" b="1" i="1" dirty="0">
              <a:latin typeface="Bookman Old Style" pitchFamily="18" charset="0"/>
            </a:endParaRP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Cold </a:t>
            </a: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Frosty </a:t>
            </a: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Rainy</a:t>
            </a:r>
            <a:endParaRPr lang="en-US" sz="4000" b="1" i="1" dirty="0">
              <a:latin typeface="Bookman Old Style" pitchFamily="18" charset="0"/>
            </a:endParaRP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Warm</a:t>
            </a:r>
            <a:endParaRPr lang="ru-RU" sz="4000" dirty="0"/>
          </a:p>
          <a:p>
            <a:pPr marL="0" indent="0">
              <a:lnSpc>
                <a:spcPct val="160000"/>
              </a:lnSpc>
              <a:buNone/>
            </a:pPr>
            <a:endParaRPr lang="ru-RU" sz="4000" b="1" i="1" dirty="0">
              <a:latin typeface="Georgia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4644008" y="1340768"/>
            <a:ext cx="4038600" cy="4525963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sz="4000" b="1" i="1" dirty="0">
                <a:latin typeface="Bookman Old Style" pitchFamily="18" charset="0"/>
              </a:rPr>
              <a:t>Hot </a:t>
            </a:r>
            <a:endParaRPr lang="en-US" sz="4000" b="1" i="1" dirty="0" smtClean="0">
              <a:latin typeface="Bookman Old Style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Sunny</a:t>
            </a:r>
            <a:endParaRPr lang="en-US" sz="4000" b="1" dirty="0">
              <a:latin typeface="Bookman Old Style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Clean 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Windy 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Cloudy</a:t>
            </a:r>
            <a:endParaRPr lang="ru-RU" sz="40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547664" y="4149080"/>
            <a:ext cx="2088232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59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“What is missing?”</a:t>
            </a:r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4038600" cy="4525963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Snowy</a:t>
            </a:r>
            <a:endParaRPr lang="en-US" sz="4000" b="1" i="1" dirty="0">
              <a:latin typeface="Bookman Old Style" pitchFamily="18" charset="0"/>
            </a:endParaRP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Cold </a:t>
            </a: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Frosty </a:t>
            </a: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Rainy</a:t>
            </a:r>
            <a:endParaRPr lang="en-US" sz="4000" b="1" i="1" dirty="0">
              <a:latin typeface="Bookman Old Style" pitchFamily="18" charset="0"/>
            </a:endParaRP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Warm</a:t>
            </a:r>
            <a:endParaRPr lang="ru-RU" sz="4000" dirty="0"/>
          </a:p>
          <a:p>
            <a:pPr marL="0" indent="0">
              <a:lnSpc>
                <a:spcPct val="160000"/>
              </a:lnSpc>
              <a:buNone/>
            </a:pPr>
            <a:endParaRPr lang="ru-RU" sz="4000" b="1" i="1" dirty="0">
              <a:latin typeface="Georgia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4644008" y="1340768"/>
            <a:ext cx="4038600" cy="4525963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sz="4000" b="1" i="1" dirty="0">
                <a:latin typeface="Bookman Old Style" pitchFamily="18" charset="0"/>
              </a:rPr>
              <a:t>Hot </a:t>
            </a:r>
            <a:endParaRPr lang="en-US" sz="4000" b="1" i="1" dirty="0" smtClean="0">
              <a:latin typeface="Bookman Old Style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Sunny</a:t>
            </a:r>
            <a:endParaRPr lang="en-US" sz="4000" b="1" dirty="0">
              <a:latin typeface="Bookman Old Style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Clean 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Windy 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Cloudy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52418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“What is missing?”</a:t>
            </a:r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4038600" cy="4525963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Snowy</a:t>
            </a:r>
            <a:endParaRPr lang="en-US" sz="4000" b="1" i="1" dirty="0">
              <a:latin typeface="Bookman Old Style" pitchFamily="18" charset="0"/>
            </a:endParaRP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Cold </a:t>
            </a: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Frosty </a:t>
            </a: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Rainy</a:t>
            </a:r>
            <a:endParaRPr lang="en-US" sz="4000" b="1" i="1" dirty="0">
              <a:latin typeface="Bookman Old Style" pitchFamily="18" charset="0"/>
            </a:endParaRP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Warm</a:t>
            </a:r>
            <a:endParaRPr lang="ru-RU" sz="4000" dirty="0"/>
          </a:p>
          <a:p>
            <a:pPr marL="0" indent="0">
              <a:lnSpc>
                <a:spcPct val="160000"/>
              </a:lnSpc>
              <a:buNone/>
            </a:pPr>
            <a:endParaRPr lang="ru-RU" sz="4000" b="1" i="1" dirty="0">
              <a:latin typeface="Georgia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4644008" y="1340768"/>
            <a:ext cx="4038600" cy="4525963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sz="4000" b="1" i="1" dirty="0">
                <a:latin typeface="Bookman Old Style" pitchFamily="18" charset="0"/>
              </a:rPr>
              <a:t>Hot </a:t>
            </a:r>
            <a:endParaRPr lang="en-US" sz="4000" b="1" i="1" dirty="0" smtClean="0">
              <a:latin typeface="Bookman Old Style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Sunny</a:t>
            </a:r>
            <a:endParaRPr lang="en-US" sz="4000" b="1" dirty="0">
              <a:latin typeface="Bookman Old Style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Clean 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Windy 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Cloudy</a:t>
            </a:r>
            <a:endParaRPr lang="ru-RU" sz="40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547664" y="4941168"/>
            <a:ext cx="230425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59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“What is missing?”</a:t>
            </a:r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4038600" cy="4525963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Snowy</a:t>
            </a:r>
            <a:endParaRPr lang="en-US" sz="4000" b="1" i="1" dirty="0">
              <a:latin typeface="Bookman Old Style" pitchFamily="18" charset="0"/>
            </a:endParaRP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Cold </a:t>
            </a: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Frosty </a:t>
            </a: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Rainy</a:t>
            </a:r>
            <a:endParaRPr lang="en-US" sz="4000" b="1" i="1" dirty="0">
              <a:latin typeface="Bookman Old Style" pitchFamily="18" charset="0"/>
            </a:endParaRP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Warm</a:t>
            </a:r>
            <a:endParaRPr lang="ru-RU" sz="4000" dirty="0"/>
          </a:p>
          <a:p>
            <a:pPr marL="0" indent="0">
              <a:lnSpc>
                <a:spcPct val="160000"/>
              </a:lnSpc>
              <a:buNone/>
            </a:pPr>
            <a:endParaRPr lang="ru-RU" sz="4000" b="1" i="1" dirty="0">
              <a:latin typeface="Georgia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4644008" y="1340768"/>
            <a:ext cx="4038600" cy="4525963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sz="4000" b="1" i="1" dirty="0">
                <a:latin typeface="Bookman Old Style" pitchFamily="18" charset="0"/>
              </a:rPr>
              <a:t>Hot </a:t>
            </a:r>
            <a:endParaRPr lang="en-US" sz="4000" b="1" i="1" dirty="0" smtClean="0">
              <a:latin typeface="Bookman Old Style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Sunny</a:t>
            </a:r>
            <a:endParaRPr lang="en-US" sz="4000" b="1" dirty="0">
              <a:latin typeface="Bookman Old Style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Clean 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Windy 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Cloudy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52418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“What is missing?”</a:t>
            </a:r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4038600" cy="4525963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Snowy</a:t>
            </a:r>
            <a:endParaRPr lang="en-US" sz="4000" b="1" i="1" dirty="0">
              <a:latin typeface="Bookman Old Style" pitchFamily="18" charset="0"/>
            </a:endParaRP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Cold </a:t>
            </a: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Frosty </a:t>
            </a: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Rainy</a:t>
            </a:r>
            <a:endParaRPr lang="en-US" sz="4000" b="1" i="1" dirty="0">
              <a:latin typeface="Bookman Old Style" pitchFamily="18" charset="0"/>
            </a:endParaRP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Warm</a:t>
            </a:r>
            <a:endParaRPr lang="ru-RU" sz="4000" dirty="0"/>
          </a:p>
          <a:p>
            <a:pPr marL="0" indent="0">
              <a:lnSpc>
                <a:spcPct val="160000"/>
              </a:lnSpc>
              <a:buNone/>
            </a:pPr>
            <a:endParaRPr lang="ru-RU" sz="4000" b="1" i="1" dirty="0">
              <a:latin typeface="Georgia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4644008" y="1340768"/>
            <a:ext cx="4038600" cy="4525963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sz="4000" b="1" i="1" dirty="0">
                <a:latin typeface="Bookman Old Style" pitchFamily="18" charset="0"/>
              </a:rPr>
              <a:t>Hot </a:t>
            </a:r>
            <a:endParaRPr lang="en-US" sz="4000" b="1" i="1" dirty="0" smtClean="0">
              <a:latin typeface="Bookman Old Style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Sunny</a:t>
            </a:r>
            <a:endParaRPr lang="en-US" sz="4000" b="1" dirty="0">
              <a:latin typeface="Bookman Old Style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Clean 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Windy 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Cloudy</a:t>
            </a:r>
            <a:endParaRPr lang="ru-RU" sz="40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724128" y="3140968"/>
            <a:ext cx="1872208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59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“What is missing?”</a:t>
            </a:r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4038600" cy="4525963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Snowy</a:t>
            </a:r>
            <a:endParaRPr lang="en-US" sz="4000" b="1" i="1" dirty="0">
              <a:latin typeface="Bookman Old Style" pitchFamily="18" charset="0"/>
            </a:endParaRP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Cold </a:t>
            </a: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Frosty </a:t>
            </a: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Rainy</a:t>
            </a:r>
            <a:endParaRPr lang="en-US" sz="4000" b="1" i="1" dirty="0">
              <a:latin typeface="Bookman Old Style" pitchFamily="18" charset="0"/>
            </a:endParaRP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Warm</a:t>
            </a:r>
            <a:endParaRPr lang="ru-RU" sz="4000" dirty="0"/>
          </a:p>
          <a:p>
            <a:pPr marL="0" indent="0">
              <a:lnSpc>
                <a:spcPct val="160000"/>
              </a:lnSpc>
              <a:buNone/>
            </a:pPr>
            <a:endParaRPr lang="ru-RU" sz="4000" b="1" i="1" dirty="0">
              <a:latin typeface="Georgia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4644008" y="1340768"/>
            <a:ext cx="4038600" cy="4525963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sz="4000" b="1" i="1" dirty="0">
                <a:latin typeface="Bookman Old Style" pitchFamily="18" charset="0"/>
              </a:rPr>
              <a:t>Hot </a:t>
            </a:r>
            <a:endParaRPr lang="en-US" sz="4000" b="1" i="1" dirty="0" smtClean="0">
              <a:latin typeface="Bookman Old Style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Sunny</a:t>
            </a:r>
            <a:endParaRPr lang="en-US" sz="4000" b="1" dirty="0">
              <a:latin typeface="Bookman Old Style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Clean 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Windy 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Cloudy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52418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Georgia" pitchFamily="18" charset="0"/>
              </a:rPr>
              <a:t>Future Simple Tense</a:t>
            </a:r>
            <a:r>
              <a:rPr lang="ru-RU" sz="3600" b="1" dirty="0" smtClean="0">
                <a:latin typeface="Georgia" pitchFamily="18" charset="0"/>
              </a:rPr>
              <a:t> </a:t>
            </a:r>
            <a:r>
              <a:rPr lang="ru-RU" sz="3600" b="1" i="1" dirty="0" smtClean="0">
                <a:latin typeface="Georgia" pitchFamily="18" charset="0"/>
              </a:rPr>
              <a:t>(Простое будущее время глагола)</a:t>
            </a:r>
            <a:endParaRPr lang="ru-RU" sz="3600" b="1" i="1" dirty="0">
              <a:latin typeface="Georgia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5724128" y="1484784"/>
            <a:ext cx="3250704" cy="47193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i="1" dirty="0" smtClean="0">
                <a:latin typeface="Bookman Old Style" pitchFamily="18" charset="0"/>
              </a:rPr>
              <a:t>“-”</a:t>
            </a:r>
          </a:p>
          <a:p>
            <a:pPr marL="0" indent="0">
              <a:buNone/>
            </a:pPr>
            <a:r>
              <a:rPr lang="en-US" b="1" i="1" dirty="0" smtClean="0">
                <a:latin typeface="Bookman Old Style" pitchFamily="18" charset="0"/>
              </a:rPr>
              <a:t>I</a:t>
            </a:r>
          </a:p>
          <a:p>
            <a:pPr marL="0" indent="0">
              <a:buNone/>
            </a:pPr>
            <a:r>
              <a:rPr lang="en-US" b="1" i="1" dirty="0" smtClean="0">
                <a:latin typeface="Bookman Old Style" pitchFamily="18" charset="0"/>
              </a:rPr>
              <a:t>You</a:t>
            </a:r>
          </a:p>
          <a:p>
            <a:pPr marL="0" indent="0">
              <a:buNone/>
            </a:pPr>
            <a:r>
              <a:rPr lang="en-US" b="1" i="1" dirty="0" smtClean="0">
                <a:latin typeface="Bookman Old Style" pitchFamily="18" charset="0"/>
              </a:rPr>
              <a:t>We</a:t>
            </a:r>
          </a:p>
          <a:p>
            <a:pPr marL="0" indent="0">
              <a:buNone/>
            </a:pPr>
            <a:r>
              <a:rPr lang="en-US" b="1" i="1" dirty="0" smtClean="0">
                <a:latin typeface="Bookman Old Style" pitchFamily="18" charset="0"/>
              </a:rPr>
              <a:t>They   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will not = </a:t>
            </a:r>
            <a:endParaRPr lang="en-US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i="1" dirty="0" smtClean="0">
                <a:latin typeface="Bookman Old Style" pitchFamily="18" charset="0"/>
              </a:rPr>
              <a:t>He       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won’t </a:t>
            </a:r>
            <a:r>
              <a:rPr lang="en-US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play</a:t>
            </a:r>
            <a:r>
              <a:rPr lang="en-US" b="1" i="1" dirty="0" smtClean="0">
                <a:solidFill>
                  <a:srgbClr val="FF0000"/>
                </a:solidFill>
                <a:latin typeface="Bookman Old Style" pitchFamily="18" charset="0"/>
              </a:rPr>
              <a:t>    </a:t>
            </a:r>
          </a:p>
          <a:p>
            <a:pPr marL="0" indent="0">
              <a:buNone/>
            </a:pPr>
            <a:r>
              <a:rPr lang="en-US" b="1" i="1" dirty="0" smtClean="0">
                <a:latin typeface="Bookman Old Style" pitchFamily="18" charset="0"/>
              </a:rPr>
              <a:t>She</a:t>
            </a:r>
          </a:p>
          <a:p>
            <a:pPr marL="0" indent="0">
              <a:buNone/>
            </a:pPr>
            <a:r>
              <a:rPr lang="en-US" b="1" i="1" dirty="0" smtClean="0">
                <a:latin typeface="Bookman Old Style" pitchFamily="18" charset="0"/>
              </a:rPr>
              <a:t>It </a:t>
            </a:r>
            <a:endParaRPr lang="ru-RU" b="1" i="1" dirty="0">
              <a:latin typeface="Bookman Old Style" pitchFamily="18" charset="0"/>
            </a:endParaRPr>
          </a:p>
        </p:txBody>
      </p:sp>
      <p:sp>
        <p:nvSpPr>
          <p:cNvPr id="7" name="Объект 3"/>
          <p:cNvSpPr>
            <a:spLocks noGrp="1"/>
          </p:cNvSpPr>
          <p:nvPr>
            <p:ph sz="quarter" idx="14"/>
          </p:nvPr>
        </p:nvSpPr>
        <p:spPr>
          <a:xfrm>
            <a:off x="323528" y="1484784"/>
            <a:ext cx="3024336" cy="48139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i="1" dirty="0" smtClean="0">
                <a:latin typeface="Bookman Old Style" pitchFamily="18" charset="0"/>
              </a:rPr>
              <a:t>“?”</a:t>
            </a:r>
          </a:p>
          <a:p>
            <a:pPr marL="0" indent="0">
              <a:buNone/>
            </a:pPr>
            <a:r>
              <a:rPr lang="en-US" b="1" i="1" dirty="0" smtClean="0">
                <a:latin typeface="Bookman Old Style" pitchFamily="18" charset="0"/>
              </a:rPr>
              <a:t>         I</a:t>
            </a:r>
          </a:p>
          <a:p>
            <a:pPr marL="0" indent="0">
              <a:buNone/>
            </a:pPr>
            <a:r>
              <a:rPr lang="en-US" b="1" i="1" dirty="0" smtClean="0">
                <a:latin typeface="Bookman Old Style" pitchFamily="18" charset="0"/>
              </a:rPr>
              <a:t>      You</a:t>
            </a:r>
          </a:p>
          <a:p>
            <a:pPr marL="0" indent="0">
              <a:buNone/>
            </a:pPr>
            <a:r>
              <a:rPr lang="en-US" b="1" i="1" dirty="0" smtClean="0">
                <a:latin typeface="Bookman Old Style" pitchFamily="18" charset="0"/>
              </a:rPr>
              <a:t>      We</a:t>
            </a:r>
          </a:p>
          <a:p>
            <a:pPr marL="0" indent="0">
              <a:buNone/>
            </a:pP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Will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latin typeface="Bookman Old Style" pitchFamily="18" charset="0"/>
              </a:rPr>
              <a:t>They </a:t>
            </a:r>
            <a:r>
              <a:rPr lang="en-US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play?</a:t>
            </a:r>
            <a:endParaRPr lang="en-US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i="1" dirty="0" smtClean="0">
                <a:latin typeface="Bookman Old Style" pitchFamily="18" charset="0"/>
              </a:rPr>
              <a:t>      He</a:t>
            </a:r>
          </a:p>
          <a:p>
            <a:pPr marL="0" indent="0">
              <a:buNone/>
            </a:pPr>
            <a:r>
              <a:rPr lang="en-US" b="1" i="1" dirty="0" smtClean="0">
                <a:latin typeface="Bookman Old Style" pitchFamily="18" charset="0"/>
              </a:rPr>
              <a:t>      She</a:t>
            </a:r>
          </a:p>
          <a:p>
            <a:pPr marL="0" indent="0">
              <a:buNone/>
            </a:pPr>
            <a:r>
              <a:rPr lang="en-US" b="1" i="1" dirty="0" smtClean="0">
                <a:latin typeface="Bookman Old Style" pitchFamily="18" charset="0"/>
              </a:rPr>
              <a:t>       It  </a:t>
            </a:r>
            <a:endParaRPr lang="ru-RU" b="1" i="1" dirty="0">
              <a:latin typeface="Bookman Old Style" pitchFamily="18" charset="0"/>
            </a:endParaRPr>
          </a:p>
        </p:txBody>
      </p:sp>
      <p:sp>
        <p:nvSpPr>
          <p:cNvPr id="6" name="Объект 3"/>
          <p:cNvSpPr txBox="1">
            <a:spLocks/>
          </p:cNvSpPr>
          <p:nvPr/>
        </p:nvSpPr>
        <p:spPr>
          <a:xfrm>
            <a:off x="3203848" y="1484784"/>
            <a:ext cx="2674640" cy="4741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b="1" i="1" dirty="0" smtClean="0">
                <a:latin typeface="Bookman Old Style" pitchFamily="18" charset="0"/>
              </a:rPr>
              <a:t>“+”</a:t>
            </a:r>
          </a:p>
          <a:p>
            <a:pPr marL="0" indent="0">
              <a:buFont typeface="Arial" pitchFamily="34" charset="0"/>
              <a:buNone/>
            </a:pPr>
            <a:r>
              <a:rPr lang="en-US" b="1" i="1" dirty="0" smtClean="0">
                <a:latin typeface="Bookman Old Style" pitchFamily="18" charset="0"/>
              </a:rPr>
              <a:t>I</a:t>
            </a:r>
          </a:p>
          <a:p>
            <a:pPr marL="0" indent="0">
              <a:buFont typeface="Arial" pitchFamily="34" charset="0"/>
              <a:buNone/>
            </a:pPr>
            <a:r>
              <a:rPr lang="en-US" b="1" i="1" dirty="0" smtClean="0">
                <a:latin typeface="Bookman Old Style" pitchFamily="18" charset="0"/>
              </a:rPr>
              <a:t>You</a:t>
            </a:r>
          </a:p>
          <a:p>
            <a:pPr marL="0" indent="0">
              <a:buFont typeface="Arial" pitchFamily="34" charset="0"/>
              <a:buNone/>
            </a:pPr>
            <a:r>
              <a:rPr lang="en-US" b="1" i="1" dirty="0" smtClean="0">
                <a:latin typeface="Bookman Old Style" pitchFamily="18" charset="0"/>
              </a:rPr>
              <a:t>We</a:t>
            </a:r>
          </a:p>
          <a:p>
            <a:pPr marL="0" indent="0">
              <a:buFont typeface="Arial" pitchFamily="34" charset="0"/>
              <a:buNone/>
            </a:pPr>
            <a:r>
              <a:rPr lang="en-US" b="1" i="1" dirty="0" smtClean="0">
                <a:latin typeface="Bookman Old Style" pitchFamily="18" charset="0"/>
              </a:rPr>
              <a:t>They   </a:t>
            </a:r>
            <a:r>
              <a:rPr lang="en-US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will</a:t>
            </a:r>
          </a:p>
          <a:p>
            <a:pPr marL="0" indent="0">
              <a:buFont typeface="Arial" pitchFamily="34" charset="0"/>
              <a:buNone/>
            </a:pPr>
            <a:r>
              <a:rPr lang="en-US" b="1" i="1" dirty="0" smtClean="0">
                <a:latin typeface="Bookman Old Style" pitchFamily="18" charset="0"/>
              </a:rPr>
              <a:t>He       </a:t>
            </a:r>
            <a:r>
              <a:rPr lang="en-US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play</a:t>
            </a:r>
            <a:r>
              <a:rPr lang="en-US" b="1" i="1" dirty="0" smtClean="0">
                <a:latin typeface="Bookman Old Style" pitchFamily="18" charset="0"/>
              </a:rPr>
              <a:t>    </a:t>
            </a:r>
          </a:p>
          <a:p>
            <a:pPr marL="0" indent="0">
              <a:buFont typeface="Arial" pitchFamily="34" charset="0"/>
              <a:buNone/>
            </a:pPr>
            <a:r>
              <a:rPr lang="en-US" b="1" i="1" dirty="0" smtClean="0">
                <a:latin typeface="Bookman Old Style" pitchFamily="18" charset="0"/>
              </a:rPr>
              <a:t>She</a:t>
            </a:r>
          </a:p>
          <a:p>
            <a:pPr marL="0" indent="0">
              <a:buFont typeface="Arial" pitchFamily="34" charset="0"/>
              <a:buNone/>
            </a:pPr>
            <a:r>
              <a:rPr lang="en-US" b="1" i="1" dirty="0" smtClean="0">
                <a:latin typeface="Bookman Old Style" pitchFamily="18" charset="0"/>
              </a:rPr>
              <a:t>It </a:t>
            </a:r>
            <a:endParaRPr lang="ru-RU" b="1" i="1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28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smtClean="0">
                <a:latin typeface="Bookman Old Style" pitchFamily="18" charset="0"/>
              </a:rPr>
              <a:t>Tomorrow</a:t>
            </a:r>
            <a:r>
              <a:rPr lang="en-US" dirty="0" smtClean="0"/>
              <a:t> – 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завтра</a:t>
            </a:r>
            <a:endParaRPr lang="en-US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 smtClean="0">
                <a:latin typeface="Bookman Old Style" pitchFamily="18" charset="0"/>
              </a:rPr>
              <a:t>Next week </a:t>
            </a:r>
            <a:r>
              <a:rPr lang="en-US" dirty="0" smtClean="0"/>
              <a:t>– 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 следующей неделе</a:t>
            </a:r>
            <a:endParaRPr lang="en-US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 smtClean="0">
                <a:latin typeface="Bookman Old Style" pitchFamily="18" charset="0"/>
              </a:rPr>
              <a:t>Next year </a:t>
            </a:r>
            <a:r>
              <a:rPr lang="en-US" dirty="0" smtClean="0"/>
              <a:t>– </a:t>
            </a:r>
            <a:r>
              <a:rPr lang="ru-RU" dirty="0" smtClean="0"/>
              <a:t> 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следующем году</a:t>
            </a:r>
            <a:endParaRPr lang="en-US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 smtClean="0">
                <a:latin typeface="Bookman Old Style" pitchFamily="18" charset="0"/>
              </a:rPr>
              <a:t>In an hour </a:t>
            </a:r>
            <a:r>
              <a:rPr lang="en-US" dirty="0" smtClean="0"/>
              <a:t>– </a:t>
            </a:r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через час</a:t>
            </a:r>
            <a:endParaRPr lang="ru-RU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Georgia" pitchFamily="18" charset="0"/>
              </a:rPr>
              <a:t>Слова – спутники будущего времени</a:t>
            </a:r>
            <a:endParaRPr lang="ru-RU" b="1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71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6600" b="1" dirty="0" smtClean="0">
                <a:latin typeface="Georgia" pitchFamily="18" charset="0"/>
              </a:rPr>
              <a:t>[s]         [w]      [t]      [</a:t>
            </a:r>
            <a:r>
              <a:rPr lang="en-US" sz="6600" b="1" dirty="0" err="1" smtClean="0">
                <a:latin typeface="Georgia" pitchFamily="18" charset="0"/>
              </a:rPr>
              <a:t>ou</a:t>
            </a:r>
            <a:r>
              <a:rPr lang="en-US" sz="6600" b="1" dirty="0" smtClean="0">
                <a:latin typeface="Georgia" pitchFamily="18" charset="0"/>
              </a:rPr>
              <a:t>]      [n]      [r]</a:t>
            </a:r>
          </a:p>
          <a:p>
            <a:pPr marL="0" indent="0">
              <a:buNone/>
            </a:pPr>
            <a:r>
              <a:rPr lang="en-US" sz="6600" b="1" dirty="0" smtClean="0">
                <a:latin typeface="Georgia" pitchFamily="18" charset="0"/>
              </a:rPr>
              <a:t>[m]       [l]</a:t>
            </a:r>
            <a:endParaRPr lang="ru-RU" sz="6600" b="1" dirty="0">
              <a:latin typeface="Georgia" pitchFamily="18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Name the words with sounds: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21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5605" name="Picture 5" descr="погода (3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4" y="271411"/>
            <a:ext cx="9144000" cy="655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3508" y="1052736"/>
            <a:ext cx="8856984" cy="864096"/>
          </a:xfrm>
          <a:prstGeom prst="rect">
            <a:avLst/>
          </a:prstGeom>
          <a:solidFill>
            <a:srgbClr val="FFFF6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95536" y="1196752"/>
            <a:ext cx="7632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latin typeface="Georgia" pitchFamily="18" charset="0"/>
              </a:rPr>
              <a:t>I think May  will be…</a:t>
            </a:r>
            <a:endParaRPr lang="ru-RU" sz="3200" b="1" i="1" dirty="0">
              <a:latin typeface="Georg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2173" y="272805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en-US" b="1" dirty="0"/>
              <a:t>M</a:t>
            </a:r>
            <a:r>
              <a:rPr lang="en-US" b="1" dirty="0" smtClean="0"/>
              <a:t>arch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98279" y="3251825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April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57745" y="364502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en-US" b="1" dirty="0" smtClean="0"/>
              <a:t>May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2771800" y="278092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en-US" b="1" dirty="0" smtClean="0"/>
              <a:t>June 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771800" y="321206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July</a:t>
            </a:r>
            <a:endParaRPr lang="ru-RU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745695" y="364502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 </a:t>
            </a:r>
            <a:r>
              <a:rPr lang="en-US" b="1" i="1" dirty="0" smtClean="0"/>
              <a:t>August </a:t>
            </a:r>
            <a:endParaRPr lang="ru-RU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4906570" y="3647333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November</a:t>
            </a:r>
            <a:endParaRPr lang="ru-RU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932040" y="321206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October</a:t>
            </a:r>
            <a:endParaRPr lang="ru-RU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932040" y="2783237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September</a:t>
            </a:r>
            <a:endParaRPr lang="ru-RU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7090753" y="3647333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February </a:t>
            </a:r>
            <a:endParaRPr lang="ru-RU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7092280" y="3250733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January</a:t>
            </a:r>
            <a:endParaRPr lang="ru-RU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092280" y="282657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December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87167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Rectangle 2"/>
          <p:cNvSpPr>
            <a:spLocks noGrp="1" noChangeArrowheads="1"/>
          </p:cNvSpPr>
          <p:nvPr>
            <p:ph idx="1"/>
          </p:nvPr>
        </p:nvSpPr>
        <p:spPr>
          <a:xfrm>
            <a:off x="323850" y="765175"/>
            <a:ext cx="8362950" cy="5976938"/>
          </a:xfrm>
        </p:spPr>
        <p:txBody>
          <a:bodyPr/>
          <a:lstStyle/>
          <a:p>
            <a:pPr marL="0" indent="269875" eaLnBrk="1" hangingPunct="1">
              <a:buFontTx/>
              <a:buNone/>
            </a:pPr>
            <a:r>
              <a:rPr lang="en-US" altLang="ru-RU" sz="2200" b="1" dirty="0" err="1" smtClean="0">
                <a:solidFill>
                  <a:schemeClr val="hlink"/>
                </a:solidFill>
              </a:rPr>
              <a:t>Wh</a:t>
            </a:r>
            <a:r>
              <a:rPr lang="en-US" altLang="ru-RU" sz="2200" b="1" dirty="0" smtClean="0">
                <a:solidFill>
                  <a:schemeClr val="hlink"/>
                </a:solidFill>
              </a:rPr>
              <a:t>-questions:</a:t>
            </a:r>
          </a:p>
          <a:p>
            <a:pPr marL="0" indent="269875" eaLnBrk="1" hangingPunct="1"/>
            <a:r>
              <a:rPr lang="en-US" altLang="ru-RU" sz="2200" b="1" dirty="0" smtClean="0"/>
              <a:t>When</a:t>
            </a:r>
          </a:p>
          <a:p>
            <a:pPr marL="0" indent="269875" eaLnBrk="1" hangingPunct="1"/>
            <a:r>
              <a:rPr lang="en-US" altLang="ru-RU" sz="2200" b="1" dirty="0" smtClean="0"/>
              <a:t>Where</a:t>
            </a:r>
          </a:p>
          <a:p>
            <a:pPr marL="0" indent="269875" eaLnBrk="1" hangingPunct="1"/>
            <a:r>
              <a:rPr lang="en-US" altLang="ru-RU" sz="2200" b="1" dirty="0" smtClean="0"/>
              <a:t>What</a:t>
            </a:r>
          </a:p>
          <a:p>
            <a:pPr marL="0" indent="269875" eaLnBrk="1" hangingPunct="1"/>
            <a:r>
              <a:rPr lang="en-US" altLang="ru-RU" sz="2200" b="1" dirty="0" smtClean="0"/>
              <a:t>Why</a:t>
            </a:r>
          </a:p>
          <a:p>
            <a:pPr marL="0" indent="269875" eaLnBrk="1" hangingPunct="1"/>
            <a:r>
              <a:rPr lang="en-US" altLang="ru-RU" sz="2200" b="1" dirty="0" smtClean="0"/>
              <a:t>Whose</a:t>
            </a:r>
          </a:p>
          <a:p>
            <a:pPr marL="0" indent="269875" eaLnBrk="1" hangingPunct="1"/>
            <a:r>
              <a:rPr lang="en-US" altLang="ru-RU" sz="2200" b="1" dirty="0" smtClean="0">
                <a:solidFill>
                  <a:srgbClr val="FF3300"/>
                </a:solidFill>
              </a:rPr>
              <a:t>Who</a:t>
            </a:r>
            <a:r>
              <a:rPr lang="ru-RU" altLang="ru-RU" sz="2200" b="1" dirty="0" smtClean="0">
                <a:solidFill>
                  <a:srgbClr val="FF3300"/>
                </a:solidFill>
              </a:rPr>
              <a:t> </a:t>
            </a:r>
            <a:endParaRPr lang="en-US" altLang="ru-RU" sz="2200" b="1" dirty="0" smtClean="0">
              <a:solidFill>
                <a:srgbClr val="FF3300"/>
              </a:solidFill>
            </a:endParaRPr>
          </a:p>
          <a:p>
            <a:pPr marL="0" indent="269875" eaLnBrk="1" hangingPunct="1">
              <a:buFontTx/>
              <a:buNone/>
            </a:pPr>
            <a:endParaRPr lang="en-US" altLang="ru-RU" sz="2400" b="1" dirty="0" smtClean="0">
              <a:solidFill>
                <a:srgbClr val="FFFF00"/>
              </a:solidFill>
            </a:endParaRPr>
          </a:p>
          <a:p>
            <a:pPr marL="0" indent="269875" eaLnBrk="1" hangingPunct="1"/>
            <a:endParaRPr lang="ru-RU" altLang="ru-RU" sz="2400" b="1" dirty="0" smtClean="0">
              <a:solidFill>
                <a:srgbClr val="FFFF00"/>
              </a:solidFill>
            </a:endParaRPr>
          </a:p>
        </p:txBody>
      </p:sp>
      <p:sp>
        <p:nvSpPr>
          <p:cNvPr id="415747" name="Rectangle 3"/>
          <p:cNvSpPr>
            <a:spLocks noGrp="1" noRot="1" noChangeArrowheads="1"/>
          </p:cNvSpPr>
          <p:nvPr>
            <p:ph type="title"/>
          </p:nvPr>
        </p:nvSpPr>
        <p:spPr>
          <a:xfrm>
            <a:off x="457200" y="-242888"/>
            <a:ext cx="8229600" cy="1143001"/>
          </a:xfrm>
          <a:noFill/>
        </p:spPr>
        <p:txBody>
          <a:bodyPr/>
          <a:lstStyle/>
          <a:p>
            <a:pPr eaLnBrk="1" hangingPunct="1"/>
            <a:r>
              <a:rPr lang="ru-RU" altLang="ru-RU" sz="2800" dirty="0" smtClean="0">
                <a:solidFill>
                  <a:srgbClr val="CC0000"/>
                </a:solidFill>
              </a:rPr>
              <a:t>Вопросительные слова</a:t>
            </a:r>
          </a:p>
        </p:txBody>
      </p:sp>
      <p:sp>
        <p:nvSpPr>
          <p:cNvPr id="415748" name="AutoShape 4"/>
          <p:cNvSpPr>
            <a:spLocks/>
          </p:cNvSpPr>
          <p:nvPr/>
        </p:nvSpPr>
        <p:spPr bwMode="auto">
          <a:xfrm>
            <a:off x="1692275" y="1196975"/>
            <a:ext cx="503238" cy="2303463"/>
          </a:xfrm>
          <a:prstGeom prst="rightBrace">
            <a:avLst>
              <a:gd name="adj1" fmla="val 38144"/>
              <a:gd name="adj2" fmla="val 50000"/>
            </a:avLst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5749" name="Text Box 5"/>
          <p:cNvSpPr txBox="1">
            <a:spLocks noChangeArrowheads="1"/>
          </p:cNvSpPr>
          <p:nvPr/>
        </p:nvSpPr>
        <p:spPr bwMode="auto">
          <a:xfrm>
            <a:off x="2700338" y="2066925"/>
            <a:ext cx="2286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b="1" dirty="0">
                <a:solidFill>
                  <a:srgbClr val="CC0000"/>
                </a:solidFill>
              </a:rPr>
              <a:t>Вспомогательный</a:t>
            </a:r>
          </a:p>
          <a:p>
            <a:pPr eaLnBrk="1" hangingPunct="1"/>
            <a:r>
              <a:rPr lang="ru-RU" altLang="ru-RU" b="1" dirty="0">
                <a:solidFill>
                  <a:srgbClr val="CC0000"/>
                </a:solidFill>
              </a:rPr>
              <a:t>глагол</a:t>
            </a:r>
          </a:p>
        </p:txBody>
      </p:sp>
      <p:sp>
        <p:nvSpPr>
          <p:cNvPr id="415750" name="AutoShape 6"/>
          <p:cNvSpPr>
            <a:spLocks noChangeArrowheads="1"/>
          </p:cNvSpPr>
          <p:nvPr/>
        </p:nvSpPr>
        <p:spPr bwMode="auto">
          <a:xfrm>
            <a:off x="2339975" y="2203450"/>
            <a:ext cx="287338" cy="288925"/>
          </a:xfrm>
          <a:prstGeom prst="plus">
            <a:avLst>
              <a:gd name="adj" fmla="val 25000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5751" name="AutoShape 7"/>
          <p:cNvSpPr>
            <a:spLocks noChangeArrowheads="1"/>
          </p:cNvSpPr>
          <p:nvPr/>
        </p:nvSpPr>
        <p:spPr bwMode="auto">
          <a:xfrm>
            <a:off x="5005388" y="2203450"/>
            <a:ext cx="287337" cy="288925"/>
          </a:xfrm>
          <a:prstGeom prst="plus">
            <a:avLst>
              <a:gd name="adj" fmla="val 25000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5752" name="Text Box 8"/>
          <p:cNvSpPr txBox="1">
            <a:spLocks noChangeArrowheads="1"/>
          </p:cNvSpPr>
          <p:nvPr/>
        </p:nvSpPr>
        <p:spPr bwMode="auto">
          <a:xfrm>
            <a:off x="5364163" y="2125663"/>
            <a:ext cx="16414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b="1" dirty="0">
                <a:solidFill>
                  <a:srgbClr val="CC0000"/>
                </a:solidFill>
              </a:rPr>
              <a:t>Подлежащее</a:t>
            </a:r>
          </a:p>
        </p:txBody>
      </p:sp>
      <p:sp>
        <p:nvSpPr>
          <p:cNvPr id="415753" name="AutoShape 9"/>
          <p:cNvSpPr>
            <a:spLocks noChangeArrowheads="1"/>
          </p:cNvSpPr>
          <p:nvPr/>
        </p:nvSpPr>
        <p:spPr bwMode="auto">
          <a:xfrm>
            <a:off x="7021513" y="2203450"/>
            <a:ext cx="287337" cy="288925"/>
          </a:xfrm>
          <a:prstGeom prst="plus">
            <a:avLst>
              <a:gd name="adj" fmla="val 25000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5754" name="Text Box 10"/>
          <p:cNvSpPr txBox="1">
            <a:spLocks noChangeArrowheads="1"/>
          </p:cNvSpPr>
          <p:nvPr/>
        </p:nvSpPr>
        <p:spPr bwMode="auto">
          <a:xfrm>
            <a:off x="7380288" y="1912938"/>
            <a:ext cx="1584325" cy="868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700" b="1" dirty="0">
                <a:solidFill>
                  <a:srgbClr val="CC0000"/>
                </a:solidFill>
              </a:rPr>
              <a:t>Основной</a:t>
            </a:r>
          </a:p>
          <a:p>
            <a:pPr eaLnBrk="1" hangingPunct="1"/>
            <a:r>
              <a:rPr lang="ru-RU" altLang="ru-RU" sz="1700" b="1" dirty="0">
                <a:solidFill>
                  <a:srgbClr val="CC0000"/>
                </a:solidFill>
              </a:rPr>
              <a:t>(смысловой)</a:t>
            </a:r>
          </a:p>
          <a:p>
            <a:pPr eaLnBrk="1" hangingPunct="1"/>
            <a:r>
              <a:rPr lang="ru-RU" altLang="ru-RU" sz="1700" b="1" dirty="0">
                <a:solidFill>
                  <a:srgbClr val="CC0000"/>
                </a:solidFill>
              </a:rPr>
              <a:t>глагол</a:t>
            </a:r>
          </a:p>
        </p:txBody>
      </p:sp>
      <p:sp>
        <p:nvSpPr>
          <p:cNvPr id="415755" name="Text Box 11"/>
          <p:cNvSpPr txBox="1">
            <a:spLocks noChangeArrowheads="1"/>
          </p:cNvSpPr>
          <p:nvPr/>
        </p:nvSpPr>
        <p:spPr bwMode="auto">
          <a:xfrm>
            <a:off x="468313" y="4483100"/>
            <a:ext cx="44799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2000" b="1" dirty="0"/>
              <a:t>Nick will play football next summer.</a:t>
            </a:r>
          </a:p>
          <a:p>
            <a:pPr eaLnBrk="1" hangingPunct="1"/>
            <a:endParaRPr lang="ru-RU" altLang="ru-RU" sz="2000" b="1" dirty="0"/>
          </a:p>
        </p:txBody>
      </p:sp>
      <p:sp>
        <p:nvSpPr>
          <p:cNvPr id="415756" name="Text Box 12"/>
          <p:cNvSpPr txBox="1">
            <a:spLocks noChangeArrowheads="1"/>
          </p:cNvSpPr>
          <p:nvPr/>
        </p:nvSpPr>
        <p:spPr bwMode="auto">
          <a:xfrm>
            <a:off x="496888" y="4941888"/>
            <a:ext cx="45799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2000" b="1" dirty="0">
                <a:solidFill>
                  <a:srgbClr val="CC0000"/>
                </a:solidFill>
              </a:rPr>
              <a:t>Who will play </a:t>
            </a:r>
            <a:r>
              <a:rPr lang="en-US" altLang="ru-RU" sz="2000" b="1" dirty="0"/>
              <a:t>football next summer?</a:t>
            </a:r>
            <a:endParaRPr lang="ru-RU" altLang="ru-RU" sz="2000" b="1" dirty="0"/>
          </a:p>
        </p:txBody>
      </p:sp>
      <p:sp>
        <p:nvSpPr>
          <p:cNvPr id="415757" name="Text Box 13"/>
          <p:cNvSpPr txBox="1">
            <a:spLocks noChangeArrowheads="1"/>
          </p:cNvSpPr>
          <p:nvPr/>
        </p:nvSpPr>
        <p:spPr bwMode="auto">
          <a:xfrm>
            <a:off x="3059113" y="3213100"/>
            <a:ext cx="36099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sz="2000" b="1" dirty="0">
                <a:solidFill>
                  <a:srgbClr val="CC0000"/>
                </a:solidFill>
              </a:rPr>
              <a:t>When will you go to school?</a:t>
            </a:r>
          </a:p>
          <a:p>
            <a:pPr eaLnBrk="1" hangingPunct="1"/>
            <a:r>
              <a:rPr lang="en-US" altLang="ru-RU" sz="2000" b="1" dirty="0">
                <a:solidFill>
                  <a:srgbClr val="CC0000"/>
                </a:solidFill>
              </a:rPr>
              <a:t>Why will he study English?</a:t>
            </a:r>
            <a:endParaRPr lang="ru-RU" altLang="ru-RU" sz="2000" b="1" dirty="0">
              <a:solidFill>
                <a:srgbClr val="CC0000"/>
              </a:solidFill>
            </a:endParaRPr>
          </a:p>
        </p:txBody>
      </p:sp>
      <p:pic>
        <p:nvPicPr>
          <p:cNvPr id="8206" name="Picture 14" descr="j043265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188913"/>
            <a:ext cx="1427162" cy="142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5515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нутый угол 3"/>
          <p:cNvSpPr/>
          <p:nvPr/>
        </p:nvSpPr>
        <p:spPr>
          <a:xfrm>
            <a:off x="611560" y="476672"/>
            <a:ext cx="2088232" cy="1584176"/>
          </a:xfrm>
          <a:prstGeom prst="foldedCorne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36929" y="517235"/>
            <a:ext cx="2016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u="sng" dirty="0" smtClean="0">
                <a:latin typeface="Georgia" pitchFamily="18" charset="0"/>
              </a:rPr>
              <a:t>Monday</a:t>
            </a:r>
          </a:p>
          <a:p>
            <a:pPr algn="ctr"/>
            <a:endParaRPr lang="en-US" sz="2400" b="1" i="1" u="sng" dirty="0" smtClean="0">
              <a:latin typeface="Georgia" pitchFamily="18" charset="0"/>
            </a:endParaRPr>
          </a:p>
          <a:p>
            <a:r>
              <a:rPr lang="en-US" sz="2400" b="1" i="1" u="sng" dirty="0" smtClean="0">
                <a:latin typeface="Georgia" pitchFamily="18" charset="0"/>
              </a:rPr>
              <a:t>I’ll… </a:t>
            </a:r>
            <a:endParaRPr lang="ru-RU" sz="2400" b="1" i="1" u="sng" dirty="0">
              <a:latin typeface="Georgia" pitchFamily="18" charset="0"/>
            </a:endParaRPr>
          </a:p>
        </p:txBody>
      </p:sp>
      <p:sp>
        <p:nvSpPr>
          <p:cNvPr id="6" name="Загнутый угол 5"/>
          <p:cNvSpPr/>
          <p:nvPr/>
        </p:nvSpPr>
        <p:spPr>
          <a:xfrm>
            <a:off x="3203848" y="476672"/>
            <a:ext cx="2088232" cy="1584176"/>
          </a:xfrm>
          <a:prstGeom prst="foldedCorne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нутый угол 6"/>
          <p:cNvSpPr/>
          <p:nvPr/>
        </p:nvSpPr>
        <p:spPr>
          <a:xfrm>
            <a:off x="5868144" y="472697"/>
            <a:ext cx="2304256" cy="1584176"/>
          </a:xfrm>
          <a:prstGeom prst="foldedCorne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нутый угол 7"/>
          <p:cNvSpPr/>
          <p:nvPr/>
        </p:nvSpPr>
        <p:spPr>
          <a:xfrm>
            <a:off x="1475656" y="2564904"/>
            <a:ext cx="2088232" cy="1584176"/>
          </a:xfrm>
          <a:prstGeom prst="foldedCorne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Загнутый угол 8"/>
          <p:cNvSpPr/>
          <p:nvPr/>
        </p:nvSpPr>
        <p:spPr>
          <a:xfrm>
            <a:off x="4932040" y="2551514"/>
            <a:ext cx="2088232" cy="1584176"/>
          </a:xfrm>
          <a:prstGeom prst="foldedCorne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нутый угол 9"/>
          <p:cNvSpPr/>
          <p:nvPr/>
        </p:nvSpPr>
        <p:spPr>
          <a:xfrm>
            <a:off x="600925" y="4725144"/>
            <a:ext cx="2088232" cy="1584176"/>
          </a:xfrm>
          <a:prstGeom prst="foldedCorne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Загнутый угол 10"/>
          <p:cNvSpPr/>
          <p:nvPr/>
        </p:nvSpPr>
        <p:spPr>
          <a:xfrm>
            <a:off x="6300192" y="4869160"/>
            <a:ext cx="2088232" cy="1584176"/>
          </a:xfrm>
          <a:prstGeom prst="foldedCorne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3239852" y="535320"/>
            <a:ext cx="2016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u="sng" dirty="0" smtClean="0">
                <a:latin typeface="Georgia" pitchFamily="18" charset="0"/>
              </a:rPr>
              <a:t>Tuesday </a:t>
            </a:r>
          </a:p>
          <a:p>
            <a:pPr algn="ctr"/>
            <a:endParaRPr lang="en-US" sz="2400" b="1" i="1" u="sng" dirty="0" smtClean="0">
              <a:latin typeface="Georgia" pitchFamily="18" charset="0"/>
            </a:endParaRPr>
          </a:p>
          <a:p>
            <a:r>
              <a:rPr lang="en-US" sz="2400" b="1" i="1" u="sng" dirty="0" smtClean="0">
                <a:latin typeface="Georgia" pitchFamily="18" charset="0"/>
              </a:rPr>
              <a:t>I’ll… </a:t>
            </a:r>
            <a:endParaRPr lang="ru-RU" sz="2400" b="1" i="1" u="sng" dirty="0">
              <a:latin typeface="Georgi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04148" y="567248"/>
            <a:ext cx="22682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u="sng" dirty="0" smtClean="0">
                <a:latin typeface="Georgia" pitchFamily="18" charset="0"/>
              </a:rPr>
              <a:t>Wednesday </a:t>
            </a:r>
          </a:p>
          <a:p>
            <a:pPr algn="ctr"/>
            <a:endParaRPr lang="en-US" sz="2400" b="1" i="1" u="sng" dirty="0" smtClean="0">
              <a:latin typeface="Georgia" pitchFamily="18" charset="0"/>
            </a:endParaRPr>
          </a:p>
          <a:p>
            <a:r>
              <a:rPr lang="en-US" sz="2400" b="1" i="1" u="sng" dirty="0" smtClean="0">
                <a:latin typeface="Georgia" pitchFamily="18" charset="0"/>
              </a:rPr>
              <a:t>I’ll… </a:t>
            </a:r>
            <a:endParaRPr lang="ru-RU" sz="2400" b="1" i="1" u="sng" dirty="0">
              <a:latin typeface="Georgi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11660" y="2708920"/>
            <a:ext cx="2016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u="sng" dirty="0" smtClean="0">
                <a:latin typeface="Georgia" pitchFamily="18" charset="0"/>
              </a:rPr>
              <a:t>Thursday </a:t>
            </a:r>
          </a:p>
          <a:p>
            <a:pPr algn="ctr"/>
            <a:endParaRPr lang="en-US" sz="2400" b="1" i="1" u="sng" dirty="0" smtClean="0">
              <a:latin typeface="Georgia" pitchFamily="18" charset="0"/>
            </a:endParaRPr>
          </a:p>
          <a:p>
            <a:r>
              <a:rPr lang="en-US" sz="2400" b="1" i="1" u="sng" dirty="0" smtClean="0">
                <a:latin typeface="Georgia" pitchFamily="18" charset="0"/>
              </a:rPr>
              <a:t>I’ll… </a:t>
            </a:r>
            <a:endParaRPr lang="ru-RU" sz="2400" b="1" i="1" u="sng" dirty="0">
              <a:latin typeface="Georgi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68044" y="2708920"/>
            <a:ext cx="2016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u="sng" dirty="0" smtClean="0">
                <a:latin typeface="Georgia" pitchFamily="18" charset="0"/>
              </a:rPr>
              <a:t>Friday </a:t>
            </a:r>
          </a:p>
          <a:p>
            <a:pPr algn="ctr"/>
            <a:endParaRPr lang="en-US" sz="2400" b="1" i="1" u="sng" dirty="0" smtClean="0">
              <a:latin typeface="Georgia" pitchFamily="18" charset="0"/>
            </a:endParaRPr>
          </a:p>
          <a:p>
            <a:r>
              <a:rPr lang="en-US" sz="2400" b="1" i="1" u="sng" dirty="0" smtClean="0">
                <a:latin typeface="Georgia" pitchFamily="18" charset="0"/>
              </a:rPr>
              <a:t>I’ll… </a:t>
            </a:r>
            <a:endParaRPr lang="ru-RU" sz="2400" b="1" i="1" u="sng" dirty="0">
              <a:latin typeface="Georgia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7564" y="4869160"/>
            <a:ext cx="2016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u="sng" dirty="0" smtClean="0">
                <a:latin typeface="Georgia" pitchFamily="18" charset="0"/>
              </a:rPr>
              <a:t>Saturday </a:t>
            </a:r>
          </a:p>
          <a:p>
            <a:pPr algn="ctr"/>
            <a:endParaRPr lang="en-US" sz="2400" b="1" i="1" u="sng" dirty="0" smtClean="0">
              <a:latin typeface="Georgia" pitchFamily="18" charset="0"/>
            </a:endParaRPr>
          </a:p>
          <a:p>
            <a:r>
              <a:rPr lang="en-US" sz="2400" b="1" i="1" u="sng" dirty="0" smtClean="0">
                <a:latin typeface="Georgia" pitchFamily="18" charset="0"/>
              </a:rPr>
              <a:t>I’ll… </a:t>
            </a:r>
            <a:endParaRPr lang="ru-RU" sz="2400" b="1" i="1" u="sng" dirty="0">
              <a:latin typeface="Georgia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36196" y="4917067"/>
            <a:ext cx="2016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u="sng" smtClean="0">
                <a:latin typeface="Georgia" pitchFamily="18" charset="0"/>
              </a:rPr>
              <a:t>Sunday </a:t>
            </a:r>
            <a:endParaRPr lang="en-US" sz="2400" b="1" i="1" u="sng" dirty="0" smtClean="0">
              <a:latin typeface="Georgia" pitchFamily="18" charset="0"/>
            </a:endParaRPr>
          </a:p>
          <a:p>
            <a:pPr algn="ctr"/>
            <a:endParaRPr lang="en-US" sz="2400" b="1" i="1" u="sng" dirty="0" smtClean="0">
              <a:latin typeface="Georgia" pitchFamily="18" charset="0"/>
            </a:endParaRPr>
          </a:p>
          <a:p>
            <a:r>
              <a:rPr lang="en-US" sz="2400" b="1" i="1" u="sng" dirty="0" smtClean="0">
                <a:latin typeface="Georgia" pitchFamily="18" charset="0"/>
              </a:rPr>
              <a:t>I’ll… </a:t>
            </a:r>
            <a:endParaRPr lang="ru-RU" sz="2400" b="1" i="1" u="sng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39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1" name="Rectangle 3"/>
          <p:cNvSpPr>
            <a:spLocks noGrp="1" noChangeArrowheads="1"/>
          </p:cNvSpPr>
          <p:nvPr>
            <p:ph idx="1"/>
          </p:nvPr>
        </p:nvSpPr>
        <p:spPr>
          <a:xfrm>
            <a:off x="107950" y="1196975"/>
            <a:ext cx="8856663" cy="5616575"/>
          </a:xfrm>
          <a:noFill/>
        </p:spPr>
        <p:txBody>
          <a:bodyPr/>
          <a:lstStyle/>
          <a:p>
            <a:pPr marL="0" indent="363538" eaLnBrk="1" hangingPunct="1">
              <a:buFontTx/>
              <a:buNone/>
            </a:pPr>
            <a:r>
              <a:rPr lang="ru-RU" altLang="ru-RU" sz="2800" b="1" dirty="0" smtClean="0">
                <a:solidFill>
                  <a:schemeClr val="hlink"/>
                </a:solidFill>
              </a:rPr>
              <a:t>Заполните пропуски:</a:t>
            </a:r>
            <a:endParaRPr lang="ru-RU" altLang="ru-RU" sz="2800" dirty="0" smtClean="0">
              <a:solidFill>
                <a:schemeClr val="hlink"/>
              </a:solidFill>
            </a:endParaRPr>
          </a:p>
          <a:p>
            <a:pPr marL="0" indent="363538" eaLnBrk="1" hangingPunct="1"/>
            <a:r>
              <a:rPr lang="en-US" altLang="ru-RU" dirty="0" smtClean="0"/>
              <a:t>…   you write this letter</a:t>
            </a:r>
            <a:r>
              <a:rPr lang="ru-RU" altLang="ru-RU" dirty="0" smtClean="0"/>
              <a:t> </a:t>
            </a:r>
            <a:r>
              <a:rPr lang="en-US" altLang="ru-RU" dirty="0" smtClean="0"/>
              <a:t>tomorrow?</a:t>
            </a:r>
            <a:r>
              <a:rPr lang="ru-RU" altLang="ru-RU" dirty="0" smtClean="0"/>
              <a:t> </a:t>
            </a:r>
          </a:p>
          <a:p>
            <a:pPr marL="0" indent="363538" eaLnBrk="1" hangingPunct="1"/>
            <a:r>
              <a:rPr lang="en-US" altLang="ru-RU" dirty="0" smtClean="0"/>
              <a:t>Kate </a:t>
            </a:r>
            <a:r>
              <a:rPr lang="en-US" altLang="ru-RU" dirty="0" smtClean="0"/>
              <a:t>…    not read books next week.</a:t>
            </a:r>
          </a:p>
          <a:p>
            <a:pPr marL="0" indent="363538" eaLnBrk="1" hangingPunct="1"/>
            <a:r>
              <a:rPr lang="en-US" altLang="ru-RU" dirty="0" smtClean="0"/>
              <a:t>…   he come to school in two days?</a:t>
            </a:r>
          </a:p>
          <a:p>
            <a:pPr marL="0" indent="363538" eaLnBrk="1" hangingPunct="1"/>
            <a:r>
              <a:rPr lang="en-US" altLang="ru-RU" dirty="0" smtClean="0"/>
              <a:t>…    they drink coffee tomorrow?</a:t>
            </a:r>
          </a:p>
          <a:p>
            <a:pPr marL="0" indent="363538" eaLnBrk="1" hangingPunct="1"/>
            <a:r>
              <a:rPr lang="en-US" altLang="ru-RU" dirty="0" smtClean="0"/>
              <a:t>I’m sure he …      not like tomato juice.</a:t>
            </a:r>
          </a:p>
          <a:p>
            <a:pPr marL="0" indent="363538" eaLnBrk="1" hangingPunct="1"/>
            <a:r>
              <a:rPr lang="en-US" altLang="ru-RU" dirty="0" smtClean="0"/>
              <a:t>…    they help their mother next month?</a:t>
            </a:r>
          </a:p>
          <a:p>
            <a:pPr marL="0" indent="363538" eaLnBrk="1" hangingPunct="1"/>
            <a:r>
              <a:rPr lang="en-US" altLang="ru-RU" dirty="0" smtClean="0"/>
              <a:t>…    you go to school next year?</a:t>
            </a:r>
          </a:p>
          <a:p>
            <a:pPr marL="0" indent="363538" eaLnBrk="1" hangingPunct="1"/>
            <a:endParaRPr lang="ru-RU" altLang="ru-RU" dirty="0" smtClean="0"/>
          </a:p>
          <a:p>
            <a:pPr marL="0" indent="363538" eaLnBrk="1" hangingPunct="1">
              <a:buFontTx/>
              <a:buNone/>
            </a:pPr>
            <a:endParaRPr lang="en-US" altLang="ru-RU" dirty="0" smtClean="0"/>
          </a:p>
        </p:txBody>
      </p:sp>
      <p:sp>
        <p:nvSpPr>
          <p:cNvPr id="401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115888"/>
            <a:ext cx="8229600" cy="11430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ru-RU" sz="2800" smtClean="0">
                <a:solidFill>
                  <a:srgbClr val="CC0000"/>
                </a:solidFill>
              </a:rPr>
              <a:t>Exercises with the Future Simple Tense</a:t>
            </a:r>
            <a:br>
              <a:rPr lang="en-US" altLang="ru-RU" sz="2800" smtClean="0">
                <a:solidFill>
                  <a:srgbClr val="CC0000"/>
                </a:solidFill>
              </a:rPr>
            </a:br>
            <a:r>
              <a:rPr lang="en-US" altLang="ru-RU" sz="2800" smtClean="0">
                <a:solidFill>
                  <a:srgbClr val="CC0000"/>
                </a:solidFill>
              </a:rPr>
              <a:t>(</a:t>
            </a:r>
            <a:r>
              <a:rPr lang="ru-RU" altLang="ru-RU" sz="2800" smtClean="0">
                <a:solidFill>
                  <a:srgbClr val="CC0000"/>
                </a:solidFill>
              </a:rPr>
              <a:t>Упражнения</a:t>
            </a:r>
            <a:r>
              <a:rPr lang="en-US" altLang="ru-RU" sz="2800" smtClean="0">
                <a:solidFill>
                  <a:srgbClr val="CC0000"/>
                </a:solidFill>
              </a:rPr>
              <a:t>)</a:t>
            </a:r>
            <a:r>
              <a:rPr lang="en-US" altLang="ru-RU" sz="2800" smtClean="0">
                <a:solidFill>
                  <a:srgbClr val="FF3300"/>
                </a:solidFill>
              </a:rPr>
              <a:t/>
            </a:r>
            <a:br>
              <a:rPr lang="en-US" altLang="ru-RU" sz="2800" smtClean="0">
                <a:solidFill>
                  <a:srgbClr val="FF3300"/>
                </a:solidFill>
              </a:rPr>
            </a:br>
            <a:endParaRPr lang="ru-RU" altLang="ru-RU" sz="2800" smtClean="0">
              <a:solidFill>
                <a:srgbClr val="FF3300"/>
              </a:solidFill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908175" y="5516563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/>
          </a:p>
        </p:txBody>
      </p:sp>
      <p:pic>
        <p:nvPicPr>
          <p:cNvPr id="9221" name="Picture 14" descr="j043004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5084763"/>
            <a:ext cx="1866900" cy="147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1424" name="Text Box 16"/>
          <p:cNvSpPr txBox="1">
            <a:spLocks noChangeArrowheads="1"/>
          </p:cNvSpPr>
          <p:nvPr/>
        </p:nvSpPr>
        <p:spPr bwMode="auto">
          <a:xfrm>
            <a:off x="1165225" y="2176101"/>
            <a:ext cx="742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b="1" dirty="0" smtClean="0">
                <a:solidFill>
                  <a:srgbClr val="FF0000"/>
                </a:solidFill>
              </a:rPr>
              <a:t>WILL</a:t>
            </a:r>
            <a:endParaRPr lang="ru-RU" altLang="ru-RU" b="1" dirty="0">
              <a:solidFill>
                <a:srgbClr val="FF0000"/>
              </a:solidFill>
            </a:endParaRPr>
          </a:p>
        </p:txBody>
      </p:sp>
      <p:sp>
        <p:nvSpPr>
          <p:cNvPr id="401425" name="Text Box 17"/>
          <p:cNvSpPr txBox="1">
            <a:spLocks noChangeArrowheads="1"/>
          </p:cNvSpPr>
          <p:nvPr/>
        </p:nvSpPr>
        <p:spPr bwMode="auto">
          <a:xfrm>
            <a:off x="395288" y="1707429"/>
            <a:ext cx="742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b="1" dirty="0">
                <a:solidFill>
                  <a:srgbClr val="FF0000"/>
                </a:solidFill>
              </a:rPr>
              <a:t>WILL</a:t>
            </a:r>
            <a:endParaRPr lang="ru-RU" altLang="ru-RU" b="1" dirty="0">
              <a:solidFill>
                <a:srgbClr val="FF0000"/>
              </a:solidFill>
            </a:endParaRPr>
          </a:p>
        </p:txBody>
      </p:sp>
      <p:sp>
        <p:nvSpPr>
          <p:cNvPr id="401426" name="Text Box 18"/>
          <p:cNvSpPr txBox="1">
            <a:spLocks noChangeArrowheads="1"/>
          </p:cNvSpPr>
          <p:nvPr/>
        </p:nvSpPr>
        <p:spPr bwMode="auto">
          <a:xfrm>
            <a:off x="323528" y="2909527"/>
            <a:ext cx="742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b="1" dirty="0">
                <a:solidFill>
                  <a:srgbClr val="FF0000"/>
                </a:solidFill>
              </a:rPr>
              <a:t>WILL</a:t>
            </a:r>
            <a:endParaRPr lang="ru-RU" altLang="ru-RU" b="1" dirty="0">
              <a:solidFill>
                <a:srgbClr val="FF0000"/>
              </a:solidFill>
            </a:endParaRPr>
          </a:p>
        </p:txBody>
      </p:sp>
      <p:sp>
        <p:nvSpPr>
          <p:cNvPr id="401427" name="Text Box 19"/>
          <p:cNvSpPr txBox="1">
            <a:spLocks noChangeArrowheads="1"/>
          </p:cNvSpPr>
          <p:nvPr/>
        </p:nvSpPr>
        <p:spPr bwMode="auto">
          <a:xfrm>
            <a:off x="323528" y="2542814"/>
            <a:ext cx="742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b="1" dirty="0">
                <a:solidFill>
                  <a:srgbClr val="FF0000"/>
                </a:solidFill>
              </a:rPr>
              <a:t>WILL</a:t>
            </a:r>
            <a:endParaRPr lang="ru-RU" altLang="ru-RU" b="1" dirty="0">
              <a:solidFill>
                <a:srgbClr val="FF0000"/>
              </a:solidFill>
            </a:endParaRPr>
          </a:p>
        </p:txBody>
      </p:sp>
      <p:sp>
        <p:nvSpPr>
          <p:cNvPr id="401428" name="Text Box 20"/>
          <p:cNvSpPr txBox="1">
            <a:spLocks noChangeArrowheads="1"/>
          </p:cNvSpPr>
          <p:nvPr/>
        </p:nvSpPr>
        <p:spPr bwMode="auto">
          <a:xfrm>
            <a:off x="364770" y="3789040"/>
            <a:ext cx="742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b="1" dirty="0">
                <a:solidFill>
                  <a:srgbClr val="FF0000"/>
                </a:solidFill>
              </a:rPr>
              <a:t>WILL</a:t>
            </a:r>
            <a:endParaRPr lang="ru-RU" altLang="ru-RU" b="1" dirty="0">
              <a:solidFill>
                <a:srgbClr val="FF0000"/>
              </a:solidFill>
            </a:endParaRPr>
          </a:p>
        </p:txBody>
      </p:sp>
      <p:sp>
        <p:nvSpPr>
          <p:cNvPr id="401429" name="Text Box 21"/>
          <p:cNvSpPr txBox="1">
            <a:spLocks noChangeArrowheads="1"/>
          </p:cNvSpPr>
          <p:nvPr/>
        </p:nvSpPr>
        <p:spPr bwMode="auto">
          <a:xfrm>
            <a:off x="2041525" y="3276961"/>
            <a:ext cx="742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b="1" dirty="0">
                <a:solidFill>
                  <a:srgbClr val="FF0000"/>
                </a:solidFill>
              </a:rPr>
              <a:t>WILL</a:t>
            </a:r>
            <a:endParaRPr lang="ru-RU" altLang="ru-RU" b="1" dirty="0">
              <a:solidFill>
                <a:srgbClr val="FF0000"/>
              </a:solidFill>
            </a:endParaRPr>
          </a:p>
        </p:txBody>
      </p:sp>
      <p:sp>
        <p:nvSpPr>
          <p:cNvPr id="401430" name="Text Box 22"/>
          <p:cNvSpPr txBox="1">
            <a:spLocks noChangeArrowheads="1"/>
          </p:cNvSpPr>
          <p:nvPr/>
        </p:nvSpPr>
        <p:spPr bwMode="auto">
          <a:xfrm>
            <a:off x="407467" y="4293096"/>
            <a:ext cx="742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 b="1" dirty="0">
                <a:solidFill>
                  <a:srgbClr val="FF0000"/>
                </a:solidFill>
              </a:rPr>
              <a:t>WILL</a:t>
            </a:r>
            <a:endParaRPr lang="ru-RU" alt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1242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1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01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01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01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01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01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01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401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01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401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401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01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401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401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401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401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401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401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401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401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401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401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401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401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410" grpId="0"/>
      <p:bldP spid="401424" grpId="0"/>
      <p:bldP spid="401425" grpId="0"/>
      <p:bldP spid="401426" grpId="0"/>
      <p:bldP spid="401427" grpId="0"/>
      <p:bldP spid="401428" grpId="0"/>
      <p:bldP spid="401429" grpId="0"/>
      <p:bldP spid="4014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“What is missing?”</a:t>
            </a:r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4038600" cy="4525963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Snowy</a:t>
            </a:r>
            <a:endParaRPr lang="en-US" sz="4000" b="1" i="1" dirty="0">
              <a:latin typeface="Bookman Old Style" pitchFamily="18" charset="0"/>
            </a:endParaRP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Cold </a:t>
            </a: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Frosty </a:t>
            </a: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Rainy</a:t>
            </a:r>
            <a:endParaRPr lang="en-US" sz="4000" b="1" i="1" dirty="0">
              <a:latin typeface="Bookman Old Style" pitchFamily="18" charset="0"/>
            </a:endParaRP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Warm</a:t>
            </a:r>
            <a:endParaRPr lang="ru-RU" sz="4000" dirty="0"/>
          </a:p>
          <a:p>
            <a:pPr marL="0" indent="0">
              <a:lnSpc>
                <a:spcPct val="160000"/>
              </a:lnSpc>
              <a:buNone/>
            </a:pPr>
            <a:endParaRPr lang="ru-RU" sz="4000" b="1" i="1" dirty="0">
              <a:latin typeface="Georgia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4644008" y="1340768"/>
            <a:ext cx="4038600" cy="4525963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sz="4000" b="1" i="1" dirty="0">
                <a:latin typeface="Bookman Old Style" pitchFamily="18" charset="0"/>
              </a:rPr>
              <a:t>Hot </a:t>
            </a:r>
            <a:endParaRPr lang="en-US" sz="4000" b="1" i="1" dirty="0" smtClean="0">
              <a:latin typeface="Bookman Old Style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Sunny</a:t>
            </a:r>
            <a:endParaRPr lang="en-US" sz="4000" b="1" dirty="0">
              <a:latin typeface="Bookman Old Style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Clean 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Windy 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Cloudy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7253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“What is missing?”</a:t>
            </a:r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4038600" cy="4525963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Snowy</a:t>
            </a:r>
            <a:endParaRPr lang="en-US" sz="4000" b="1" i="1" dirty="0">
              <a:latin typeface="Bookman Old Style" pitchFamily="18" charset="0"/>
            </a:endParaRP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Cold </a:t>
            </a: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Frosty </a:t>
            </a: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Rainy</a:t>
            </a:r>
            <a:endParaRPr lang="en-US" sz="4000" b="1" i="1" dirty="0">
              <a:latin typeface="Bookman Old Style" pitchFamily="18" charset="0"/>
            </a:endParaRP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Warm</a:t>
            </a:r>
            <a:endParaRPr lang="ru-RU" sz="4000" dirty="0"/>
          </a:p>
          <a:p>
            <a:pPr marL="0" indent="0">
              <a:lnSpc>
                <a:spcPct val="160000"/>
              </a:lnSpc>
              <a:buNone/>
            </a:pPr>
            <a:endParaRPr lang="ru-RU" sz="4000" b="1" i="1" dirty="0">
              <a:latin typeface="Georgia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4644008" y="1340768"/>
            <a:ext cx="4038600" cy="4525963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sz="4000" b="1" i="1" dirty="0">
                <a:latin typeface="Bookman Old Style" pitchFamily="18" charset="0"/>
              </a:rPr>
              <a:t>Hot </a:t>
            </a:r>
            <a:endParaRPr lang="en-US" sz="4000" b="1" i="1" dirty="0" smtClean="0">
              <a:latin typeface="Bookman Old Style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Sunny</a:t>
            </a:r>
            <a:endParaRPr lang="en-US" sz="4000" b="1" dirty="0">
              <a:latin typeface="Bookman Old Style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Clean 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Windy 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Cloudy</a:t>
            </a:r>
            <a:endParaRPr lang="ru-RU" sz="40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403648" y="2420888"/>
            <a:ext cx="244827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59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“What is missing?”</a:t>
            </a:r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4038600" cy="4525963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Snowy</a:t>
            </a:r>
            <a:endParaRPr lang="en-US" sz="4000" b="1" i="1" dirty="0">
              <a:latin typeface="Bookman Old Style" pitchFamily="18" charset="0"/>
            </a:endParaRP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Cold </a:t>
            </a: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Frosty </a:t>
            </a: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Rainy</a:t>
            </a:r>
            <a:endParaRPr lang="en-US" sz="4000" b="1" i="1" dirty="0">
              <a:latin typeface="Bookman Old Style" pitchFamily="18" charset="0"/>
            </a:endParaRP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Warm</a:t>
            </a:r>
            <a:endParaRPr lang="ru-RU" sz="4000" dirty="0"/>
          </a:p>
          <a:p>
            <a:pPr marL="0" indent="0">
              <a:lnSpc>
                <a:spcPct val="160000"/>
              </a:lnSpc>
              <a:buNone/>
            </a:pPr>
            <a:endParaRPr lang="ru-RU" sz="4000" b="1" i="1" dirty="0">
              <a:latin typeface="Georgia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4644008" y="1340768"/>
            <a:ext cx="4038600" cy="4525963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sz="4000" b="1" i="1" dirty="0">
                <a:latin typeface="Bookman Old Style" pitchFamily="18" charset="0"/>
              </a:rPr>
              <a:t>Hot </a:t>
            </a:r>
            <a:endParaRPr lang="en-US" sz="4000" b="1" i="1" dirty="0" smtClean="0">
              <a:latin typeface="Bookman Old Style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Sunny</a:t>
            </a:r>
            <a:endParaRPr lang="en-US" sz="4000" b="1" dirty="0">
              <a:latin typeface="Bookman Old Style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Clean 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Windy 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Cloudy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52418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“What is missing?”</a:t>
            </a:r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4038600" cy="4525963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Snowy</a:t>
            </a:r>
            <a:endParaRPr lang="en-US" sz="4000" b="1" i="1" dirty="0">
              <a:latin typeface="Bookman Old Style" pitchFamily="18" charset="0"/>
            </a:endParaRP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Cold </a:t>
            </a: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Frosty </a:t>
            </a: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Rainy</a:t>
            </a:r>
            <a:endParaRPr lang="en-US" sz="4000" b="1" i="1" dirty="0">
              <a:latin typeface="Bookman Old Style" pitchFamily="18" charset="0"/>
            </a:endParaRP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Warm</a:t>
            </a:r>
            <a:endParaRPr lang="ru-RU" sz="4000" dirty="0"/>
          </a:p>
          <a:p>
            <a:pPr marL="0" indent="0">
              <a:lnSpc>
                <a:spcPct val="160000"/>
              </a:lnSpc>
              <a:buNone/>
            </a:pPr>
            <a:endParaRPr lang="ru-RU" sz="4000" b="1" i="1" dirty="0">
              <a:latin typeface="Georgia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4644008" y="1340768"/>
            <a:ext cx="4038600" cy="4525963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sz="4000" b="1" i="1" dirty="0">
                <a:latin typeface="Bookman Old Style" pitchFamily="18" charset="0"/>
              </a:rPr>
              <a:t>Hot </a:t>
            </a:r>
            <a:endParaRPr lang="en-US" sz="4000" b="1" i="1" dirty="0" smtClean="0">
              <a:latin typeface="Bookman Old Style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Sunny</a:t>
            </a:r>
            <a:endParaRPr lang="en-US" sz="4000" b="1" dirty="0">
              <a:latin typeface="Bookman Old Style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Clean 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Windy 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Cloudy</a:t>
            </a:r>
            <a:endParaRPr lang="ru-RU" sz="40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724128" y="4797152"/>
            <a:ext cx="208823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59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“What is missing?”</a:t>
            </a:r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4038600" cy="4525963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Snowy</a:t>
            </a:r>
            <a:endParaRPr lang="en-US" sz="4000" b="1" i="1" dirty="0">
              <a:latin typeface="Bookman Old Style" pitchFamily="18" charset="0"/>
            </a:endParaRP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Cold </a:t>
            </a: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Frosty </a:t>
            </a: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Rainy</a:t>
            </a:r>
            <a:endParaRPr lang="en-US" sz="4000" b="1" i="1" dirty="0">
              <a:latin typeface="Bookman Old Style" pitchFamily="18" charset="0"/>
            </a:endParaRP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Warm</a:t>
            </a:r>
            <a:endParaRPr lang="ru-RU" sz="4000" dirty="0"/>
          </a:p>
          <a:p>
            <a:pPr marL="0" indent="0">
              <a:lnSpc>
                <a:spcPct val="160000"/>
              </a:lnSpc>
              <a:buNone/>
            </a:pPr>
            <a:endParaRPr lang="ru-RU" sz="4000" b="1" i="1" dirty="0">
              <a:latin typeface="Georgia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4644008" y="1340768"/>
            <a:ext cx="4038600" cy="4525963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sz="4000" b="1" i="1" dirty="0">
                <a:latin typeface="Bookman Old Style" pitchFamily="18" charset="0"/>
              </a:rPr>
              <a:t>Hot </a:t>
            </a:r>
            <a:endParaRPr lang="en-US" sz="4000" b="1" i="1" dirty="0" smtClean="0">
              <a:latin typeface="Bookman Old Style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Sunny</a:t>
            </a:r>
            <a:endParaRPr lang="en-US" sz="4000" b="1" dirty="0">
              <a:latin typeface="Bookman Old Style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Clean 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Windy 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Cloudy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52418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“What is missing?”</a:t>
            </a:r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4038600" cy="4525963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Snowy</a:t>
            </a:r>
            <a:endParaRPr lang="en-US" sz="4000" b="1" i="1" dirty="0">
              <a:latin typeface="Bookman Old Style" pitchFamily="18" charset="0"/>
            </a:endParaRP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Cold </a:t>
            </a: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Frosty </a:t>
            </a: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Rainy</a:t>
            </a:r>
            <a:endParaRPr lang="en-US" sz="4000" b="1" i="1" dirty="0">
              <a:latin typeface="Bookman Old Style" pitchFamily="18" charset="0"/>
            </a:endParaRP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Warm</a:t>
            </a:r>
            <a:endParaRPr lang="ru-RU" sz="4000" dirty="0"/>
          </a:p>
          <a:p>
            <a:pPr marL="0" indent="0">
              <a:lnSpc>
                <a:spcPct val="160000"/>
              </a:lnSpc>
              <a:buNone/>
            </a:pPr>
            <a:endParaRPr lang="ru-RU" sz="4000" b="1" i="1" dirty="0">
              <a:latin typeface="Georgia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4644008" y="1340768"/>
            <a:ext cx="4038600" cy="4525963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sz="4000" b="1" i="1" dirty="0">
                <a:latin typeface="Bookman Old Style" pitchFamily="18" charset="0"/>
              </a:rPr>
              <a:t>Hot </a:t>
            </a:r>
            <a:endParaRPr lang="en-US" sz="4000" b="1" i="1" dirty="0" smtClean="0">
              <a:latin typeface="Bookman Old Style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Sunny</a:t>
            </a:r>
            <a:endParaRPr lang="en-US" sz="4000" b="1" dirty="0">
              <a:latin typeface="Bookman Old Style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Clean 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Windy 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Cloudy</a:t>
            </a:r>
            <a:endParaRPr lang="ru-RU" sz="40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619672" y="1484784"/>
            <a:ext cx="2160240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59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“What is missing?”</a:t>
            </a:r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3"/>
          </p:nvPr>
        </p:nvSpPr>
        <p:spPr>
          <a:xfrm>
            <a:off x="539552" y="1340768"/>
            <a:ext cx="4038600" cy="4525963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Snowy</a:t>
            </a:r>
            <a:endParaRPr lang="en-US" sz="4000" b="1" i="1" dirty="0">
              <a:latin typeface="Bookman Old Style" pitchFamily="18" charset="0"/>
            </a:endParaRP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Cold </a:t>
            </a: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Frosty </a:t>
            </a: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Rainy</a:t>
            </a:r>
            <a:endParaRPr lang="en-US" sz="4000" b="1" i="1" dirty="0">
              <a:latin typeface="Bookman Old Style" pitchFamily="18" charset="0"/>
            </a:endParaRPr>
          </a:p>
          <a:p>
            <a:pPr algn="ctr">
              <a:lnSpc>
                <a:spcPct val="16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Warm</a:t>
            </a:r>
            <a:endParaRPr lang="ru-RU" sz="4000" dirty="0"/>
          </a:p>
          <a:p>
            <a:pPr marL="0" indent="0">
              <a:lnSpc>
                <a:spcPct val="160000"/>
              </a:lnSpc>
              <a:buNone/>
            </a:pPr>
            <a:endParaRPr lang="ru-RU" sz="4000" b="1" i="1" dirty="0">
              <a:latin typeface="Georgia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4"/>
          </p:nvPr>
        </p:nvSpPr>
        <p:spPr>
          <a:xfrm>
            <a:off x="4644008" y="1340768"/>
            <a:ext cx="4038600" cy="4525963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sz="4000" b="1" i="1" dirty="0">
                <a:latin typeface="Bookman Old Style" pitchFamily="18" charset="0"/>
              </a:rPr>
              <a:t>Hot </a:t>
            </a:r>
            <a:endParaRPr lang="en-US" sz="4000" b="1" i="1" dirty="0" smtClean="0">
              <a:latin typeface="Bookman Old Style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Sunny</a:t>
            </a:r>
            <a:endParaRPr lang="en-US" sz="4000" b="1" dirty="0">
              <a:latin typeface="Bookman Old Style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Clean 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Windy </a:t>
            </a:r>
          </a:p>
          <a:p>
            <a:pPr algn="ctr">
              <a:lnSpc>
                <a:spcPct val="150000"/>
              </a:lnSpc>
              <a:buNone/>
            </a:pPr>
            <a:r>
              <a:rPr lang="en-US" sz="4000" b="1" i="1" dirty="0" smtClean="0">
                <a:latin typeface="Bookman Old Style" pitchFamily="18" charset="0"/>
              </a:rPr>
              <a:t>Cloudy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52418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132</TotalTime>
  <Words>520</Words>
  <Application>Microsoft Office PowerPoint</Application>
  <PresentationFormat>Экран (4:3)</PresentationFormat>
  <Paragraphs>276</Paragraphs>
  <Slides>23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Волна</vt:lpstr>
      <vt:lpstr>Специальные вопросы в Future Simple Tense</vt:lpstr>
      <vt:lpstr>Name the words with sounds:</vt:lpstr>
      <vt:lpstr>“What is missing?”</vt:lpstr>
      <vt:lpstr>“What is missing?”</vt:lpstr>
      <vt:lpstr>“What is missing?”</vt:lpstr>
      <vt:lpstr>“What is missing?”</vt:lpstr>
      <vt:lpstr>“What is missing?”</vt:lpstr>
      <vt:lpstr>“What is missing?”</vt:lpstr>
      <vt:lpstr>“What is missing?”</vt:lpstr>
      <vt:lpstr>“What is missing?”</vt:lpstr>
      <vt:lpstr>“What is missing?”</vt:lpstr>
      <vt:lpstr>“What is missing?”</vt:lpstr>
      <vt:lpstr>“What is missing?”</vt:lpstr>
      <vt:lpstr>“What is missing?”</vt:lpstr>
      <vt:lpstr>“What is missing?”</vt:lpstr>
      <vt:lpstr>“What is missing?”</vt:lpstr>
      <vt:lpstr>“What is missing?”</vt:lpstr>
      <vt:lpstr>Future Simple Tense (Простое будущее время глагола)</vt:lpstr>
      <vt:lpstr>Слова – спутники будущего времени</vt:lpstr>
      <vt:lpstr>Презентация PowerPoint</vt:lpstr>
      <vt:lpstr>Вопросительные слова</vt:lpstr>
      <vt:lpstr>Презентация PowerPoint</vt:lpstr>
      <vt:lpstr>Exercises with the Future Simple Tense (Упражнения)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the words with sounds:</dc:title>
  <dc:creator>Катя</dc:creator>
  <cp:lastModifiedBy>Катя</cp:lastModifiedBy>
  <cp:revision>12</cp:revision>
  <dcterms:created xsi:type="dcterms:W3CDTF">2013-09-16T09:30:26Z</dcterms:created>
  <dcterms:modified xsi:type="dcterms:W3CDTF">2013-09-26T06:56:33Z</dcterms:modified>
</cp:coreProperties>
</file>