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36"/>
  </p:notesMasterIdLst>
  <p:handoutMasterIdLst>
    <p:handoutMasterId r:id="rId37"/>
  </p:handoutMasterIdLst>
  <p:sldIdLst>
    <p:sldId id="291" r:id="rId3"/>
    <p:sldId id="258" r:id="rId4"/>
    <p:sldId id="257" r:id="rId5"/>
    <p:sldId id="263" r:id="rId6"/>
    <p:sldId id="259" r:id="rId7"/>
    <p:sldId id="261" r:id="rId8"/>
    <p:sldId id="260" r:id="rId9"/>
    <p:sldId id="264" r:id="rId10"/>
    <p:sldId id="265" r:id="rId11"/>
    <p:sldId id="266" r:id="rId12"/>
    <p:sldId id="268" r:id="rId13"/>
    <p:sldId id="271" r:id="rId14"/>
    <p:sldId id="269" r:id="rId15"/>
    <p:sldId id="270" r:id="rId16"/>
    <p:sldId id="272" r:id="rId17"/>
    <p:sldId id="274" r:id="rId18"/>
    <p:sldId id="275" r:id="rId19"/>
    <p:sldId id="273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90" r:id="rId33"/>
    <p:sldId id="293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86447" autoAdjust="0"/>
  </p:normalViewPr>
  <p:slideViewPr>
    <p:cSldViewPr>
      <p:cViewPr>
        <p:scale>
          <a:sx n="75" d="100"/>
          <a:sy n="75" d="100"/>
        </p:scale>
        <p:origin x="-106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C9EE7-6C4E-4ED4-9553-17D685158F0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50098-6F1A-42F4-93FA-D061EC86C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31130-4465-43B4-A8CE-89C225B345C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50C91-34B8-48E6-ACA3-9C1D1CF79D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65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688-0EB7-4DE6-AD0A-E433DDC3CD8D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78D0-A787-4C48-AC9C-534B43480C12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111A-BADF-4E88-AD44-FB48AB039B90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CFD-8BEB-48D9-92B9-9212FC87B6A8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AA-C213-4F13-9E6A-5DA54AC18FA4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5187-39CF-41EB-90B4-6DE653BD8BF7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8E9-BADE-4EC1-9788-C742E4A465B5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8FA4-B571-434B-86EB-DFBE8D2A75D6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0DC8-E7F6-4011-8EE7-FBB0B601321B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E114-C2B3-45A2-8388-760B0A07092C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6D5-79F9-4860-9422-1440A36F8724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5AC329-A6B3-47D0-8624-D444661BDA90}" type="datetime8">
              <a:rPr lang="ru-RU" smtClean="0"/>
              <a:pPr/>
              <a:t>12.11.2013 0:51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2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12" Type="http://schemas.openxmlformats.org/officeDocument/2006/relationships/slide" Target="slide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30.xml"/><Relationship Id="rId5" Type="http://schemas.openxmlformats.org/officeDocument/2006/relationships/slide" Target="slide24.xml"/><Relationship Id="rId10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0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325223"/>
            <a:ext cx="7876397" cy="1833653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«Раз ступенька, два ступенька  будет лесенка»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(из детской песни)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211960" y="5949280"/>
            <a:ext cx="4738402" cy="666009"/>
          </a:xfrm>
        </p:spPr>
        <p:txBody>
          <a:bodyPr/>
          <a:lstStyle/>
          <a:p>
            <a:r>
              <a:rPr lang="ru-RU" sz="1600" b="1" dirty="0" smtClean="0"/>
              <a:t>Иншакова Светлана Владимировна</a:t>
            </a:r>
          </a:p>
          <a:p>
            <a:r>
              <a:rPr lang="ru-RU" sz="1600" b="1" dirty="0" smtClean="0"/>
              <a:t>учитель информатики  ГБОУ ООШ № 23 </a:t>
            </a:r>
            <a:r>
              <a:rPr lang="ru-RU" sz="1600" b="1" dirty="0" err="1" smtClean="0"/>
              <a:t>г.о.Чапаевск</a:t>
            </a:r>
            <a:r>
              <a:rPr lang="ru-RU" sz="1600" b="1" dirty="0" smtClean="0"/>
              <a:t>               </a:t>
            </a:r>
            <a:endParaRPr lang="ru-RU" sz="16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23528" y="1956945"/>
            <a:ext cx="8568952" cy="1833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8000" b="1" dirty="0" smtClean="0">
                <a:latin typeface="Gabriola" panose="04040605051002020D02" pitchFamily="82" charset="0"/>
              </a:rPr>
              <a:t>Урок-игра</a:t>
            </a:r>
          </a:p>
          <a:p>
            <a:pPr marL="0" indent="0" algn="ctr">
              <a:buFont typeface="Symbol" pitchFamily="18" charset="2"/>
              <a:buNone/>
            </a:pPr>
            <a:r>
              <a:rPr lang="ru-RU" sz="8000" b="1" dirty="0" smtClean="0">
                <a:latin typeface="Gabriola" panose="04040605051002020D02" pitchFamily="82" charset="0"/>
              </a:rPr>
              <a:t>«Компьютерное   лото»</a:t>
            </a:r>
          </a:p>
        </p:txBody>
      </p:sp>
    </p:spTree>
    <p:extLst>
      <p:ext uri="{BB962C8B-B14F-4D97-AF65-F5344CB8AC3E}">
        <p14:creationId xmlns:p14="http://schemas.microsoft.com/office/powerpoint/2010/main" val="11496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52329" y="428603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Фиксирует режим ввода заглавных букв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Caps Lock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99592" y="5517232"/>
            <a:ext cx="1029202" cy="8407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52329" y="425408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142984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Переводит курсор </a:t>
            </a:r>
          </a:p>
          <a:p>
            <a:pPr algn="ctr"/>
            <a:r>
              <a:rPr lang="ru-RU" sz="4400" b="1" i="1" dirty="0" smtClean="0"/>
              <a:t>в конец строки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971600" y="5445224"/>
            <a:ext cx="957194" cy="8989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27742" y="423834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142984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Расшифруйте ЭВМ – …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85918" y="3071810"/>
            <a:ext cx="57150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Электронно-вычислительная машина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99592" y="5517232"/>
            <a:ext cx="886326" cy="769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52329" y="373520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В какой </a:t>
            </a:r>
            <a:r>
              <a:rPr lang="ru-RU" sz="4400" b="1" i="1" dirty="0"/>
              <a:t>стране был создан </a:t>
            </a:r>
            <a:r>
              <a:rPr lang="ru-RU" sz="4400" b="1" i="1" dirty="0" smtClean="0"/>
              <a:t>первый компьютер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США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99592" y="5252505"/>
            <a:ext cx="1029202" cy="11624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00694" y="428603"/>
            <a:ext cx="332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Какой алфавит используют в программировании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5007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Латинский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043608" y="5445224"/>
            <a:ext cx="1152128" cy="9127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37220" y="419686"/>
            <a:ext cx="3528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ступенька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4170" y="1319265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«Раз, два, три, четыре, пять</a:t>
            </a:r>
          </a:p>
          <a:p>
            <a:pPr algn="ctr"/>
            <a:r>
              <a:rPr lang="ru-RU" sz="4400" b="1" i="1" dirty="0" smtClean="0"/>
              <a:t> мы отложим на линейке…»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2910" y="3714752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Счёты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32" y="3714751"/>
            <a:ext cx="3349568" cy="23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724739" y="5396420"/>
            <a:ext cx="1008112" cy="10465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52329" y="395724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4776" y="1200619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Главный путеводитель по тексту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Курсор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724739" y="5373216"/>
            <a:ext cx="894933" cy="9139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979712" y="3788398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23053" y="381449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1784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Что откроется при нажатии</a:t>
            </a:r>
          </a:p>
          <a:p>
            <a:pPr algn="ctr"/>
            <a:r>
              <a:rPr lang="ru-RU" sz="4400" b="1" i="1" dirty="0" smtClean="0"/>
              <a:t> на кнопку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2259" y="3507392"/>
            <a:ext cx="292895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8" y="2567839"/>
            <a:ext cx="1224136" cy="114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714364" y="5305175"/>
            <a:ext cx="905308" cy="9768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52329" y="428604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Как называется графическая точка на экране монитора?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86124"/>
            <a:ext cx="4929222" cy="264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656766" y="5517232"/>
            <a:ext cx="771962" cy="8269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57884" y="425408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400" b="1" i="1" dirty="0" smtClean="0"/>
              <a:t>Как называется ограниченная рамкой область экрана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924944"/>
            <a:ext cx="4786346" cy="29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92624" y="5749064"/>
            <a:ext cx="936104" cy="5539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206" y="3140968"/>
            <a:ext cx="8201028" cy="969959"/>
          </a:xfrm>
          <a:effectLst>
            <a:outerShdw blurRad="520700" dir="5400000" algn="ctr" rotWithShape="0">
              <a:schemeClr val="bg1"/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 ступенька - </a:t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«Познавательная»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786" y="2996952"/>
            <a:ext cx="8201028" cy="969959"/>
          </a:xfrm>
          <a:effectLst>
            <a:outerShdw blurRad="520700" dir="5400000" algn="ctr" rotWithShape="0">
              <a:schemeClr val="bg1"/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 ступенька -</a:t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«Фольклорная»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" action="ppaction://noaction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Group 4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9012"/>
              </p:ext>
            </p:extLst>
          </p:nvPr>
        </p:nvGraphicFramePr>
        <p:xfrm>
          <a:off x="285720" y="1214422"/>
          <a:ext cx="8501121" cy="48577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34152"/>
                <a:gridCol w="1480567"/>
                <a:gridCol w="1318928"/>
                <a:gridCol w="1248546"/>
                <a:gridCol w="1318928"/>
              </a:tblGrid>
              <a:tr h="1619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 слов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3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4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5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6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619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Ход конём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7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8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9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0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619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Пара слов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0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1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2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3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679289" y="428604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ступенька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70575" y="373520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0"/>
            <a:ext cx="7429551" cy="38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3071802" y="5143512"/>
            <a:ext cx="29912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Курсор</a:t>
            </a:r>
            <a:endParaRPr lang="ru-RU" sz="7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656766" y="5743676"/>
            <a:ext cx="962906" cy="6142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63679" y="408424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843910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3071802" y="4857760"/>
            <a:ext cx="3374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Дисплей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714364" y="5661248"/>
            <a:ext cx="714364" cy="62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67871" y="395724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 l="26458" r="17572" b="16614"/>
          <a:stretch>
            <a:fillRect/>
          </a:stretch>
        </p:blipFill>
        <p:spPr bwMode="auto">
          <a:xfrm>
            <a:off x="2071670" y="1357298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3143240" y="5072074"/>
            <a:ext cx="28673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Модем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Управляющая кнопка: домой 40">
            <a:hlinkClick r:id="rId3" action="ppaction://hlinksldjump" highlightClick="1"/>
          </p:cNvPr>
          <p:cNvSpPr/>
          <p:nvPr/>
        </p:nvSpPr>
        <p:spPr>
          <a:xfrm>
            <a:off x="714364" y="5661248"/>
            <a:ext cx="714364" cy="62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42809" y="425408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 l="6974" t="8621" r="4985" b="13793"/>
          <a:stretch>
            <a:fillRect/>
          </a:stretch>
        </p:blipFill>
        <p:spPr bwMode="auto">
          <a:xfrm>
            <a:off x="785786" y="1428736"/>
            <a:ext cx="78565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3071802" y="4857760"/>
            <a:ext cx="3618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Управляющая кнопка: домой 40">
            <a:hlinkClick r:id="rId3" action="ppaction://hlinksldjump" highlightClick="1"/>
          </p:cNvPr>
          <p:cNvSpPr/>
          <p:nvPr/>
        </p:nvSpPr>
        <p:spPr>
          <a:xfrm>
            <a:off x="714364" y="5661248"/>
            <a:ext cx="714364" cy="62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56287" y="452430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609367"/>
              </p:ext>
            </p:extLst>
          </p:nvPr>
        </p:nvGraphicFramePr>
        <p:xfrm>
          <a:off x="871538" y="2674938"/>
          <a:ext cx="740886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414308" y="1225364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1840689" y="4869160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37010"/>
              </p:ext>
            </p:extLst>
          </p:nvPr>
        </p:nvGraphicFramePr>
        <p:xfrm>
          <a:off x="1570058" y="1901056"/>
          <a:ext cx="5352255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085"/>
                <a:gridCol w="1784085"/>
                <a:gridCol w="1784085"/>
              </a:tblGrid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8936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1" name="Управляющая кнопка: домой 40">
            <a:hlinkClick r:id="rId3" action="ppaction://hlinksldjump" highlightClick="1"/>
          </p:cNvPr>
          <p:cNvSpPr/>
          <p:nvPr/>
        </p:nvSpPr>
        <p:spPr>
          <a:xfrm>
            <a:off x="714364" y="5661248"/>
            <a:ext cx="714364" cy="62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97711" y="383024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1893075" y="4852396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Гигабайт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88076"/>
              </p:ext>
            </p:extLst>
          </p:nvPr>
        </p:nvGraphicFramePr>
        <p:xfrm>
          <a:off x="1969020" y="1772816"/>
          <a:ext cx="492020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069"/>
                <a:gridCol w="1640069"/>
                <a:gridCol w="1640069"/>
              </a:tblGrid>
              <a:tr h="79639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9639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9639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2" name="Управляющая кнопка: домой 41">
            <a:hlinkClick r:id="rId3" action="ppaction://hlinksldjump" highlightClick="1"/>
          </p:cNvPr>
          <p:cNvSpPr/>
          <p:nvPr/>
        </p:nvSpPr>
        <p:spPr>
          <a:xfrm>
            <a:off x="714364" y="5661248"/>
            <a:ext cx="714364" cy="62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04309" y="373520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3033" y="1271398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1400192" y="4818984"/>
            <a:ext cx="650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Документ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94965"/>
              </p:ext>
            </p:extLst>
          </p:nvPr>
        </p:nvGraphicFramePr>
        <p:xfrm>
          <a:off x="2088083" y="1988840"/>
          <a:ext cx="492020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069"/>
                <a:gridCol w="1640069"/>
                <a:gridCol w="1640069"/>
              </a:tblGrid>
              <a:tr h="79639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9639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96397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2" name="Управляющая кнопка: домой 41">
            <a:hlinkClick r:id="rId3" action="ppaction://hlinksldjump" highlightClick="1"/>
          </p:cNvPr>
          <p:cNvSpPr/>
          <p:nvPr/>
        </p:nvSpPr>
        <p:spPr>
          <a:xfrm>
            <a:off x="714364" y="5661248"/>
            <a:ext cx="714364" cy="62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09009" y="395724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58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6000" b="1" i="1" dirty="0" smtClean="0"/>
              <a:t>Антивирусная программа – …</a:t>
            </a:r>
            <a:endParaRPr lang="ru-RU" sz="6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85852" y="4429132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Вирус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Управляющая кнопка: домой 40">
            <a:hlinkClick r:id="rId3" action="ppaction://hlinksldjump" highlightClick="1"/>
          </p:cNvPr>
          <p:cNvSpPr/>
          <p:nvPr/>
        </p:nvSpPr>
        <p:spPr>
          <a:xfrm>
            <a:off x="714364" y="5661248"/>
            <a:ext cx="714364" cy="62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464776" y="535623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Group 4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871593"/>
              </p:ext>
            </p:extLst>
          </p:nvPr>
        </p:nvGraphicFramePr>
        <p:xfrm>
          <a:off x="500034" y="1214422"/>
          <a:ext cx="8286807" cy="50006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08070"/>
                <a:gridCol w="864096"/>
                <a:gridCol w="792088"/>
                <a:gridCol w="720080"/>
                <a:gridCol w="902473"/>
              </a:tblGrid>
              <a:tr h="125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Оглянись, дружок, вокруг!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Вот КОМПЬЮТЕР – верный друг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4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5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6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7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5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Коль клавиатуру знаешь,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Времени не потеряешь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8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9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0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1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5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Ни в сказке сказать,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ни пером написать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2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3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4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5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5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 ни птица и не зверь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6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7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8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9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857884" y="360800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ступенька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08885" y="373520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83216" y="1214422"/>
            <a:ext cx="863221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5400" b="1" i="1" dirty="0" smtClean="0"/>
              <a:t>Долговременная память – … 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3929066"/>
            <a:ext cx="65008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Оперативная память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Управляющая кнопка: домой 40">
            <a:hlinkClick r:id="rId3" action="ppaction://hlinksldjump" highlightClick="1"/>
          </p:cNvPr>
          <p:cNvSpPr/>
          <p:nvPr/>
        </p:nvSpPr>
        <p:spPr>
          <a:xfrm>
            <a:off x="714364" y="5661248"/>
            <a:ext cx="714364" cy="62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699137" y="438108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58" y="1214422"/>
            <a:ext cx="8558272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6000" b="1" i="1" dirty="0" smtClean="0"/>
              <a:t>Восстановление – …</a:t>
            </a:r>
            <a:endParaRPr lang="ru-RU" sz="6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3929066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Удаление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Управляющая кнопка: домой 40">
            <a:hlinkClick r:id="rId3" action="ppaction://hlinksldjump" highlightClick="1"/>
          </p:cNvPr>
          <p:cNvSpPr/>
          <p:nvPr/>
        </p:nvSpPr>
        <p:spPr>
          <a:xfrm>
            <a:off x="714364" y="5661248"/>
            <a:ext cx="714364" cy="625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45586" y="1183101"/>
            <a:ext cx="8669843" cy="51610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6000" b="1" i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i="1" dirty="0" smtClean="0"/>
              <a:t>Файл…</a:t>
            </a:r>
            <a:endParaRPr lang="ru-RU" sz="60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699137" y="438108"/>
            <a:ext cx="3087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18108" y="3818854"/>
            <a:ext cx="22220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Папка</a:t>
            </a:r>
            <a:endParaRPr lang="ru-RU" sz="60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724739" y="5517232"/>
            <a:ext cx="1110957" cy="69914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27742" y="1224661"/>
            <a:ext cx="8669843" cy="51610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96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</a:p>
          <a:p>
            <a:pPr algn="r"/>
            <a:r>
              <a:rPr lang="ru-RU" sz="96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</a:t>
            </a:r>
          </a:p>
        </p:txBody>
      </p:sp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52329" y="444981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600" b="1" i="1" dirty="0"/>
              <a:t>Не зверушка, не </a:t>
            </a:r>
            <a:r>
              <a:rPr lang="ru-RU" sz="3600" b="1" i="1" dirty="0" smtClean="0"/>
              <a:t>летаешь,</a:t>
            </a:r>
          </a:p>
          <a:p>
            <a:r>
              <a:rPr lang="ru-RU" sz="3600" b="1" i="1" dirty="0" smtClean="0"/>
              <a:t>а </a:t>
            </a:r>
            <a:r>
              <a:rPr lang="ru-RU" sz="3600" b="1" i="1" dirty="0"/>
              <a:t>по коврику скользишь</a:t>
            </a:r>
          </a:p>
          <a:p>
            <a:r>
              <a:rPr lang="ru-RU" sz="3600" b="1" i="1" dirty="0"/>
              <a:t>и курсором управляешь. Ты – </a:t>
            </a:r>
            <a:r>
              <a:rPr lang="ru-RU" sz="3600" b="1" i="1" dirty="0" smtClean="0"/>
              <a:t>компьютерная…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05" y="3476187"/>
            <a:ext cx="3537179" cy="26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187624" y="5445224"/>
            <a:ext cx="936104" cy="89893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907023" y="425408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4400" dirty="0"/>
              <a:t>В цвете, </a:t>
            </a:r>
            <a:endParaRPr lang="ru-RU" sz="4400" dirty="0" smtClean="0"/>
          </a:p>
          <a:p>
            <a:r>
              <a:rPr lang="ru-RU" sz="4400" dirty="0" smtClean="0"/>
              <a:t>разными </a:t>
            </a:r>
            <a:r>
              <a:rPr lang="ru-RU" sz="4400" dirty="0"/>
              <a:t>форматами,</a:t>
            </a:r>
          </a:p>
          <a:p>
            <a:r>
              <a:rPr lang="ru-RU" sz="4400" dirty="0" smtClean="0"/>
              <a:t>он всё </a:t>
            </a:r>
            <a:r>
              <a:rPr lang="ru-RU" sz="4400" dirty="0"/>
              <a:t>нам </a:t>
            </a:r>
            <a:r>
              <a:rPr lang="ru-RU" sz="4400" dirty="0" smtClean="0"/>
              <a:t>распечатает…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501008"/>
            <a:ext cx="2525171" cy="255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043608" y="5340239"/>
            <a:ext cx="1008112" cy="9863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84868" y="428603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87427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4000" b="1" i="1" dirty="0"/>
              <a:t>На столе он перед нами</a:t>
            </a:r>
            <a:r>
              <a:rPr lang="ru-RU" sz="4000" b="1" i="1" dirty="0" smtClean="0"/>
              <a:t>,</a:t>
            </a:r>
          </a:p>
          <a:p>
            <a:r>
              <a:rPr lang="ru-RU" sz="4000" b="1" i="1" dirty="0" smtClean="0"/>
              <a:t> </a:t>
            </a:r>
            <a:r>
              <a:rPr lang="ru-RU" sz="4000" b="1" i="1" dirty="0"/>
              <a:t>на него направлен взор,</a:t>
            </a:r>
          </a:p>
          <a:p>
            <a:r>
              <a:rPr lang="ru-RU" sz="4000" b="1" i="1" dirty="0"/>
              <a:t>подчиняется программе, </a:t>
            </a:r>
            <a:endParaRPr lang="ru-RU" sz="4000" b="1" i="1" dirty="0" smtClean="0"/>
          </a:p>
          <a:p>
            <a:r>
              <a:rPr lang="ru-RU" sz="4000" b="1" i="1" dirty="0" smtClean="0"/>
              <a:t>носит имя…</a:t>
            </a:r>
            <a:endParaRPr lang="ru-RU" sz="4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932" t="6818" r="9658" b="13068"/>
          <a:stretch>
            <a:fillRect/>
          </a:stretch>
        </p:blipFill>
        <p:spPr bwMode="auto">
          <a:xfrm>
            <a:off x="4597011" y="3356992"/>
            <a:ext cx="2674956" cy="273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043608" y="5445224"/>
            <a:ext cx="1080120" cy="8814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28045" y="419686"/>
            <a:ext cx="30059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  <a:p>
            <a:pPr algn="ctr"/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 я сел – в игру играю.</a:t>
            </a:r>
          </a:p>
          <a:p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на кнопки нажимаю.</a:t>
            </a:r>
          </a:p>
          <a:p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Кнопки, рычаги и хвостик.</a:t>
            </a:r>
          </a:p>
          <a:p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же это, дети?</a:t>
            </a:r>
          </a:p>
          <a:p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6190"/>
            <a:ext cx="3569652" cy="22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1043608" y="5373216"/>
            <a:ext cx="1008112" cy="9534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52329" y="395724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Вводит набранное значение </a:t>
            </a:r>
          </a:p>
          <a:p>
            <a:pPr algn="ctr"/>
            <a:r>
              <a:rPr lang="ru-RU" sz="4400" b="1" i="1" dirty="0" smtClean="0"/>
              <a:t>или текст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86050" y="3857628"/>
            <a:ext cx="38741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Enter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971600" y="5445224"/>
            <a:ext cx="1008112" cy="9697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29656" y="421124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</a:t>
            </a: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ступенька</a:t>
            </a: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b="1" i="1" dirty="0" smtClean="0"/>
              <a:t>Удаляет последующие символы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43174" y="3714752"/>
            <a:ext cx="36433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Delete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971600" y="5445224"/>
            <a:ext cx="1008112" cy="9127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09CE04-FF81-4718-9FA0-9F4025B783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454</TotalTime>
  <Words>405</Words>
  <Application>Microsoft Office PowerPoint</Application>
  <PresentationFormat>Экран (4:3)</PresentationFormat>
  <Paragraphs>206</Paragraphs>
  <Slides>33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Презентация PowerPoint</vt:lpstr>
      <vt:lpstr>1 ступенька -  «Познавательная»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ступенька - «Фольклорная»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Информашка</dc:title>
  <dc:creator>Sunrise</dc:creator>
  <cp:lastModifiedBy>учитель-2</cp:lastModifiedBy>
  <cp:revision>55</cp:revision>
  <dcterms:created xsi:type="dcterms:W3CDTF">2011-02-15T18:02:17Z</dcterms:created>
  <dcterms:modified xsi:type="dcterms:W3CDTF">2013-11-11T20:52:22Z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TC030009355</vt:lpwstr>
  </property>
</Properties>
</file>