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56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0F10-59C1-494F-97F4-572C1B4A8EAE}" type="datetimeFigureOut">
              <a:rPr lang="ru-RU" smtClean="0"/>
              <a:t>28.12.2010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94F5-66B6-4638-8BAA-A234C49857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0F10-59C1-494F-97F4-572C1B4A8EAE}" type="datetimeFigureOut">
              <a:rPr lang="ru-RU" smtClean="0"/>
              <a:t>28.12.2010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94F5-66B6-4638-8BAA-A234C49857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0F10-59C1-494F-97F4-572C1B4A8EAE}" type="datetimeFigureOut">
              <a:rPr lang="ru-RU" smtClean="0"/>
              <a:t>28.12.2010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94F5-66B6-4638-8BAA-A234C49857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B6189-2700-4926-9038-10B05E0DD8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0F10-59C1-494F-97F4-572C1B4A8EAE}" type="datetimeFigureOut">
              <a:rPr lang="ru-RU" smtClean="0"/>
              <a:t>28.12.2010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94F5-66B6-4638-8BAA-A234C49857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0F10-59C1-494F-97F4-572C1B4A8EAE}" type="datetimeFigureOut">
              <a:rPr lang="ru-RU" smtClean="0"/>
              <a:t>28.12.2010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94F5-66B6-4638-8BAA-A234C49857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0F10-59C1-494F-97F4-572C1B4A8EAE}" type="datetimeFigureOut">
              <a:rPr lang="ru-RU" smtClean="0"/>
              <a:t>28.12.2010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94F5-66B6-4638-8BAA-A234C49857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0F10-59C1-494F-97F4-572C1B4A8EAE}" type="datetimeFigureOut">
              <a:rPr lang="ru-RU" smtClean="0"/>
              <a:t>28.12.2010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94F5-66B6-4638-8BAA-A234C49857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0F10-59C1-494F-97F4-572C1B4A8EAE}" type="datetimeFigureOut">
              <a:rPr lang="ru-RU" smtClean="0"/>
              <a:t>28.12.2010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94F5-66B6-4638-8BAA-A234C49857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0F10-59C1-494F-97F4-572C1B4A8EAE}" type="datetimeFigureOut">
              <a:rPr lang="ru-RU" smtClean="0"/>
              <a:t>28.12.2010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94F5-66B6-4638-8BAA-A234C49857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0F10-59C1-494F-97F4-572C1B4A8EAE}" type="datetimeFigureOut">
              <a:rPr lang="ru-RU" smtClean="0"/>
              <a:t>28.12.2010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94F5-66B6-4638-8BAA-A234C49857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0F10-59C1-494F-97F4-572C1B4A8EAE}" type="datetimeFigureOut">
              <a:rPr lang="ru-RU" smtClean="0"/>
              <a:t>28.12.2010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B94F5-66B6-4638-8BAA-A234C49857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70F10-59C1-494F-97F4-572C1B4A8EAE}" type="datetimeFigureOut">
              <a:rPr lang="ru-RU" smtClean="0"/>
              <a:t>28.12.2010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B94F5-66B6-4638-8BAA-A234C498575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1.wav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audio3.wav"/><Relationship Id="rId1" Type="http://schemas.openxmlformats.org/officeDocument/2006/relationships/audio" Target="../media/audio2.wav"/><Relationship Id="rId6" Type="http://schemas.openxmlformats.org/officeDocument/2006/relationships/image" Target="../media/image2.jpeg"/><Relationship Id="rId5" Type="http://schemas.openxmlformats.org/officeDocument/2006/relationships/image" Target="../media/image4.png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4.wav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85813" y="428625"/>
            <a:ext cx="7772400" cy="1470025"/>
          </a:xfrm>
        </p:spPr>
        <p:txBody>
          <a:bodyPr/>
          <a:lstStyle/>
          <a:p>
            <a:pPr eaLnBrk="1" hangingPunct="1"/>
            <a:r>
              <a:rPr lang="ru-RU" dirty="0" smtClean="0"/>
              <a:t>Урок по математике </a:t>
            </a:r>
            <a:br>
              <a:rPr lang="ru-RU" dirty="0" smtClean="0"/>
            </a:br>
            <a:r>
              <a:rPr lang="en-US" dirty="0" smtClean="0"/>
              <a:t>3</a:t>
            </a:r>
            <a:r>
              <a:rPr lang="ru-RU" dirty="0" smtClean="0"/>
              <a:t> </a:t>
            </a:r>
            <a:r>
              <a:rPr lang="ru-RU" dirty="0" smtClean="0"/>
              <a:t>класс</a:t>
            </a:r>
          </a:p>
        </p:txBody>
      </p:sp>
      <p:sp>
        <p:nvSpPr>
          <p:cNvPr id="2051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14313" y="2000250"/>
            <a:ext cx="8715375" cy="4357688"/>
          </a:xfrm>
        </p:spPr>
        <p:txBody>
          <a:bodyPr/>
          <a:lstStyle/>
          <a:p>
            <a:pPr eaLnBrk="1" hangingPunct="1"/>
            <a:endParaRPr lang="ru-RU" dirty="0" smtClean="0"/>
          </a:p>
          <a:p>
            <a:pPr eaLnBrk="1" hangingPunct="1"/>
            <a:r>
              <a:rPr lang="ru-RU" sz="4000" b="1" dirty="0" smtClean="0">
                <a:solidFill>
                  <a:srgbClr val="FF0000"/>
                </a:solidFill>
              </a:rPr>
              <a:t>Тема урока: «Сложение и вычитание многозначных чисел. Закрепление». </a:t>
            </a:r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S_615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xfrm>
            <a:off x="446088" y="501332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8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Е г и п е т</a:t>
            </a:r>
          </a:p>
        </p:txBody>
      </p:sp>
      <p:sp>
        <p:nvSpPr>
          <p:cNvPr id="11268" name="Rectangle 4" descr="Почтовая бумага"/>
          <p:cNvSpPr>
            <a:spLocks noChangeArrowheads="1"/>
          </p:cNvSpPr>
          <p:nvPr/>
        </p:nvSpPr>
        <p:spPr bwMode="auto">
          <a:xfrm>
            <a:off x="6035674" y="4175125"/>
            <a:ext cx="3108325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1т 550кг + 450кг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43013" name="Rectangle 5" descr="Почтовая бумага"/>
          <p:cNvSpPr>
            <a:spLocks noChangeArrowheads="1"/>
          </p:cNvSpPr>
          <p:nvPr/>
        </p:nvSpPr>
        <p:spPr bwMode="auto">
          <a:xfrm>
            <a:off x="3108325" y="4175125"/>
            <a:ext cx="2927350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1км 100м</a:t>
            </a:r>
            <a:endParaRPr lang="ru-RU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S_615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xfrm>
            <a:off x="446088" y="501332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8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Е г и п е т</a:t>
            </a:r>
          </a:p>
        </p:txBody>
      </p:sp>
      <p:sp>
        <p:nvSpPr>
          <p:cNvPr id="45060" name="Rectangle 4" descr="Почтовая бумага"/>
          <p:cNvSpPr>
            <a:spLocks noChangeArrowheads="1"/>
          </p:cNvSpPr>
          <p:nvPr/>
        </p:nvSpPr>
        <p:spPr bwMode="auto">
          <a:xfrm>
            <a:off x="6035674" y="4175125"/>
            <a:ext cx="3108325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2т</a:t>
            </a:r>
            <a:endParaRPr lang="ru-RU" sz="2800" b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1 верблюд"/>
          <p:cNvPicPr>
            <a:picLocks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900113" y="0"/>
            <a:ext cx="10260013" cy="6867525"/>
          </a:xfrm>
          <a:noFill/>
        </p:spPr>
      </p:pic>
      <p:pic>
        <p:nvPicPr>
          <p:cNvPr id="63500" name="Picture 12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Ч4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3" y="7173913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3500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2 верблюд"/>
          <p:cNvPicPr>
            <a:picLocks noChangeAspect="1" noChangeArrowheads="1"/>
          </p:cNvPicPr>
          <p:nvPr>
            <p:ph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-900113" y="0"/>
            <a:ext cx="10260013" cy="6867525"/>
          </a:xfrm>
          <a:noFill/>
        </p:spPr>
      </p:pic>
      <p:pic>
        <p:nvPicPr>
          <p:cNvPr id="64538" name="Picture 2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Ч6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063" y="7173913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39" name="Picture 27">
            <a:hlinkClick r:id="" action="ppaction://media"/>
          </p:cNvPr>
          <p:cNvPicPr>
            <a:picLocks noRot="1" noChangeAspect="1" noChangeArrowheads="1"/>
          </p:cNvPicPr>
          <p:nvPr>
            <a:wavAudioFile r:embed="rId2" name="Ч5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7763" y="7316788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8" name="Rectangle 6" descr="Почтовая бумага"/>
          <p:cNvSpPr>
            <a:spLocks noChangeArrowheads="1"/>
          </p:cNvSpPr>
          <p:nvPr/>
        </p:nvSpPr>
        <p:spPr bwMode="auto">
          <a:xfrm>
            <a:off x="179388" y="215900"/>
            <a:ext cx="8820150" cy="6453188"/>
          </a:xfrm>
          <a:prstGeom prst="rect">
            <a:avLst/>
          </a:prstGeom>
          <a:blipFill dpi="0" rotWithShape="1">
            <a:blip r:embed="rId6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533400" indent="-533400">
              <a:spcBef>
                <a:spcPct val="20000"/>
              </a:spcBef>
            </a:pPr>
            <a:r>
              <a:rPr lang="ru-RU" sz="3600" b="1" i="1">
                <a:latin typeface="Times New Roman" pitchFamily="18" charset="0"/>
              </a:rPr>
              <a:t>	</a:t>
            </a:r>
            <a:r>
              <a:rPr lang="ru-RU" sz="4400" b="1" i="1">
                <a:latin typeface="Times New Roman" pitchFamily="18" charset="0"/>
              </a:rPr>
              <a:t>В первый день караван прошел 957 м, во второй на 153 м больше, чем в первый день. А в третий на 38 м меньше, чем во второй день. Сколько метров прошел караван за три дня?</a:t>
            </a:r>
            <a:r>
              <a:rPr lang="ru-RU" sz="44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4538"/>
                </p:tgtEl>
              </p:cMediaNode>
            </p:audio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4539"/>
                </p:tgtEl>
              </p:cMediaNode>
            </p:audio>
          </p:childTnLst>
        </p:cTn>
      </p:par>
    </p:tnLst>
    <p:bldLst>
      <p:bldP spid="645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2 верблюд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900113" y="0"/>
            <a:ext cx="10260013" cy="6867525"/>
          </a:xfrm>
          <a:noFill/>
        </p:spPr>
      </p:pic>
      <p:sp>
        <p:nvSpPr>
          <p:cNvPr id="19459" name="Rectangle 4" descr="Почтовая бумага"/>
          <p:cNvSpPr>
            <a:spLocks noChangeArrowheads="1"/>
          </p:cNvSpPr>
          <p:nvPr/>
        </p:nvSpPr>
        <p:spPr bwMode="auto">
          <a:xfrm>
            <a:off x="179388" y="215900"/>
            <a:ext cx="8820150" cy="6453188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533400" indent="-533400">
              <a:spcBef>
                <a:spcPct val="20000"/>
              </a:spcBef>
            </a:pPr>
            <a:r>
              <a:rPr lang="ru-RU" sz="3600" b="1" i="1">
                <a:latin typeface="Times New Roman" pitchFamily="18" charset="0"/>
              </a:rPr>
              <a:t>	</a:t>
            </a:r>
            <a:endParaRPr lang="ru-RU" sz="4400">
              <a:latin typeface="Times New Roman" pitchFamily="18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684213" y="1571625"/>
            <a:ext cx="8145462" cy="3441700"/>
            <a:chOff x="431" y="482"/>
            <a:chExt cx="5131" cy="2168"/>
          </a:xfrm>
        </p:grpSpPr>
        <p:sp>
          <p:nvSpPr>
            <p:cNvPr id="19461" name="AutoShape 5"/>
            <p:cNvSpPr>
              <a:spLocks/>
            </p:cNvSpPr>
            <p:nvPr/>
          </p:nvSpPr>
          <p:spPr bwMode="auto">
            <a:xfrm>
              <a:off x="4377" y="527"/>
              <a:ext cx="408" cy="2086"/>
            </a:xfrm>
            <a:prstGeom prst="rightBrace">
              <a:avLst>
                <a:gd name="adj1" fmla="val 42606"/>
                <a:gd name="adj2" fmla="val 50000"/>
              </a:avLst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31" y="482"/>
              <a:ext cx="5131" cy="2168"/>
              <a:chOff x="389" y="1207"/>
              <a:chExt cx="5131" cy="2168"/>
            </a:xfrm>
          </p:grpSpPr>
          <p:sp>
            <p:nvSpPr>
              <p:cNvPr id="19463" name="Text Box 7"/>
              <p:cNvSpPr txBox="1">
                <a:spLocks noChangeArrowheads="1"/>
              </p:cNvSpPr>
              <p:nvPr/>
            </p:nvSpPr>
            <p:spPr bwMode="auto">
              <a:xfrm>
                <a:off x="389" y="1207"/>
                <a:ext cx="5131" cy="216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4400" b="1">
                    <a:latin typeface="Times New Roman" pitchFamily="18" charset="0"/>
                  </a:rPr>
                  <a:t>1 день – 957м </a:t>
                </a:r>
              </a:p>
              <a:p>
                <a:r>
                  <a:rPr lang="ru-RU" sz="4400" b="1">
                    <a:latin typeface="Times New Roman" pitchFamily="18" charset="0"/>
                  </a:rPr>
                  <a:t>2 день – ? м,  на 153 м </a:t>
                </a:r>
              </a:p>
              <a:p>
                <a:r>
                  <a:rPr lang="ru-RU" sz="4400" b="1">
                    <a:latin typeface="Times New Roman" pitchFamily="18" charset="0"/>
                  </a:rPr>
                  <a:t>больше, чем                            ? м </a:t>
                </a:r>
              </a:p>
              <a:p>
                <a:r>
                  <a:rPr lang="ru-RU" sz="4400" b="1">
                    <a:latin typeface="Times New Roman" pitchFamily="18" charset="0"/>
                  </a:rPr>
                  <a:t>3 день – ? м, на 38 м</a:t>
                </a:r>
              </a:p>
              <a:p>
                <a:r>
                  <a:rPr lang="ru-RU" sz="4400" b="1">
                    <a:latin typeface="Times New Roman" pitchFamily="18" charset="0"/>
                  </a:rPr>
                  <a:t>меньше, чем </a:t>
                </a:r>
              </a:p>
            </p:txBody>
          </p:sp>
          <p:sp>
            <p:nvSpPr>
              <p:cNvPr id="19464" name="Line 8"/>
              <p:cNvSpPr>
                <a:spLocks noChangeShapeType="1"/>
              </p:cNvSpPr>
              <p:nvPr/>
            </p:nvSpPr>
            <p:spPr bwMode="auto">
              <a:xfrm flipH="1" flipV="1">
                <a:off x="4059" y="1434"/>
                <a:ext cx="0" cy="907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5" name="Line 9"/>
              <p:cNvSpPr>
                <a:spLocks noChangeShapeType="1"/>
              </p:cNvSpPr>
              <p:nvPr/>
            </p:nvSpPr>
            <p:spPr bwMode="auto">
              <a:xfrm flipH="1" flipV="1">
                <a:off x="2562" y="2341"/>
                <a:ext cx="149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6" name="Line 10"/>
              <p:cNvSpPr>
                <a:spLocks noChangeShapeType="1"/>
              </p:cNvSpPr>
              <p:nvPr/>
            </p:nvSpPr>
            <p:spPr bwMode="auto">
              <a:xfrm flipH="1" flipV="1">
                <a:off x="2562" y="3158"/>
                <a:ext cx="1815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7" name="Line 11"/>
              <p:cNvSpPr>
                <a:spLocks noChangeShapeType="1"/>
              </p:cNvSpPr>
              <p:nvPr/>
            </p:nvSpPr>
            <p:spPr bwMode="auto">
              <a:xfrm flipH="1" flipV="1">
                <a:off x="4377" y="1933"/>
                <a:ext cx="0" cy="1225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8" name="Line 12"/>
              <p:cNvSpPr>
                <a:spLocks noChangeShapeType="1"/>
              </p:cNvSpPr>
              <p:nvPr/>
            </p:nvSpPr>
            <p:spPr bwMode="auto">
              <a:xfrm flipH="1" flipV="1">
                <a:off x="3515" y="1434"/>
                <a:ext cx="54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9" name="Line 13"/>
              <p:cNvSpPr>
                <a:spLocks noChangeShapeType="1"/>
              </p:cNvSpPr>
              <p:nvPr/>
            </p:nvSpPr>
            <p:spPr bwMode="auto">
              <a:xfrm flipH="1" flipV="1">
                <a:off x="4150" y="1933"/>
                <a:ext cx="22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3 верблюд"/>
          <p:cNvPicPr>
            <a:picLocks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900113" y="0"/>
            <a:ext cx="10260013" cy="6867525"/>
          </a:xfrm>
          <a:noFill/>
        </p:spPr>
      </p:pic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79388" y="215900"/>
            <a:ext cx="8820150" cy="6453188"/>
            <a:chOff x="113" y="136"/>
            <a:chExt cx="5556" cy="4065"/>
          </a:xfrm>
        </p:grpSpPr>
        <p:sp>
          <p:nvSpPr>
            <p:cNvPr id="20485" name="Rectangle 6" descr="Почтовая бумага"/>
            <p:cNvSpPr>
              <a:spLocks noChangeArrowheads="1"/>
            </p:cNvSpPr>
            <p:nvPr/>
          </p:nvSpPr>
          <p:spPr bwMode="auto">
            <a:xfrm>
              <a:off x="113" y="136"/>
              <a:ext cx="5556" cy="4065"/>
            </a:xfrm>
            <a:prstGeom prst="rect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533400" indent="-533400">
                <a:spcBef>
                  <a:spcPct val="20000"/>
                </a:spcBef>
              </a:pPr>
              <a:r>
                <a:rPr lang="ru-RU" sz="2400" b="1" dirty="0">
                  <a:latin typeface="Times New Roman" pitchFamily="18" charset="0"/>
                </a:rPr>
                <a:t>	1)    957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ru-RU" sz="2400" b="1" dirty="0">
                  <a:latin typeface="Times New Roman" pitchFamily="18" charset="0"/>
                </a:rPr>
                <a:t>	    + 153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ru-RU" sz="2400" b="1" dirty="0">
                  <a:latin typeface="Times New Roman" pitchFamily="18" charset="0"/>
                </a:rPr>
                <a:t>	    </a:t>
              </a:r>
              <a:r>
                <a:rPr lang="en-US" sz="2400" b="1" dirty="0" smtClean="0">
                  <a:latin typeface="Times New Roman" pitchFamily="18" charset="0"/>
                </a:rPr>
                <a:t> </a:t>
              </a:r>
              <a:r>
                <a:rPr lang="ru-RU" sz="2400" b="1" dirty="0" smtClean="0">
                  <a:latin typeface="Times New Roman" pitchFamily="18" charset="0"/>
                </a:rPr>
                <a:t>1110  </a:t>
              </a:r>
              <a:r>
                <a:rPr lang="ru-RU" sz="2400" b="1" dirty="0">
                  <a:latin typeface="Times New Roman" pitchFamily="18" charset="0"/>
                </a:rPr>
                <a:t>(м) – во 2 день.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ru-RU" sz="2400" b="1" dirty="0">
                  <a:latin typeface="Times New Roman" pitchFamily="18" charset="0"/>
                </a:rPr>
                <a:t>	2)  </a:t>
              </a:r>
              <a:r>
                <a:rPr lang="ru-RU" sz="2400" b="1" dirty="0" smtClean="0">
                  <a:latin typeface="Times New Roman" pitchFamily="18" charset="0"/>
                </a:rPr>
                <a:t>1110</a:t>
              </a:r>
              <a:endParaRPr lang="ru-RU" sz="2400" b="1" dirty="0">
                <a:latin typeface="Times New Roman" pitchFamily="18" charset="0"/>
              </a:endParaRPr>
            </a:p>
            <a:p>
              <a:pPr marL="533400" indent="-533400">
                <a:spcBef>
                  <a:spcPct val="20000"/>
                </a:spcBef>
              </a:pPr>
              <a:r>
                <a:rPr lang="ru-RU" sz="2400" b="1" dirty="0">
                  <a:latin typeface="Times New Roman" pitchFamily="18" charset="0"/>
                </a:rPr>
                <a:t>	       </a:t>
              </a:r>
              <a:r>
                <a:rPr lang="en-US" sz="2400" b="1" dirty="0" smtClean="0">
                  <a:latin typeface="Times New Roman" pitchFamily="18" charset="0"/>
                </a:rPr>
                <a:t>  </a:t>
              </a:r>
              <a:r>
                <a:rPr lang="ru-RU" sz="2400" b="1" dirty="0">
                  <a:latin typeface="Times New Roman" pitchFamily="18" charset="0"/>
                </a:rPr>
                <a:t>38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ru-RU" sz="2400" b="1" dirty="0">
                  <a:latin typeface="Times New Roman" pitchFamily="18" charset="0"/>
                </a:rPr>
                <a:t>	     </a:t>
              </a:r>
              <a:r>
                <a:rPr lang="ru-RU" sz="2400" b="1" dirty="0" smtClean="0">
                  <a:latin typeface="Times New Roman" pitchFamily="18" charset="0"/>
                </a:rPr>
                <a:t>1072 </a:t>
              </a:r>
              <a:r>
                <a:rPr lang="ru-RU" sz="2400" b="1" dirty="0">
                  <a:latin typeface="Times New Roman" pitchFamily="18" charset="0"/>
                </a:rPr>
                <a:t>(м) – в 3 день.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ru-RU" sz="2400" b="1" dirty="0">
                  <a:latin typeface="Times New Roman" pitchFamily="18" charset="0"/>
                </a:rPr>
                <a:t>	3)  </a:t>
              </a:r>
              <a:r>
                <a:rPr lang="en-US" sz="2400" b="1" dirty="0" smtClean="0">
                  <a:latin typeface="Times New Roman" pitchFamily="18" charset="0"/>
                </a:rPr>
                <a:t> </a:t>
              </a:r>
              <a:r>
                <a:rPr lang="ru-RU" sz="2400" b="1" dirty="0" smtClean="0">
                  <a:latin typeface="Times New Roman" pitchFamily="18" charset="0"/>
                </a:rPr>
                <a:t>1110</a:t>
              </a:r>
              <a:endParaRPr lang="ru-RU" sz="2400" b="1" dirty="0">
                <a:latin typeface="Times New Roman" pitchFamily="18" charset="0"/>
              </a:endParaRPr>
            </a:p>
            <a:p>
              <a:pPr marL="533400" indent="-533400">
                <a:spcBef>
                  <a:spcPct val="20000"/>
                </a:spcBef>
              </a:pPr>
              <a:r>
                <a:rPr lang="ru-RU" sz="2400" b="1" dirty="0">
                  <a:latin typeface="Times New Roman" pitchFamily="18" charset="0"/>
                </a:rPr>
                <a:t>	   +   957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ru-RU" sz="2400" b="1" dirty="0">
                  <a:latin typeface="Times New Roman" pitchFamily="18" charset="0"/>
                </a:rPr>
                <a:t>	     </a:t>
              </a:r>
              <a:r>
                <a:rPr lang="en-US" sz="2400" b="1" dirty="0" smtClean="0">
                  <a:latin typeface="Times New Roman" pitchFamily="18" charset="0"/>
                </a:rPr>
                <a:t> </a:t>
              </a:r>
              <a:r>
                <a:rPr lang="ru-RU" sz="2400" b="1" dirty="0" smtClean="0">
                  <a:latin typeface="Times New Roman" pitchFamily="18" charset="0"/>
                </a:rPr>
                <a:t>2067 </a:t>
              </a:r>
              <a:r>
                <a:rPr lang="ru-RU" sz="2400" b="1" dirty="0">
                  <a:latin typeface="Times New Roman" pitchFamily="18" charset="0"/>
                </a:rPr>
                <a:t>(м) – в 1 и 2 день.</a:t>
              </a:r>
            </a:p>
            <a:p>
              <a:pPr marL="533400" indent="-533400">
                <a:spcBef>
                  <a:spcPct val="20000"/>
                </a:spcBef>
              </a:pPr>
              <a:r>
                <a:rPr lang="ru-RU" sz="2400" b="1" dirty="0">
                  <a:latin typeface="Times New Roman" pitchFamily="18" charset="0"/>
                </a:rPr>
                <a:t>	4)   </a:t>
              </a:r>
              <a:r>
                <a:rPr lang="en-US" sz="2400" b="1" dirty="0" smtClean="0">
                  <a:latin typeface="Times New Roman" pitchFamily="18" charset="0"/>
                </a:rPr>
                <a:t> </a:t>
              </a:r>
              <a:r>
                <a:rPr lang="ru-RU" sz="2400" b="1" dirty="0" smtClean="0">
                  <a:latin typeface="Times New Roman" pitchFamily="18" charset="0"/>
                </a:rPr>
                <a:t>2067</a:t>
              </a:r>
              <a:endParaRPr lang="ru-RU" sz="2400" b="1" dirty="0">
                <a:latin typeface="Times New Roman" pitchFamily="18" charset="0"/>
              </a:endParaRPr>
            </a:p>
            <a:p>
              <a:pPr marL="533400" indent="-533400">
                <a:spcBef>
                  <a:spcPct val="20000"/>
                </a:spcBef>
              </a:pPr>
              <a:r>
                <a:rPr lang="ru-RU" sz="2400" b="1" dirty="0">
                  <a:latin typeface="Times New Roman" pitchFamily="18" charset="0"/>
                </a:rPr>
                <a:t>	   + </a:t>
              </a:r>
              <a:r>
                <a:rPr lang="en-US" sz="2400" b="1" dirty="0" smtClean="0">
                  <a:latin typeface="Times New Roman" pitchFamily="18" charset="0"/>
                </a:rPr>
                <a:t> </a:t>
              </a:r>
              <a:r>
                <a:rPr lang="ru-RU" sz="2400" b="1" dirty="0" smtClean="0">
                  <a:latin typeface="Times New Roman" pitchFamily="18" charset="0"/>
                </a:rPr>
                <a:t>1072</a:t>
              </a:r>
              <a:endParaRPr lang="ru-RU" sz="2400" b="1" dirty="0">
                <a:latin typeface="Times New Roman" pitchFamily="18" charset="0"/>
              </a:endParaRPr>
            </a:p>
            <a:p>
              <a:pPr marL="533400" indent="-533400">
                <a:spcBef>
                  <a:spcPct val="20000"/>
                </a:spcBef>
              </a:pPr>
              <a:r>
                <a:rPr lang="ru-RU" sz="2400" b="1" dirty="0">
                  <a:latin typeface="Times New Roman" pitchFamily="18" charset="0"/>
                </a:rPr>
                <a:t>	      </a:t>
              </a:r>
              <a:r>
                <a:rPr lang="en-US" sz="2400" b="1" dirty="0" smtClean="0">
                  <a:latin typeface="Times New Roman" pitchFamily="18" charset="0"/>
                </a:rPr>
                <a:t> </a:t>
              </a:r>
              <a:r>
                <a:rPr lang="ru-RU" sz="2400" b="1" dirty="0" smtClean="0">
                  <a:latin typeface="Times New Roman" pitchFamily="18" charset="0"/>
                </a:rPr>
                <a:t>3139 </a:t>
              </a:r>
              <a:r>
                <a:rPr lang="ru-RU" sz="2400" b="1" dirty="0">
                  <a:latin typeface="Times New Roman" pitchFamily="18" charset="0"/>
                </a:rPr>
                <a:t>(м) </a:t>
              </a:r>
            </a:p>
            <a:p>
              <a:pPr marL="533400" indent="-533400" algn="ctr">
                <a:spcBef>
                  <a:spcPct val="20000"/>
                </a:spcBef>
              </a:pPr>
              <a:r>
                <a:rPr lang="ru-RU" sz="3200" b="1" dirty="0">
                  <a:latin typeface="Times New Roman" pitchFamily="18" charset="0"/>
                </a:rPr>
                <a:t>Ответ: 3139м караван прошел за три дня.</a:t>
              </a: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521" y="890"/>
              <a:ext cx="681" cy="2495"/>
              <a:chOff x="521" y="890"/>
              <a:chExt cx="681" cy="2495"/>
            </a:xfrm>
          </p:grpSpPr>
          <p:sp>
            <p:nvSpPr>
              <p:cNvPr id="20487" name="Line 7"/>
              <p:cNvSpPr>
                <a:spLocks noChangeShapeType="1"/>
              </p:cNvSpPr>
              <p:nvPr/>
            </p:nvSpPr>
            <p:spPr bwMode="auto">
              <a:xfrm>
                <a:off x="521" y="890"/>
                <a:ext cx="59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88" name="Line 8"/>
              <p:cNvSpPr>
                <a:spLocks noChangeShapeType="1"/>
              </p:cNvSpPr>
              <p:nvPr/>
            </p:nvSpPr>
            <p:spPr bwMode="auto">
              <a:xfrm>
                <a:off x="567" y="1706"/>
                <a:ext cx="59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89" name="Line 9"/>
              <p:cNvSpPr>
                <a:spLocks noChangeShapeType="1"/>
              </p:cNvSpPr>
              <p:nvPr/>
            </p:nvSpPr>
            <p:spPr bwMode="auto">
              <a:xfrm>
                <a:off x="567" y="2568"/>
                <a:ext cx="59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0" name="Line 10"/>
              <p:cNvSpPr>
                <a:spLocks noChangeShapeType="1"/>
              </p:cNvSpPr>
              <p:nvPr/>
            </p:nvSpPr>
            <p:spPr bwMode="auto">
              <a:xfrm>
                <a:off x="612" y="3385"/>
                <a:ext cx="59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pic>
        <p:nvPicPr>
          <p:cNvPr id="65551" name="Picture 1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Ч7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3" y="7100888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5551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BB8012~1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10044113" cy="6862763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Факел1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97688"/>
          </a:xfrm>
          <a:noFill/>
        </p:spPr>
      </p:pic>
      <p:sp>
        <p:nvSpPr>
          <p:cNvPr id="23555" name="Rectangle 6"/>
          <p:cNvSpPr>
            <a:spLocks noChangeArrowheads="1"/>
          </p:cNvSpPr>
          <p:nvPr/>
        </p:nvSpPr>
        <p:spPr bwMode="auto">
          <a:xfrm>
            <a:off x="0" y="0"/>
            <a:ext cx="5795963" cy="6858000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400" b="1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2 мин 30 с = … с</a:t>
            </a:r>
          </a:p>
          <a:p>
            <a:pPr algn="ctr"/>
            <a:r>
              <a:rPr lang="ru-RU" sz="4400" b="1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6 мин = … с</a:t>
            </a:r>
            <a:endParaRPr lang="ru-RU" sz="4400" b="1">
              <a:solidFill>
                <a:srgbClr val="FFFF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Факел1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97688"/>
          </a:xfrm>
          <a:noFill/>
        </p:spPr>
      </p:pic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0" y="0"/>
            <a:ext cx="5795963" cy="6858000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400" b="1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2 мин 30 с = 150 с</a:t>
            </a:r>
          </a:p>
          <a:p>
            <a:pPr algn="ctr"/>
            <a:r>
              <a:rPr lang="ru-RU" sz="4400" b="1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6 мин = 360 с</a:t>
            </a:r>
            <a:endParaRPr lang="ru-RU" sz="4400" b="1">
              <a:solidFill>
                <a:srgbClr val="FFFF99"/>
              </a:solidFill>
              <a:latin typeface="Times New Roman" pitchFamily="18" charset="0"/>
            </a:endParaRPr>
          </a:p>
        </p:txBody>
      </p:sp>
      <p:sp>
        <p:nvSpPr>
          <p:cNvPr id="24580" name="Rectangle 7"/>
          <p:cNvSpPr>
            <a:spLocks noChangeArrowheads="1"/>
          </p:cNvSpPr>
          <p:nvPr/>
        </p:nvSpPr>
        <p:spPr bwMode="auto">
          <a:xfrm>
            <a:off x="0" y="0"/>
            <a:ext cx="3635375" cy="1268413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4400" b="1">
              <a:solidFill>
                <a:srgbClr val="FFFF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7" descr="Факел1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97688"/>
          </a:xfrm>
          <a:noFill/>
        </p:spPr>
      </p:pic>
      <p:sp>
        <p:nvSpPr>
          <p:cNvPr id="25603" name="Line 13"/>
          <p:cNvSpPr>
            <a:spLocks noChangeShapeType="1"/>
          </p:cNvSpPr>
          <p:nvPr/>
        </p:nvSpPr>
        <p:spPr bwMode="auto">
          <a:xfrm>
            <a:off x="5940425" y="2781300"/>
            <a:ext cx="2952750" cy="0"/>
          </a:xfrm>
          <a:prstGeom prst="line">
            <a:avLst/>
          </a:prstGeom>
          <a:noFill/>
          <a:ln w="25400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4" name="Line 14"/>
          <p:cNvSpPr>
            <a:spLocks noChangeShapeType="1"/>
          </p:cNvSpPr>
          <p:nvPr/>
        </p:nvSpPr>
        <p:spPr bwMode="auto">
          <a:xfrm>
            <a:off x="5940425" y="4797425"/>
            <a:ext cx="2952750" cy="0"/>
          </a:xfrm>
          <a:prstGeom prst="line">
            <a:avLst/>
          </a:prstGeom>
          <a:noFill/>
          <a:ln w="25400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5" name="Line 15"/>
          <p:cNvSpPr>
            <a:spLocks noChangeShapeType="1"/>
          </p:cNvSpPr>
          <p:nvPr/>
        </p:nvSpPr>
        <p:spPr bwMode="auto">
          <a:xfrm>
            <a:off x="5580063" y="2133600"/>
            <a:ext cx="287337" cy="0"/>
          </a:xfrm>
          <a:prstGeom prst="line">
            <a:avLst/>
          </a:prstGeom>
          <a:noFill/>
          <a:ln w="25400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6" name="Line 16"/>
          <p:cNvSpPr>
            <a:spLocks noChangeShapeType="1"/>
          </p:cNvSpPr>
          <p:nvPr/>
        </p:nvSpPr>
        <p:spPr bwMode="auto">
          <a:xfrm>
            <a:off x="5580063" y="4149725"/>
            <a:ext cx="287337" cy="0"/>
          </a:xfrm>
          <a:prstGeom prst="line">
            <a:avLst/>
          </a:prstGeom>
          <a:noFill/>
          <a:ln w="25400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7" name="Line 17"/>
          <p:cNvSpPr>
            <a:spLocks noChangeShapeType="1"/>
          </p:cNvSpPr>
          <p:nvPr/>
        </p:nvSpPr>
        <p:spPr bwMode="auto">
          <a:xfrm>
            <a:off x="5724525" y="4005263"/>
            <a:ext cx="0" cy="287337"/>
          </a:xfrm>
          <a:prstGeom prst="line">
            <a:avLst/>
          </a:prstGeom>
          <a:noFill/>
          <a:ln w="25400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8" name="Rectangle 19"/>
          <p:cNvSpPr>
            <a:spLocks noChangeArrowheads="1"/>
          </p:cNvSpPr>
          <p:nvPr/>
        </p:nvSpPr>
        <p:spPr bwMode="auto">
          <a:xfrm>
            <a:off x="0" y="0"/>
            <a:ext cx="9144000" cy="1268413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4400" b="1">
              <a:solidFill>
                <a:srgbClr val="FFFF99"/>
              </a:solidFill>
              <a:latin typeface="Times New Roman" pitchFamily="18" charset="0"/>
            </a:endParaRPr>
          </a:p>
        </p:txBody>
      </p:sp>
      <p:sp>
        <p:nvSpPr>
          <p:cNvPr id="25609" name="Rectangle 3"/>
          <p:cNvSpPr>
            <a:spLocks noChangeArrowheads="1"/>
          </p:cNvSpPr>
          <p:nvPr/>
        </p:nvSpPr>
        <p:spPr bwMode="auto">
          <a:xfrm>
            <a:off x="5580063" y="0"/>
            <a:ext cx="3384550" cy="6858000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sz="4400" b="1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35 км 820 м </a:t>
            </a:r>
          </a:p>
          <a:p>
            <a:pPr algn="r"/>
            <a:r>
              <a:rPr lang="ru-RU" sz="4400" b="1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7 км 710 м</a:t>
            </a:r>
          </a:p>
          <a:p>
            <a:pPr algn="ctr"/>
            <a:r>
              <a:rPr lang="ru-RU" sz="4400" b="1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r"/>
            <a:r>
              <a:rPr lang="ru-RU" sz="4400" b="1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13 т 250 кг</a:t>
            </a:r>
          </a:p>
          <a:p>
            <a:pPr algn="r"/>
            <a:r>
              <a:rPr lang="ru-RU" sz="4400" b="1">
                <a:solidFill>
                  <a:srgbClr val="FFFF99"/>
                </a:solidFill>
                <a:latin typeface="Times New Roman" pitchFamily="18" charset="0"/>
              </a:rPr>
              <a:t>567 кг</a:t>
            </a:r>
          </a:p>
          <a:p>
            <a:pPr algn="ctr"/>
            <a:r>
              <a:rPr lang="ru-RU" sz="4400" b="1">
                <a:solidFill>
                  <a:srgbClr val="FFFF99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25610" name="Line 24"/>
          <p:cNvSpPr>
            <a:spLocks noChangeShapeType="1"/>
          </p:cNvSpPr>
          <p:nvPr/>
        </p:nvSpPr>
        <p:spPr bwMode="auto">
          <a:xfrm>
            <a:off x="5940425" y="2781300"/>
            <a:ext cx="2952750" cy="0"/>
          </a:xfrm>
          <a:prstGeom prst="line">
            <a:avLst/>
          </a:prstGeom>
          <a:noFill/>
          <a:ln w="25400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1" name="Line 25"/>
          <p:cNvSpPr>
            <a:spLocks noChangeShapeType="1"/>
          </p:cNvSpPr>
          <p:nvPr/>
        </p:nvSpPr>
        <p:spPr bwMode="auto">
          <a:xfrm>
            <a:off x="5940425" y="4797425"/>
            <a:ext cx="2952750" cy="0"/>
          </a:xfrm>
          <a:prstGeom prst="line">
            <a:avLst/>
          </a:prstGeom>
          <a:noFill/>
          <a:ln w="25400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2" name="Line 26"/>
          <p:cNvSpPr>
            <a:spLocks noChangeShapeType="1"/>
          </p:cNvSpPr>
          <p:nvPr/>
        </p:nvSpPr>
        <p:spPr bwMode="auto">
          <a:xfrm>
            <a:off x="5580063" y="2133600"/>
            <a:ext cx="287337" cy="0"/>
          </a:xfrm>
          <a:prstGeom prst="line">
            <a:avLst/>
          </a:prstGeom>
          <a:noFill/>
          <a:ln w="25400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3" name="Line 27"/>
          <p:cNvSpPr>
            <a:spLocks noChangeShapeType="1"/>
          </p:cNvSpPr>
          <p:nvPr/>
        </p:nvSpPr>
        <p:spPr bwMode="auto">
          <a:xfrm>
            <a:off x="5580063" y="4149725"/>
            <a:ext cx="287337" cy="0"/>
          </a:xfrm>
          <a:prstGeom prst="line">
            <a:avLst/>
          </a:prstGeom>
          <a:noFill/>
          <a:ln w="25400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4" name="Line 28"/>
          <p:cNvSpPr>
            <a:spLocks noChangeShapeType="1"/>
          </p:cNvSpPr>
          <p:nvPr/>
        </p:nvSpPr>
        <p:spPr bwMode="auto">
          <a:xfrm>
            <a:off x="5724525" y="4005263"/>
            <a:ext cx="0" cy="287337"/>
          </a:xfrm>
          <a:prstGeom prst="line">
            <a:avLst/>
          </a:prstGeom>
          <a:noFill/>
          <a:ln w="25400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501332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8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Е г и п е т</a:t>
            </a:r>
          </a:p>
        </p:txBody>
      </p:sp>
      <p:pic>
        <p:nvPicPr>
          <p:cNvPr id="3074" name="Picture 4" descr="S_61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490538"/>
            <a:ext cx="8785225" cy="5891212"/>
          </a:xfrm>
          <a:noFill/>
        </p:spPr>
      </p:pic>
      <p:sp>
        <p:nvSpPr>
          <p:cNvPr id="3076" name="Rectangle 27" descr="Почтовая бумага"/>
          <p:cNvSpPr>
            <a:spLocks noChangeArrowheads="1"/>
          </p:cNvSpPr>
          <p:nvPr/>
        </p:nvSpPr>
        <p:spPr bwMode="auto">
          <a:xfrm>
            <a:off x="6035674" y="4175125"/>
            <a:ext cx="3108325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>
                <a:ln w="50800"/>
                <a:latin typeface="Times New Roman" pitchFamily="18" charset="0"/>
                <a:cs typeface="Times New Roman" pitchFamily="18" charset="0"/>
              </a:rPr>
              <a:t>1т 550кг + 450кг</a:t>
            </a:r>
            <a:endParaRPr lang="ru-RU" sz="2800" b="1" dirty="0">
              <a:ln w="50800"/>
              <a:latin typeface="Times New Roman" pitchFamily="18" charset="0"/>
            </a:endParaRPr>
          </a:p>
        </p:txBody>
      </p:sp>
      <p:sp>
        <p:nvSpPr>
          <p:cNvPr id="3077" name="Rectangle 28" descr="Почтовая бумага"/>
          <p:cNvSpPr>
            <a:spLocks noChangeArrowheads="1"/>
          </p:cNvSpPr>
          <p:nvPr/>
        </p:nvSpPr>
        <p:spPr bwMode="auto">
          <a:xfrm>
            <a:off x="3108325" y="4175125"/>
            <a:ext cx="2903835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>
                <a:ln w="50800"/>
                <a:latin typeface="Times New Roman" pitchFamily="18" charset="0"/>
                <a:cs typeface="Times New Roman" pitchFamily="18" charset="0"/>
              </a:rPr>
              <a:t>1км 600м – 500м</a:t>
            </a:r>
            <a:endParaRPr lang="ru-RU" sz="2800" b="1" dirty="0">
              <a:ln w="50800"/>
              <a:latin typeface="Times New Roman" pitchFamily="18" charset="0"/>
            </a:endParaRPr>
          </a:p>
        </p:txBody>
      </p:sp>
      <p:sp>
        <p:nvSpPr>
          <p:cNvPr id="3078" name="Rectangle 29" descr="Почтовая бумага"/>
          <p:cNvSpPr>
            <a:spLocks noChangeArrowheads="1"/>
          </p:cNvSpPr>
          <p:nvPr/>
        </p:nvSpPr>
        <p:spPr bwMode="auto">
          <a:xfrm>
            <a:off x="0" y="4175125"/>
            <a:ext cx="3108325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>
                <a:ln w="50800"/>
                <a:latin typeface="Times New Roman" pitchFamily="18" charset="0"/>
                <a:cs typeface="Times New Roman" pitchFamily="18" charset="0"/>
              </a:rPr>
              <a:t>1мин 10с + 30с</a:t>
            </a:r>
            <a:endParaRPr lang="ru-RU" sz="2800" b="1" dirty="0">
              <a:ln w="50800"/>
              <a:latin typeface="Times New Roman" pitchFamily="18" charset="0"/>
            </a:endParaRPr>
          </a:p>
        </p:txBody>
      </p:sp>
      <p:sp>
        <p:nvSpPr>
          <p:cNvPr id="3079" name="Rectangle 30" descr="Почтовая бумага"/>
          <p:cNvSpPr>
            <a:spLocks noChangeArrowheads="1"/>
          </p:cNvSpPr>
          <p:nvPr/>
        </p:nvSpPr>
        <p:spPr bwMode="auto">
          <a:xfrm>
            <a:off x="6035674" y="2327275"/>
            <a:ext cx="3108325" cy="1893814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>
                <a:ln w="50800"/>
                <a:latin typeface="Times New Roman" pitchFamily="18" charset="0"/>
                <a:cs typeface="Times New Roman" pitchFamily="18" charset="0"/>
              </a:rPr>
              <a:t>63 + 100 + 37</a:t>
            </a:r>
            <a:endParaRPr lang="ru-RU" sz="2800" b="1" dirty="0">
              <a:ln w="50800"/>
              <a:latin typeface="Times New Roman" pitchFamily="18" charset="0"/>
            </a:endParaRPr>
          </a:p>
        </p:txBody>
      </p:sp>
      <p:sp>
        <p:nvSpPr>
          <p:cNvPr id="3080" name="Rectangle 31" descr="Почтовая бумага"/>
          <p:cNvSpPr>
            <a:spLocks noChangeArrowheads="1"/>
          </p:cNvSpPr>
          <p:nvPr/>
        </p:nvSpPr>
        <p:spPr bwMode="auto">
          <a:xfrm>
            <a:off x="3108325" y="2327275"/>
            <a:ext cx="2927350" cy="18478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>
                <a:ln w="50800"/>
                <a:latin typeface="Times New Roman" pitchFamily="18" charset="0"/>
                <a:cs typeface="Times New Roman" pitchFamily="18" charset="0"/>
              </a:rPr>
              <a:t>46 + 66 + 54</a:t>
            </a:r>
            <a:endParaRPr lang="ru-RU" sz="2800" b="1" dirty="0">
              <a:ln w="50800"/>
              <a:latin typeface="Times New Roman" pitchFamily="18" charset="0"/>
            </a:endParaRPr>
          </a:p>
        </p:txBody>
      </p:sp>
      <p:sp>
        <p:nvSpPr>
          <p:cNvPr id="3081" name="Rectangle 32" descr="Почтовая бумага"/>
          <p:cNvSpPr>
            <a:spLocks noChangeArrowheads="1"/>
          </p:cNvSpPr>
          <p:nvPr/>
        </p:nvSpPr>
        <p:spPr bwMode="auto">
          <a:xfrm>
            <a:off x="0" y="2348880"/>
            <a:ext cx="3108449" cy="180020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>
                <a:ln w="50800"/>
                <a:latin typeface="Times New Roman" pitchFamily="18" charset="0"/>
                <a:cs typeface="Times New Roman" pitchFamily="18" charset="0"/>
              </a:rPr>
              <a:t>(300 – 90) : 3</a:t>
            </a:r>
            <a:endParaRPr lang="ru-RU" sz="2800" b="1" dirty="0">
              <a:ln w="50800"/>
              <a:latin typeface="Times New Roman" pitchFamily="18" charset="0"/>
            </a:endParaRPr>
          </a:p>
        </p:txBody>
      </p:sp>
      <p:sp>
        <p:nvSpPr>
          <p:cNvPr id="3082" name="Rectangle 33" descr="Почтовая бумага"/>
          <p:cNvSpPr>
            <a:spLocks noChangeArrowheads="1"/>
          </p:cNvSpPr>
          <p:nvPr/>
        </p:nvSpPr>
        <p:spPr bwMode="auto">
          <a:xfrm>
            <a:off x="6012160" y="0"/>
            <a:ext cx="3131840" cy="2327697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>
                <a:ln w="50800"/>
                <a:latin typeface="Times New Roman" pitchFamily="18" charset="0"/>
                <a:cs typeface="Times New Roman" pitchFamily="18" charset="0"/>
              </a:rPr>
              <a:t>(100 + 580) - 480</a:t>
            </a:r>
            <a:endParaRPr lang="ru-RU" sz="2800" b="1" dirty="0">
              <a:ln w="50800"/>
              <a:latin typeface="Times New Roman" pitchFamily="18" charset="0"/>
            </a:endParaRPr>
          </a:p>
        </p:txBody>
      </p:sp>
      <p:sp>
        <p:nvSpPr>
          <p:cNvPr id="3083" name="Rectangle 34" descr="Почтовая бумага"/>
          <p:cNvSpPr>
            <a:spLocks noChangeArrowheads="1"/>
          </p:cNvSpPr>
          <p:nvPr/>
        </p:nvSpPr>
        <p:spPr bwMode="auto">
          <a:xfrm>
            <a:off x="3059832" y="0"/>
            <a:ext cx="2975843" cy="23272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>
                <a:ln w="50800"/>
                <a:latin typeface="Times New Roman" pitchFamily="18" charset="0"/>
                <a:cs typeface="Times New Roman" pitchFamily="18" charset="0"/>
              </a:rPr>
              <a:t>600 – 120 : (4 + 2)</a:t>
            </a:r>
            <a:endParaRPr lang="ru-RU" sz="2800" b="1" dirty="0">
              <a:ln w="50800"/>
              <a:latin typeface="Times New Roman" pitchFamily="18" charset="0"/>
            </a:endParaRPr>
          </a:p>
        </p:txBody>
      </p:sp>
      <p:sp>
        <p:nvSpPr>
          <p:cNvPr id="3084" name="Rectangle 35" descr="Почтовая бумага"/>
          <p:cNvSpPr>
            <a:spLocks noChangeArrowheads="1"/>
          </p:cNvSpPr>
          <p:nvPr/>
        </p:nvSpPr>
        <p:spPr bwMode="auto">
          <a:xfrm>
            <a:off x="0" y="0"/>
            <a:ext cx="3108325" cy="23272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i="1" dirty="0">
                <a:ln w="50800"/>
                <a:latin typeface="Times New Roman" pitchFamily="18" charset="0"/>
                <a:cs typeface="Times New Roman" pitchFamily="18" charset="0"/>
              </a:rPr>
              <a:t>200 – 80 : 2</a:t>
            </a:r>
            <a:endParaRPr lang="ru-RU" sz="2800" b="1" i="1" dirty="0">
              <a:ln w="50800"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Факел2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97688"/>
          </a:xfrm>
          <a:noFill/>
        </p:spPr>
      </p:pic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9144000" cy="6897688"/>
            <a:chOff x="0" y="0"/>
            <a:chExt cx="5760" cy="4345"/>
          </a:xfrm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0" y="0"/>
              <a:ext cx="5760" cy="4345"/>
              <a:chOff x="0" y="0"/>
              <a:chExt cx="5760" cy="4345"/>
            </a:xfrm>
          </p:grpSpPr>
          <p:pic>
            <p:nvPicPr>
              <p:cNvPr id="26635" name="Picture 3" descr="Факел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0" y="0"/>
                <a:ext cx="5760" cy="43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636" name="Rectangle 4"/>
              <p:cNvSpPr>
                <a:spLocks noChangeArrowheads="1"/>
              </p:cNvSpPr>
              <p:nvPr/>
            </p:nvSpPr>
            <p:spPr bwMode="auto">
              <a:xfrm>
                <a:off x="3515" y="0"/>
                <a:ext cx="2132" cy="4320"/>
              </a:xfrm>
              <a:prstGeom prst="rect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r"/>
                <a:r>
                  <a:rPr lang="ru-RU" sz="4400" b="1">
                    <a:solidFill>
                      <a:srgbClr val="FFFF99"/>
                    </a:solidFill>
                    <a:latin typeface="Times New Roman" pitchFamily="18" charset="0"/>
                    <a:cs typeface="Times New Roman" pitchFamily="18" charset="0"/>
                  </a:rPr>
                  <a:t>35 км 820 м </a:t>
                </a:r>
              </a:p>
              <a:p>
                <a:pPr algn="r"/>
                <a:r>
                  <a:rPr lang="ru-RU" sz="4400" b="1">
                    <a:solidFill>
                      <a:srgbClr val="FFFF99"/>
                    </a:solidFill>
                    <a:latin typeface="Times New Roman" pitchFamily="18" charset="0"/>
                    <a:cs typeface="Times New Roman" pitchFamily="18" charset="0"/>
                  </a:rPr>
                  <a:t>7 км 710 м</a:t>
                </a:r>
              </a:p>
              <a:p>
                <a:pPr algn="r"/>
                <a:r>
                  <a:rPr lang="ru-RU" sz="4400" b="1">
                    <a:solidFill>
                      <a:srgbClr val="FFFF99"/>
                    </a:solidFill>
                    <a:latin typeface="Times New Roman" pitchFamily="18" charset="0"/>
                    <a:cs typeface="Times New Roman" pitchFamily="18" charset="0"/>
                  </a:rPr>
                  <a:t>28 км 110 м</a:t>
                </a:r>
              </a:p>
              <a:p>
                <a:pPr algn="r"/>
                <a:r>
                  <a:rPr lang="ru-RU" sz="4400" b="1">
                    <a:solidFill>
                      <a:srgbClr val="FFFF99"/>
                    </a:solidFill>
                    <a:latin typeface="Times New Roman" pitchFamily="18" charset="0"/>
                    <a:cs typeface="Times New Roman" pitchFamily="18" charset="0"/>
                  </a:rPr>
                  <a:t>13 т 250 кг</a:t>
                </a:r>
              </a:p>
              <a:p>
                <a:pPr algn="r"/>
                <a:r>
                  <a:rPr lang="ru-RU" sz="4400" b="1">
                    <a:solidFill>
                      <a:srgbClr val="FFFF99"/>
                    </a:solidFill>
                    <a:latin typeface="Times New Roman" pitchFamily="18" charset="0"/>
                  </a:rPr>
                  <a:t>567 кг</a:t>
                </a:r>
              </a:p>
              <a:p>
                <a:pPr algn="r"/>
                <a:r>
                  <a:rPr lang="ru-RU" sz="4400" b="1">
                    <a:solidFill>
                      <a:srgbClr val="FFFF99"/>
                    </a:solidFill>
                    <a:latin typeface="Times New Roman" pitchFamily="18" charset="0"/>
                  </a:rPr>
                  <a:t>13 т 817 кг</a:t>
                </a:r>
              </a:p>
            </p:txBody>
          </p:sp>
        </p:grpSp>
        <p:sp>
          <p:nvSpPr>
            <p:cNvPr id="26630" name="Line 5"/>
            <p:cNvSpPr>
              <a:spLocks noChangeShapeType="1"/>
            </p:cNvSpPr>
            <p:nvPr/>
          </p:nvSpPr>
          <p:spPr bwMode="auto">
            <a:xfrm>
              <a:off x="3742" y="1752"/>
              <a:ext cx="1860" cy="0"/>
            </a:xfrm>
            <a:prstGeom prst="line">
              <a:avLst/>
            </a:prstGeom>
            <a:noFill/>
            <a:ln w="25400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31" name="Line 6"/>
            <p:cNvSpPr>
              <a:spLocks noChangeShapeType="1"/>
            </p:cNvSpPr>
            <p:nvPr/>
          </p:nvSpPr>
          <p:spPr bwMode="auto">
            <a:xfrm>
              <a:off x="3742" y="3022"/>
              <a:ext cx="1860" cy="0"/>
            </a:xfrm>
            <a:prstGeom prst="line">
              <a:avLst/>
            </a:prstGeom>
            <a:noFill/>
            <a:ln w="25400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32" name="Line 7"/>
            <p:cNvSpPr>
              <a:spLocks noChangeShapeType="1"/>
            </p:cNvSpPr>
            <p:nvPr/>
          </p:nvSpPr>
          <p:spPr bwMode="auto">
            <a:xfrm>
              <a:off x="3515" y="1344"/>
              <a:ext cx="181" cy="0"/>
            </a:xfrm>
            <a:prstGeom prst="line">
              <a:avLst/>
            </a:prstGeom>
            <a:noFill/>
            <a:ln w="25400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33" name="Line 8"/>
            <p:cNvSpPr>
              <a:spLocks noChangeShapeType="1"/>
            </p:cNvSpPr>
            <p:nvPr/>
          </p:nvSpPr>
          <p:spPr bwMode="auto">
            <a:xfrm>
              <a:off x="3515" y="2614"/>
              <a:ext cx="181" cy="0"/>
            </a:xfrm>
            <a:prstGeom prst="line">
              <a:avLst/>
            </a:prstGeom>
            <a:noFill/>
            <a:ln w="25400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34" name="Line 9"/>
            <p:cNvSpPr>
              <a:spLocks noChangeShapeType="1"/>
            </p:cNvSpPr>
            <p:nvPr/>
          </p:nvSpPr>
          <p:spPr bwMode="auto">
            <a:xfrm>
              <a:off x="3606" y="2523"/>
              <a:ext cx="0" cy="181"/>
            </a:xfrm>
            <a:prstGeom prst="line">
              <a:avLst/>
            </a:prstGeom>
            <a:noFill/>
            <a:ln w="25400">
              <a:solidFill>
                <a:srgbClr val="FFFF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6628" name="Rectangle 13"/>
          <p:cNvSpPr>
            <a:spLocks noChangeArrowheads="1"/>
          </p:cNvSpPr>
          <p:nvPr/>
        </p:nvSpPr>
        <p:spPr bwMode="auto">
          <a:xfrm>
            <a:off x="0" y="0"/>
            <a:ext cx="4356100" cy="1268413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4400" b="1">
              <a:solidFill>
                <a:srgbClr val="FFFF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Факел2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97688"/>
          </a:xfrm>
          <a:noFill/>
        </p:spPr>
      </p:pic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0" y="0"/>
            <a:ext cx="9144000" cy="1268413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X + 390 = 70 * 6</a:t>
            </a:r>
            <a:endParaRPr lang="ru-RU" sz="4400" b="1">
              <a:solidFill>
                <a:srgbClr val="FFFF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Факел2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97688"/>
          </a:xfrm>
          <a:noFill/>
        </p:spPr>
      </p:pic>
      <p:sp>
        <p:nvSpPr>
          <p:cNvPr id="28675" name="Line 8"/>
          <p:cNvSpPr>
            <a:spLocks noChangeShapeType="1"/>
          </p:cNvSpPr>
          <p:nvPr/>
        </p:nvSpPr>
        <p:spPr bwMode="auto">
          <a:xfrm>
            <a:off x="2555875" y="2997200"/>
            <a:ext cx="4175125" cy="0"/>
          </a:xfrm>
          <a:prstGeom prst="line">
            <a:avLst/>
          </a:prstGeom>
          <a:noFill/>
          <a:ln w="25400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76" name="Rectangle 9"/>
          <p:cNvSpPr>
            <a:spLocks noChangeArrowheads="1"/>
          </p:cNvSpPr>
          <p:nvPr/>
        </p:nvSpPr>
        <p:spPr bwMode="auto">
          <a:xfrm>
            <a:off x="0" y="0"/>
            <a:ext cx="9144000" cy="1268413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X + 390 = 70 * 6</a:t>
            </a:r>
            <a:endParaRPr lang="ru-RU" sz="4400" b="1">
              <a:solidFill>
                <a:srgbClr val="FFFF99"/>
              </a:solidFill>
              <a:latin typeface="Times New Roman" pitchFamily="18" charset="0"/>
            </a:endParaRPr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2557463" y="908050"/>
            <a:ext cx="4175125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FFFF99"/>
                </a:solidFill>
                <a:latin typeface="Times New Roman" pitchFamily="18" charset="0"/>
              </a:rPr>
              <a:t>X + 390 = 420</a:t>
            </a:r>
          </a:p>
          <a:p>
            <a:r>
              <a:rPr lang="en-US" sz="4400" b="1">
                <a:solidFill>
                  <a:srgbClr val="FFFF99"/>
                </a:solidFill>
                <a:latin typeface="Times New Roman" pitchFamily="18" charset="0"/>
              </a:rPr>
              <a:t>X = 420 – 390</a:t>
            </a:r>
          </a:p>
          <a:p>
            <a:r>
              <a:rPr lang="en-US" sz="4400" b="1">
                <a:solidFill>
                  <a:srgbClr val="FFFF99"/>
                </a:solidFill>
                <a:latin typeface="Times New Roman" pitchFamily="18" charset="0"/>
              </a:rPr>
              <a:t>X = 30</a:t>
            </a:r>
          </a:p>
          <a:p>
            <a:r>
              <a:rPr lang="en-US" sz="4400" b="1">
                <a:solidFill>
                  <a:srgbClr val="FFFF99"/>
                </a:solidFill>
                <a:latin typeface="Times New Roman" pitchFamily="18" charset="0"/>
              </a:rPr>
              <a:t>30 + 390 = 70 * 6</a:t>
            </a:r>
          </a:p>
          <a:p>
            <a:r>
              <a:rPr lang="en-US" sz="4400" b="1">
                <a:solidFill>
                  <a:srgbClr val="FFFF99"/>
                </a:solidFill>
                <a:latin typeface="Times New Roman" pitchFamily="18" charset="0"/>
              </a:rPr>
              <a:t>420 = 420</a:t>
            </a:r>
            <a:endParaRPr lang="ru-RU" sz="4400" b="1">
              <a:solidFill>
                <a:srgbClr val="FFFF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7" descr="new-5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-531813"/>
            <a:ext cx="9144000" cy="7772401"/>
          </a:xfrm>
          <a:noFill/>
        </p:spPr>
      </p:pic>
      <p:pic>
        <p:nvPicPr>
          <p:cNvPr id="89093" name="Picture 5" descr="Вход очищен"/>
          <p:cNvPicPr>
            <a:picLocks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97688"/>
          </a:xfrm>
          <a:noFill/>
        </p:spPr>
      </p:pic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4356100" y="4149725"/>
            <a:ext cx="1585913" cy="1439863"/>
            <a:chOff x="3243" y="981"/>
            <a:chExt cx="999" cy="907"/>
          </a:xfrm>
        </p:grpSpPr>
        <p:grpSp>
          <p:nvGrpSpPr>
            <p:cNvPr id="3" name="Group 47"/>
            <p:cNvGrpSpPr>
              <a:grpSpLocks/>
            </p:cNvGrpSpPr>
            <p:nvPr/>
          </p:nvGrpSpPr>
          <p:grpSpPr bwMode="auto">
            <a:xfrm>
              <a:off x="3243" y="981"/>
              <a:ext cx="999" cy="861"/>
              <a:chOff x="1248" y="240"/>
              <a:chExt cx="4176" cy="3600"/>
            </a:xfrm>
          </p:grpSpPr>
          <p:sp>
            <p:nvSpPr>
              <p:cNvPr id="31800" name="Pyr1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2873" y="240"/>
                <a:ext cx="936" cy="798"/>
              </a:xfrm>
              <a:custGeom>
                <a:avLst/>
                <a:gdLst>
                  <a:gd name="T0" fmla="*/ 1 w 21600"/>
                  <a:gd name="T1" fmla="*/ 0 h 21600"/>
                  <a:gd name="T2" fmla="*/ 2 w 21600"/>
                  <a:gd name="T3" fmla="*/ 1 h 21600"/>
                  <a:gd name="T4" fmla="*/ 0 w 21600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5400 w 21600"/>
                  <a:gd name="T10" fmla="*/ 11802 h 21600"/>
                  <a:gd name="T11" fmla="*/ 16200 w 21600"/>
                  <a:gd name="T12" fmla="*/ 20598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01" name="Pyr2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2331" y="1038"/>
                <a:ext cx="2015" cy="936"/>
              </a:xfrm>
              <a:custGeom>
                <a:avLst/>
                <a:gdLst>
                  <a:gd name="T0" fmla="*/ 5 w 21600"/>
                  <a:gd name="T1" fmla="*/ 0 h 21600"/>
                  <a:gd name="T2" fmla="*/ 13 w 21600"/>
                  <a:gd name="T3" fmla="*/ 0 h 21600"/>
                  <a:gd name="T4" fmla="*/ 18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789 w 21600"/>
                  <a:gd name="T13" fmla="*/ 508 h 21600"/>
                  <a:gd name="T14" fmla="*/ 15811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787" y="0"/>
                    </a:moveTo>
                    <a:lnTo>
                      <a:pt x="15812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5787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02" name="Pyr3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1795" y="1974"/>
                <a:ext cx="3087" cy="935"/>
              </a:xfrm>
              <a:custGeom>
                <a:avLst/>
                <a:gdLst>
                  <a:gd name="T0" fmla="*/ 11 w 21600"/>
                  <a:gd name="T1" fmla="*/ 0 h 21600"/>
                  <a:gd name="T2" fmla="*/ 52 w 21600"/>
                  <a:gd name="T3" fmla="*/ 0 h 21600"/>
                  <a:gd name="T4" fmla="*/ 63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290 w 21600"/>
                  <a:gd name="T13" fmla="*/ 508 h 21600"/>
                  <a:gd name="T14" fmla="*/ 16310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3768" y="0"/>
                    </a:moveTo>
                    <a:lnTo>
                      <a:pt x="17831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3768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03" name="Pyr4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1248" y="2904"/>
                <a:ext cx="4176" cy="936"/>
              </a:xfrm>
              <a:custGeom>
                <a:avLst/>
                <a:gdLst>
                  <a:gd name="T0" fmla="*/ 20 w 21600"/>
                  <a:gd name="T1" fmla="*/ 0 h 21600"/>
                  <a:gd name="T2" fmla="*/ 136 w 21600"/>
                  <a:gd name="T3" fmla="*/ 0 h 21600"/>
                  <a:gd name="T4" fmla="*/ 156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284 w 21600"/>
                  <a:gd name="T13" fmla="*/ 508 h 21600"/>
                  <a:gd name="T14" fmla="*/ 17312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793" y="0"/>
                    </a:moveTo>
                    <a:lnTo>
                      <a:pt x="18806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2793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799" name="Text Box 52"/>
            <p:cNvSpPr txBox="1">
              <a:spLocks noChangeArrowheads="1"/>
            </p:cNvSpPr>
            <p:nvPr/>
          </p:nvSpPr>
          <p:spPr bwMode="auto">
            <a:xfrm>
              <a:off x="3618" y="1312"/>
              <a:ext cx="260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5400" b="1">
                  <a:latin typeface="Times New Roman" pitchFamily="18" charset="0"/>
                </a:rPr>
                <a:t>!</a:t>
              </a:r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6659563" y="4292600"/>
            <a:ext cx="1585912" cy="1419225"/>
            <a:chOff x="1973" y="1207"/>
            <a:chExt cx="999" cy="894"/>
          </a:xfrm>
        </p:grpSpPr>
        <p:grpSp>
          <p:nvGrpSpPr>
            <p:cNvPr id="5" name="Group 40"/>
            <p:cNvGrpSpPr>
              <a:grpSpLocks/>
            </p:cNvGrpSpPr>
            <p:nvPr/>
          </p:nvGrpSpPr>
          <p:grpSpPr bwMode="auto">
            <a:xfrm>
              <a:off x="1973" y="1207"/>
              <a:ext cx="999" cy="861"/>
              <a:chOff x="1248" y="240"/>
              <a:chExt cx="4176" cy="3600"/>
            </a:xfrm>
          </p:grpSpPr>
          <p:sp>
            <p:nvSpPr>
              <p:cNvPr id="31794" name="Pyr1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2873" y="240"/>
                <a:ext cx="936" cy="798"/>
              </a:xfrm>
              <a:custGeom>
                <a:avLst/>
                <a:gdLst>
                  <a:gd name="T0" fmla="*/ 1 w 21600"/>
                  <a:gd name="T1" fmla="*/ 0 h 21600"/>
                  <a:gd name="T2" fmla="*/ 2 w 21600"/>
                  <a:gd name="T3" fmla="*/ 1 h 21600"/>
                  <a:gd name="T4" fmla="*/ 0 w 21600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5400 w 21600"/>
                  <a:gd name="T10" fmla="*/ 11802 h 21600"/>
                  <a:gd name="T11" fmla="*/ 16200 w 21600"/>
                  <a:gd name="T12" fmla="*/ 20598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5" name="Pyr2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2331" y="1038"/>
                <a:ext cx="2015" cy="936"/>
              </a:xfrm>
              <a:custGeom>
                <a:avLst/>
                <a:gdLst>
                  <a:gd name="T0" fmla="*/ 5 w 21600"/>
                  <a:gd name="T1" fmla="*/ 0 h 21600"/>
                  <a:gd name="T2" fmla="*/ 13 w 21600"/>
                  <a:gd name="T3" fmla="*/ 0 h 21600"/>
                  <a:gd name="T4" fmla="*/ 18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789 w 21600"/>
                  <a:gd name="T13" fmla="*/ 508 h 21600"/>
                  <a:gd name="T14" fmla="*/ 15811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787" y="0"/>
                    </a:moveTo>
                    <a:lnTo>
                      <a:pt x="15812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5787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6" name="Pyr3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1795" y="1974"/>
                <a:ext cx="3087" cy="935"/>
              </a:xfrm>
              <a:custGeom>
                <a:avLst/>
                <a:gdLst>
                  <a:gd name="T0" fmla="*/ 11 w 21600"/>
                  <a:gd name="T1" fmla="*/ 0 h 21600"/>
                  <a:gd name="T2" fmla="*/ 52 w 21600"/>
                  <a:gd name="T3" fmla="*/ 0 h 21600"/>
                  <a:gd name="T4" fmla="*/ 63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290 w 21600"/>
                  <a:gd name="T13" fmla="*/ 508 h 21600"/>
                  <a:gd name="T14" fmla="*/ 16310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3768" y="0"/>
                    </a:moveTo>
                    <a:lnTo>
                      <a:pt x="17831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3768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7" name="Pyr4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1248" y="2904"/>
                <a:ext cx="4176" cy="936"/>
              </a:xfrm>
              <a:custGeom>
                <a:avLst/>
                <a:gdLst>
                  <a:gd name="T0" fmla="*/ 20 w 21600"/>
                  <a:gd name="T1" fmla="*/ 0 h 21600"/>
                  <a:gd name="T2" fmla="*/ 136 w 21600"/>
                  <a:gd name="T3" fmla="*/ 0 h 21600"/>
                  <a:gd name="T4" fmla="*/ 156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284 w 21600"/>
                  <a:gd name="T13" fmla="*/ 508 h 21600"/>
                  <a:gd name="T14" fmla="*/ 17312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793" y="0"/>
                    </a:moveTo>
                    <a:lnTo>
                      <a:pt x="18806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2793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793" name="Text Box 45"/>
            <p:cNvSpPr txBox="1">
              <a:spLocks noChangeArrowheads="1"/>
            </p:cNvSpPr>
            <p:nvPr/>
          </p:nvSpPr>
          <p:spPr bwMode="auto">
            <a:xfrm>
              <a:off x="2200" y="1525"/>
              <a:ext cx="540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5400" b="1">
                  <a:latin typeface="Times New Roman" pitchFamily="18" charset="0"/>
                </a:rPr>
                <a:t>Ы</a:t>
              </a:r>
            </a:p>
          </p:txBody>
        </p: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1331913" y="1628775"/>
            <a:ext cx="1585912" cy="1417638"/>
            <a:chOff x="521" y="2024"/>
            <a:chExt cx="999" cy="893"/>
          </a:xfrm>
        </p:grpSpPr>
        <p:grpSp>
          <p:nvGrpSpPr>
            <p:cNvPr id="7" name="Group 33"/>
            <p:cNvGrpSpPr>
              <a:grpSpLocks/>
            </p:cNvGrpSpPr>
            <p:nvPr/>
          </p:nvGrpSpPr>
          <p:grpSpPr bwMode="auto">
            <a:xfrm>
              <a:off x="521" y="2024"/>
              <a:ext cx="999" cy="861"/>
              <a:chOff x="1248" y="240"/>
              <a:chExt cx="4176" cy="3600"/>
            </a:xfrm>
          </p:grpSpPr>
          <p:sp>
            <p:nvSpPr>
              <p:cNvPr id="31788" name="Pyr1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2873" y="240"/>
                <a:ext cx="936" cy="798"/>
              </a:xfrm>
              <a:custGeom>
                <a:avLst/>
                <a:gdLst>
                  <a:gd name="T0" fmla="*/ 1 w 21600"/>
                  <a:gd name="T1" fmla="*/ 0 h 21600"/>
                  <a:gd name="T2" fmla="*/ 2 w 21600"/>
                  <a:gd name="T3" fmla="*/ 1 h 21600"/>
                  <a:gd name="T4" fmla="*/ 0 w 21600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5400 w 21600"/>
                  <a:gd name="T10" fmla="*/ 11802 h 21600"/>
                  <a:gd name="T11" fmla="*/ 16200 w 21600"/>
                  <a:gd name="T12" fmla="*/ 20598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9" name="Pyr2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2331" y="1038"/>
                <a:ext cx="2015" cy="936"/>
              </a:xfrm>
              <a:custGeom>
                <a:avLst/>
                <a:gdLst>
                  <a:gd name="T0" fmla="*/ 5 w 21600"/>
                  <a:gd name="T1" fmla="*/ 0 h 21600"/>
                  <a:gd name="T2" fmla="*/ 13 w 21600"/>
                  <a:gd name="T3" fmla="*/ 0 h 21600"/>
                  <a:gd name="T4" fmla="*/ 18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789 w 21600"/>
                  <a:gd name="T13" fmla="*/ 508 h 21600"/>
                  <a:gd name="T14" fmla="*/ 15811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787" y="0"/>
                    </a:moveTo>
                    <a:lnTo>
                      <a:pt x="15812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5787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0" name="Pyr3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1795" y="1974"/>
                <a:ext cx="3087" cy="935"/>
              </a:xfrm>
              <a:custGeom>
                <a:avLst/>
                <a:gdLst>
                  <a:gd name="T0" fmla="*/ 11 w 21600"/>
                  <a:gd name="T1" fmla="*/ 0 h 21600"/>
                  <a:gd name="T2" fmla="*/ 52 w 21600"/>
                  <a:gd name="T3" fmla="*/ 0 h 21600"/>
                  <a:gd name="T4" fmla="*/ 63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290 w 21600"/>
                  <a:gd name="T13" fmla="*/ 508 h 21600"/>
                  <a:gd name="T14" fmla="*/ 16310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3768" y="0"/>
                    </a:moveTo>
                    <a:lnTo>
                      <a:pt x="17831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3768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91" name="Pyr4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1248" y="2904"/>
                <a:ext cx="4176" cy="936"/>
              </a:xfrm>
              <a:custGeom>
                <a:avLst/>
                <a:gdLst>
                  <a:gd name="T0" fmla="*/ 20 w 21600"/>
                  <a:gd name="T1" fmla="*/ 0 h 21600"/>
                  <a:gd name="T2" fmla="*/ 136 w 21600"/>
                  <a:gd name="T3" fmla="*/ 0 h 21600"/>
                  <a:gd name="T4" fmla="*/ 156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284 w 21600"/>
                  <a:gd name="T13" fmla="*/ 508 h 21600"/>
                  <a:gd name="T14" fmla="*/ 17312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793" y="0"/>
                    </a:moveTo>
                    <a:lnTo>
                      <a:pt x="18806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2793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787" name="Text Box 38"/>
            <p:cNvSpPr txBox="1">
              <a:spLocks noChangeArrowheads="1"/>
            </p:cNvSpPr>
            <p:nvPr/>
          </p:nvSpPr>
          <p:spPr bwMode="auto">
            <a:xfrm>
              <a:off x="793" y="2341"/>
              <a:ext cx="45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5400" b="1">
                  <a:latin typeface="Times New Roman" pitchFamily="18" charset="0"/>
                </a:rPr>
                <a:t>Ц</a:t>
              </a:r>
            </a:p>
          </p:txBody>
        </p:sp>
      </p:grpSp>
      <p:grpSp>
        <p:nvGrpSpPr>
          <p:cNvPr id="8" name="Group 18"/>
          <p:cNvGrpSpPr>
            <a:grpSpLocks/>
          </p:cNvGrpSpPr>
          <p:nvPr/>
        </p:nvGrpSpPr>
        <p:grpSpPr bwMode="auto">
          <a:xfrm>
            <a:off x="4787900" y="260350"/>
            <a:ext cx="1585913" cy="1368425"/>
            <a:chOff x="3606" y="2840"/>
            <a:chExt cx="999" cy="862"/>
          </a:xfrm>
        </p:grpSpPr>
        <p:grpSp>
          <p:nvGrpSpPr>
            <p:cNvPr id="9" name="Group 19"/>
            <p:cNvGrpSpPr>
              <a:grpSpLocks/>
            </p:cNvGrpSpPr>
            <p:nvPr/>
          </p:nvGrpSpPr>
          <p:grpSpPr bwMode="auto">
            <a:xfrm>
              <a:off x="3606" y="2840"/>
              <a:ext cx="999" cy="861"/>
              <a:chOff x="1248" y="240"/>
              <a:chExt cx="4176" cy="3600"/>
            </a:xfrm>
          </p:grpSpPr>
          <p:sp>
            <p:nvSpPr>
              <p:cNvPr id="31782" name="Pyr1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2873" y="240"/>
                <a:ext cx="936" cy="798"/>
              </a:xfrm>
              <a:custGeom>
                <a:avLst/>
                <a:gdLst>
                  <a:gd name="T0" fmla="*/ 1 w 21600"/>
                  <a:gd name="T1" fmla="*/ 0 h 21600"/>
                  <a:gd name="T2" fmla="*/ 2 w 21600"/>
                  <a:gd name="T3" fmla="*/ 1 h 21600"/>
                  <a:gd name="T4" fmla="*/ 0 w 21600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5400 w 21600"/>
                  <a:gd name="T10" fmla="*/ 11802 h 21600"/>
                  <a:gd name="T11" fmla="*/ 16200 w 21600"/>
                  <a:gd name="T12" fmla="*/ 20598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3" name="Pyr2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2331" y="1038"/>
                <a:ext cx="2015" cy="936"/>
              </a:xfrm>
              <a:custGeom>
                <a:avLst/>
                <a:gdLst>
                  <a:gd name="T0" fmla="*/ 5 w 21600"/>
                  <a:gd name="T1" fmla="*/ 0 h 21600"/>
                  <a:gd name="T2" fmla="*/ 13 w 21600"/>
                  <a:gd name="T3" fmla="*/ 0 h 21600"/>
                  <a:gd name="T4" fmla="*/ 18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789 w 21600"/>
                  <a:gd name="T13" fmla="*/ 508 h 21600"/>
                  <a:gd name="T14" fmla="*/ 15811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787" y="0"/>
                    </a:moveTo>
                    <a:lnTo>
                      <a:pt x="15812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5787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4" name="Pyr3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1795" y="1974"/>
                <a:ext cx="3087" cy="935"/>
              </a:xfrm>
              <a:custGeom>
                <a:avLst/>
                <a:gdLst>
                  <a:gd name="T0" fmla="*/ 11 w 21600"/>
                  <a:gd name="T1" fmla="*/ 0 h 21600"/>
                  <a:gd name="T2" fmla="*/ 52 w 21600"/>
                  <a:gd name="T3" fmla="*/ 0 h 21600"/>
                  <a:gd name="T4" fmla="*/ 63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290 w 21600"/>
                  <a:gd name="T13" fmla="*/ 508 h 21600"/>
                  <a:gd name="T14" fmla="*/ 16310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3768" y="0"/>
                    </a:moveTo>
                    <a:lnTo>
                      <a:pt x="17831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3768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85" name="Pyr4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1248" y="2904"/>
                <a:ext cx="4176" cy="936"/>
              </a:xfrm>
              <a:custGeom>
                <a:avLst/>
                <a:gdLst>
                  <a:gd name="T0" fmla="*/ 20 w 21600"/>
                  <a:gd name="T1" fmla="*/ 0 h 21600"/>
                  <a:gd name="T2" fmla="*/ 136 w 21600"/>
                  <a:gd name="T3" fmla="*/ 0 h 21600"/>
                  <a:gd name="T4" fmla="*/ 156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284 w 21600"/>
                  <a:gd name="T13" fmla="*/ 508 h 21600"/>
                  <a:gd name="T14" fmla="*/ 17312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793" y="0"/>
                    </a:moveTo>
                    <a:lnTo>
                      <a:pt x="18806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2793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781" name="Text Box 24"/>
            <p:cNvSpPr txBox="1">
              <a:spLocks noChangeArrowheads="1"/>
            </p:cNvSpPr>
            <p:nvPr/>
          </p:nvSpPr>
          <p:spPr bwMode="auto">
            <a:xfrm>
              <a:off x="3878" y="3126"/>
              <a:ext cx="413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5400" b="1">
                  <a:latin typeface="Times New Roman" pitchFamily="18" charset="0"/>
                </a:rPr>
                <a:t>Д</a:t>
              </a:r>
            </a:p>
          </p:txBody>
        </p:sp>
      </p:grpSp>
      <p:grpSp>
        <p:nvGrpSpPr>
          <p:cNvPr id="10" name="Group 25"/>
          <p:cNvGrpSpPr>
            <a:grpSpLocks/>
          </p:cNvGrpSpPr>
          <p:nvPr/>
        </p:nvGrpSpPr>
        <p:grpSpPr bwMode="auto">
          <a:xfrm>
            <a:off x="6588125" y="2205038"/>
            <a:ext cx="1585913" cy="1419225"/>
            <a:chOff x="1746" y="2341"/>
            <a:chExt cx="999" cy="894"/>
          </a:xfrm>
        </p:grpSpPr>
        <p:grpSp>
          <p:nvGrpSpPr>
            <p:cNvPr id="11" name="Group 26"/>
            <p:cNvGrpSpPr>
              <a:grpSpLocks/>
            </p:cNvGrpSpPr>
            <p:nvPr/>
          </p:nvGrpSpPr>
          <p:grpSpPr bwMode="auto">
            <a:xfrm>
              <a:off x="1746" y="2341"/>
              <a:ext cx="999" cy="861"/>
              <a:chOff x="1248" y="240"/>
              <a:chExt cx="4176" cy="3600"/>
            </a:xfrm>
          </p:grpSpPr>
          <p:sp>
            <p:nvSpPr>
              <p:cNvPr id="31776" name="Pyr1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2873" y="240"/>
                <a:ext cx="936" cy="798"/>
              </a:xfrm>
              <a:custGeom>
                <a:avLst/>
                <a:gdLst>
                  <a:gd name="T0" fmla="*/ 1 w 21600"/>
                  <a:gd name="T1" fmla="*/ 0 h 21600"/>
                  <a:gd name="T2" fmla="*/ 2 w 21600"/>
                  <a:gd name="T3" fmla="*/ 1 h 21600"/>
                  <a:gd name="T4" fmla="*/ 0 w 21600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5400 w 21600"/>
                  <a:gd name="T10" fmla="*/ 11802 h 21600"/>
                  <a:gd name="T11" fmla="*/ 16200 w 21600"/>
                  <a:gd name="T12" fmla="*/ 20598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77" name="Pyr2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2331" y="1038"/>
                <a:ext cx="2015" cy="936"/>
              </a:xfrm>
              <a:custGeom>
                <a:avLst/>
                <a:gdLst>
                  <a:gd name="T0" fmla="*/ 5 w 21600"/>
                  <a:gd name="T1" fmla="*/ 0 h 21600"/>
                  <a:gd name="T2" fmla="*/ 13 w 21600"/>
                  <a:gd name="T3" fmla="*/ 0 h 21600"/>
                  <a:gd name="T4" fmla="*/ 18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789 w 21600"/>
                  <a:gd name="T13" fmla="*/ 508 h 21600"/>
                  <a:gd name="T14" fmla="*/ 15811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787" y="0"/>
                    </a:moveTo>
                    <a:lnTo>
                      <a:pt x="15812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5787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78" name="Pyr3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1795" y="1974"/>
                <a:ext cx="3087" cy="935"/>
              </a:xfrm>
              <a:custGeom>
                <a:avLst/>
                <a:gdLst>
                  <a:gd name="T0" fmla="*/ 11 w 21600"/>
                  <a:gd name="T1" fmla="*/ 0 h 21600"/>
                  <a:gd name="T2" fmla="*/ 52 w 21600"/>
                  <a:gd name="T3" fmla="*/ 0 h 21600"/>
                  <a:gd name="T4" fmla="*/ 63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290 w 21600"/>
                  <a:gd name="T13" fmla="*/ 508 h 21600"/>
                  <a:gd name="T14" fmla="*/ 16310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3768" y="0"/>
                    </a:moveTo>
                    <a:lnTo>
                      <a:pt x="17831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3768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79" name="Pyr4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1248" y="2904"/>
                <a:ext cx="4176" cy="936"/>
              </a:xfrm>
              <a:custGeom>
                <a:avLst/>
                <a:gdLst>
                  <a:gd name="T0" fmla="*/ 20 w 21600"/>
                  <a:gd name="T1" fmla="*/ 0 h 21600"/>
                  <a:gd name="T2" fmla="*/ 136 w 21600"/>
                  <a:gd name="T3" fmla="*/ 0 h 21600"/>
                  <a:gd name="T4" fmla="*/ 156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284 w 21600"/>
                  <a:gd name="T13" fmla="*/ 508 h 21600"/>
                  <a:gd name="T14" fmla="*/ 17312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793" y="0"/>
                    </a:moveTo>
                    <a:lnTo>
                      <a:pt x="18806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2793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775" name="Text Box 31"/>
            <p:cNvSpPr txBox="1">
              <a:spLocks noChangeArrowheads="1"/>
            </p:cNvSpPr>
            <p:nvPr/>
          </p:nvSpPr>
          <p:spPr bwMode="auto">
            <a:xfrm>
              <a:off x="2018" y="2659"/>
              <a:ext cx="45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5400" b="1">
                  <a:latin typeface="Times New Roman" pitchFamily="18" charset="0"/>
                </a:rPr>
                <a:t>О</a:t>
              </a:r>
            </a:p>
          </p:txBody>
        </p:sp>
      </p:grpSp>
      <p:grpSp>
        <p:nvGrpSpPr>
          <p:cNvPr id="12" name="Group 53"/>
          <p:cNvGrpSpPr>
            <a:grpSpLocks/>
          </p:cNvGrpSpPr>
          <p:nvPr/>
        </p:nvGrpSpPr>
        <p:grpSpPr bwMode="auto">
          <a:xfrm>
            <a:off x="1116013" y="0"/>
            <a:ext cx="1585912" cy="1419225"/>
            <a:chOff x="612" y="1026"/>
            <a:chExt cx="999" cy="894"/>
          </a:xfrm>
        </p:grpSpPr>
        <p:grpSp>
          <p:nvGrpSpPr>
            <p:cNvPr id="13" name="Group 54"/>
            <p:cNvGrpSpPr>
              <a:grpSpLocks/>
            </p:cNvGrpSpPr>
            <p:nvPr/>
          </p:nvGrpSpPr>
          <p:grpSpPr bwMode="auto">
            <a:xfrm>
              <a:off x="612" y="1026"/>
              <a:ext cx="999" cy="861"/>
              <a:chOff x="1248" y="240"/>
              <a:chExt cx="4176" cy="3600"/>
            </a:xfrm>
          </p:grpSpPr>
          <p:sp>
            <p:nvSpPr>
              <p:cNvPr id="31770" name="Pyr1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2873" y="240"/>
                <a:ext cx="936" cy="798"/>
              </a:xfrm>
              <a:custGeom>
                <a:avLst/>
                <a:gdLst>
                  <a:gd name="T0" fmla="*/ 1 w 21600"/>
                  <a:gd name="T1" fmla="*/ 0 h 21600"/>
                  <a:gd name="T2" fmla="*/ 2 w 21600"/>
                  <a:gd name="T3" fmla="*/ 1 h 21600"/>
                  <a:gd name="T4" fmla="*/ 0 w 21600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5400 w 21600"/>
                  <a:gd name="T10" fmla="*/ 11802 h 21600"/>
                  <a:gd name="T11" fmla="*/ 16200 w 21600"/>
                  <a:gd name="T12" fmla="*/ 20598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71" name="Pyr2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2331" y="1038"/>
                <a:ext cx="2015" cy="936"/>
              </a:xfrm>
              <a:custGeom>
                <a:avLst/>
                <a:gdLst>
                  <a:gd name="T0" fmla="*/ 5 w 21600"/>
                  <a:gd name="T1" fmla="*/ 0 h 21600"/>
                  <a:gd name="T2" fmla="*/ 13 w 21600"/>
                  <a:gd name="T3" fmla="*/ 0 h 21600"/>
                  <a:gd name="T4" fmla="*/ 18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789 w 21600"/>
                  <a:gd name="T13" fmla="*/ 508 h 21600"/>
                  <a:gd name="T14" fmla="*/ 15811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787" y="0"/>
                    </a:moveTo>
                    <a:lnTo>
                      <a:pt x="15812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5787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72" name="Pyr3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1795" y="1974"/>
                <a:ext cx="3087" cy="935"/>
              </a:xfrm>
              <a:custGeom>
                <a:avLst/>
                <a:gdLst>
                  <a:gd name="T0" fmla="*/ 11 w 21600"/>
                  <a:gd name="T1" fmla="*/ 0 h 21600"/>
                  <a:gd name="T2" fmla="*/ 52 w 21600"/>
                  <a:gd name="T3" fmla="*/ 0 h 21600"/>
                  <a:gd name="T4" fmla="*/ 63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290 w 21600"/>
                  <a:gd name="T13" fmla="*/ 508 h 21600"/>
                  <a:gd name="T14" fmla="*/ 16310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3768" y="0"/>
                    </a:moveTo>
                    <a:lnTo>
                      <a:pt x="17831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3768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73" name="Pyr4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1248" y="2904"/>
                <a:ext cx="4176" cy="936"/>
              </a:xfrm>
              <a:custGeom>
                <a:avLst/>
                <a:gdLst>
                  <a:gd name="T0" fmla="*/ 20 w 21600"/>
                  <a:gd name="T1" fmla="*/ 0 h 21600"/>
                  <a:gd name="T2" fmla="*/ 136 w 21600"/>
                  <a:gd name="T3" fmla="*/ 0 h 21600"/>
                  <a:gd name="T4" fmla="*/ 156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284 w 21600"/>
                  <a:gd name="T13" fmla="*/ 508 h 21600"/>
                  <a:gd name="T14" fmla="*/ 17312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793" y="0"/>
                    </a:moveTo>
                    <a:lnTo>
                      <a:pt x="18806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2793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769" name="Text Box 59"/>
            <p:cNvSpPr txBox="1">
              <a:spLocks noChangeArrowheads="1"/>
            </p:cNvSpPr>
            <p:nvPr/>
          </p:nvSpPr>
          <p:spPr bwMode="auto">
            <a:xfrm>
              <a:off x="854" y="1344"/>
              <a:ext cx="438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5400" b="1">
                  <a:latin typeface="Times New Roman" pitchFamily="18" charset="0"/>
                </a:rPr>
                <a:t>Л</a:t>
              </a:r>
            </a:p>
          </p:txBody>
        </p:sp>
      </p:grpSp>
      <p:grpSp>
        <p:nvGrpSpPr>
          <p:cNvPr id="14" name="Group 60"/>
          <p:cNvGrpSpPr>
            <a:grpSpLocks/>
          </p:cNvGrpSpPr>
          <p:nvPr/>
        </p:nvGrpSpPr>
        <p:grpSpPr bwMode="auto">
          <a:xfrm>
            <a:off x="1692275" y="5040313"/>
            <a:ext cx="1585913" cy="1412875"/>
            <a:chOff x="2245" y="0"/>
            <a:chExt cx="999" cy="890"/>
          </a:xfrm>
        </p:grpSpPr>
        <p:grpSp>
          <p:nvGrpSpPr>
            <p:cNvPr id="15" name="Group 61"/>
            <p:cNvGrpSpPr>
              <a:grpSpLocks/>
            </p:cNvGrpSpPr>
            <p:nvPr/>
          </p:nvGrpSpPr>
          <p:grpSpPr bwMode="auto">
            <a:xfrm>
              <a:off x="2245" y="0"/>
              <a:ext cx="999" cy="861"/>
              <a:chOff x="1248" y="240"/>
              <a:chExt cx="4176" cy="3600"/>
            </a:xfrm>
          </p:grpSpPr>
          <p:sp>
            <p:nvSpPr>
              <p:cNvPr id="31764" name="Pyr1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2873" y="240"/>
                <a:ext cx="936" cy="798"/>
              </a:xfrm>
              <a:custGeom>
                <a:avLst/>
                <a:gdLst>
                  <a:gd name="T0" fmla="*/ 1 w 21600"/>
                  <a:gd name="T1" fmla="*/ 0 h 21600"/>
                  <a:gd name="T2" fmla="*/ 2 w 21600"/>
                  <a:gd name="T3" fmla="*/ 1 h 21600"/>
                  <a:gd name="T4" fmla="*/ 0 w 21600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5400 w 21600"/>
                  <a:gd name="T10" fmla="*/ 11802 h 21600"/>
                  <a:gd name="T11" fmla="*/ 16200 w 21600"/>
                  <a:gd name="T12" fmla="*/ 20598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65" name="Pyr2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2331" y="1038"/>
                <a:ext cx="2015" cy="936"/>
              </a:xfrm>
              <a:custGeom>
                <a:avLst/>
                <a:gdLst>
                  <a:gd name="T0" fmla="*/ 5 w 21600"/>
                  <a:gd name="T1" fmla="*/ 0 h 21600"/>
                  <a:gd name="T2" fmla="*/ 13 w 21600"/>
                  <a:gd name="T3" fmla="*/ 0 h 21600"/>
                  <a:gd name="T4" fmla="*/ 18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789 w 21600"/>
                  <a:gd name="T13" fmla="*/ 508 h 21600"/>
                  <a:gd name="T14" fmla="*/ 15811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787" y="0"/>
                    </a:moveTo>
                    <a:lnTo>
                      <a:pt x="15812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5787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66" name="Pyr3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1795" y="1974"/>
                <a:ext cx="3087" cy="935"/>
              </a:xfrm>
              <a:custGeom>
                <a:avLst/>
                <a:gdLst>
                  <a:gd name="T0" fmla="*/ 11 w 21600"/>
                  <a:gd name="T1" fmla="*/ 0 h 21600"/>
                  <a:gd name="T2" fmla="*/ 52 w 21600"/>
                  <a:gd name="T3" fmla="*/ 0 h 21600"/>
                  <a:gd name="T4" fmla="*/ 63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290 w 21600"/>
                  <a:gd name="T13" fmla="*/ 508 h 21600"/>
                  <a:gd name="T14" fmla="*/ 16310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3768" y="0"/>
                    </a:moveTo>
                    <a:lnTo>
                      <a:pt x="17831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3768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67" name="Pyr4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1248" y="2904"/>
                <a:ext cx="4176" cy="936"/>
              </a:xfrm>
              <a:custGeom>
                <a:avLst/>
                <a:gdLst>
                  <a:gd name="T0" fmla="*/ 20 w 21600"/>
                  <a:gd name="T1" fmla="*/ 0 h 21600"/>
                  <a:gd name="T2" fmla="*/ 136 w 21600"/>
                  <a:gd name="T3" fmla="*/ 0 h 21600"/>
                  <a:gd name="T4" fmla="*/ 156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284 w 21600"/>
                  <a:gd name="T13" fmla="*/ 508 h 21600"/>
                  <a:gd name="T14" fmla="*/ 17312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793" y="0"/>
                    </a:moveTo>
                    <a:lnTo>
                      <a:pt x="18806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2793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763" name="Text Box 66"/>
            <p:cNvSpPr txBox="1">
              <a:spLocks noChangeArrowheads="1"/>
            </p:cNvSpPr>
            <p:nvPr/>
          </p:nvSpPr>
          <p:spPr bwMode="auto">
            <a:xfrm>
              <a:off x="2519" y="314"/>
              <a:ext cx="45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5400" b="1">
                  <a:latin typeface="Times New Roman" pitchFamily="18" charset="0"/>
                </a:rPr>
                <a:t>О</a:t>
              </a:r>
            </a:p>
          </p:txBody>
        </p:sp>
      </p:grpSp>
      <p:grpSp>
        <p:nvGrpSpPr>
          <p:cNvPr id="16" name="Group 11"/>
          <p:cNvGrpSpPr>
            <a:grpSpLocks/>
          </p:cNvGrpSpPr>
          <p:nvPr/>
        </p:nvGrpSpPr>
        <p:grpSpPr bwMode="auto">
          <a:xfrm>
            <a:off x="3059113" y="2636838"/>
            <a:ext cx="1585912" cy="1412875"/>
            <a:chOff x="657" y="0"/>
            <a:chExt cx="999" cy="890"/>
          </a:xfrm>
        </p:grpSpPr>
        <p:grpSp>
          <p:nvGrpSpPr>
            <p:cNvPr id="17" name="Group 12"/>
            <p:cNvGrpSpPr>
              <a:grpSpLocks/>
            </p:cNvGrpSpPr>
            <p:nvPr/>
          </p:nvGrpSpPr>
          <p:grpSpPr bwMode="auto">
            <a:xfrm>
              <a:off x="657" y="0"/>
              <a:ext cx="999" cy="861"/>
              <a:chOff x="1248" y="240"/>
              <a:chExt cx="4176" cy="3600"/>
            </a:xfrm>
          </p:grpSpPr>
          <p:sp>
            <p:nvSpPr>
              <p:cNvPr id="31758" name="Pyr1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2873" y="240"/>
                <a:ext cx="936" cy="798"/>
              </a:xfrm>
              <a:custGeom>
                <a:avLst/>
                <a:gdLst>
                  <a:gd name="T0" fmla="*/ 1 w 21600"/>
                  <a:gd name="T1" fmla="*/ 0 h 21600"/>
                  <a:gd name="T2" fmla="*/ 2 w 21600"/>
                  <a:gd name="T3" fmla="*/ 1 h 21600"/>
                  <a:gd name="T4" fmla="*/ 0 w 21600"/>
                  <a:gd name="T5" fmla="*/ 1 h 21600"/>
                  <a:gd name="T6" fmla="*/ 0 60000 65536"/>
                  <a:gd name="T7" fmla="*/ 0 60000 65536"/>
                  <a:gd name="T8" fmla="*/ 0 60000 65536"/>
                  <a:gd name="T9" fmla="*/ 5400 w 21600"/>
                  <a:gd name="T10" fmla="*/ 11802 h 21600"/>
                  <a:gd name="T11" fmla="*/ 16200 w 21600"/>
                  <a:gd name="T12" fmla="*/ 20598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59" name="Pyr2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2331" y="1038"/>
                <a:ext cx="2015" cy="936"/>
              </a:xfrm>
              <a:custGeom>
                <a:avLst/>
                <a:gdLst>
                  <a:gd name="T0" fmla="*/ 5 w 21600"/>
                  <a:gd name="T1" fmla="*/ 0 h 21600"/>
                  <a:gd name="T2" fmla="*/ 13 w 21600"/>
                  <a:gd name="T3" fmla="*/ 0 h 21600"/>
                  <a:gd name="T4" fmla="*/ 18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789 w 21600"/>
                  <a:gd name="T13" fmla="*/ 508 h 21600"/>
                  <a:gd name="T14" fmla="*/ 15811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787" y="0"/>
                    </a:moveTo>
                    <a:lnTo>
                      <a:pt x="15812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5787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60" name="Pyr3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1795" y="1974"/>
                <a:ext cx="3087" cy="935"/>
              </a:xfrm>
              <a:custGeom>
                <a:avLst/>
                <a:gdLst>
                  <a:gd name="T0" fmla="*/ 11 w 21600"/>
                  <a:gd name="T1" fmla="*/ 0 h 21600"/>
                  <a:gd name="T2" fmla="*/ 52 w 21600"/>
                  <a:gd name="T3" fmla="*/ 0 h 21600"/>
                  <a:gd name="T4" fmla="*/ 63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290 w 21600"/>
                  <a:gd name="T13" fmla="*/ 508 h 21600"/>
                  <a:gd name="T14" fmla="*/ 16310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3768" y="0"/>
                    </a:moveTo>
                    <a:lnTo>
                      <a:pt x="17831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3768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61" name="Pyr4" descr="Почтовая бумага"/>
              <p:cNvSpPr>
                <a:spLocks noEditPoints="1" noChangeArrowheads="1"/>
              </p:cNvSpPr>
              <p:nvPr/>
            </p:nvSpPr>
            <p:spPr bwMode="auto">
              <a:xfrm>
                <a:off x="1248" y="2904"/>
                <a:ext cx="4176" cy="936"/>
              </a:xfrm>
              <a:custGeom>
                <a:avLst/>
                <a:gdLst>
                  <a:gd name="T0" fmla="*/ 20 w 21600"/>
                  <a:gd name="T1" fmla="*/ 0 h 21600"/>
                  <a:gd name="T2" fmla="*/ 136 w 21600"/>
                  <a:gd name="T3" fmla="*/ 0 h 21600"/>
                  <a:gd name="T4" fmla="*/ 156 w 21600"/>
                  <a:gd name="T5" fmla="*/ 2 h 21600"/>
                  <a:gd name="T6" fmla="*/ 0 w 21600"/>
                  <a:gd name="T7" fmla="*/ 2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284 w 21600"/>
                  <a:gd name="T13" fmla="*/ 508 h 21600"/>
                  <a:gd name="T14" fmla="*/ 17312 w 21600"/>
                  <a:gd name="T15" fmla="*/ 2109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793" y="0"/>
                    </a:moveTo>
                    <a:lnTo>
                      <a:pt x="18806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2793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757" name="Text Box 17"/>
            <p:cNvSpPr txBox="1">
              <a:spLocks noChangeArrowheads="1"/>
            </p:cNvSpPr>
            <p:nvPr/>
          </p:nvSpPr>
          <p:spPr bwMode="auto">
            <a:xfrm>
              <a:off x="884" y="314"/>
              <a:ext cx="524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5400" b="1">
                  <a:latin typeface="Times New Roman" pitchFamily="18" charset="0"/>
                </a:rPr>
                <a:t>М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96296E-6 C -0.08924 0.07361 -0.17847 0.14745 -0.23507 0.14838 C -0.29167 0.1493 -0.3224 0.0287 -0.33993 0.00509 " pathEditMode="relative" ptsTypes="aaA">
                                      <p:cBhvr>
                                        <p:cTn id="3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5.92593E-6 C 0.04358 -0.0655 0.08715 -0.13078 0.075 -0.18819 C 0.06285 -0.24559 -0.00486 -0.29536 -0.0724 -0.3449 " pathEditMode="relative" ptsTypes="aaA">
                                      <p:cBhvr>
                                        <p:cTn id="3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C 0.09063 -0.01759 0.18142 -0.03495 0.2 0.0301 C 0.21858 0.09514 0.16493 0.2426 0.11129 0.39005 " pathEditMode="relative" ptsTypes="aaA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C -0.06371 -0.10393 -0.12726 -0.20787 -0.18871 -0.19653 C -0.25017 -0.18518 -0.33854 0.02384 -0.36875 0.06852 " pathEditMode="relative" ptsTypes="aaA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22222E-6 C 0.07743 0.02292 0.15486 0.04606 0.14618 0.10486 C 0.1375 0.16366 0.04236 0.25833 -0.0526 0.35324 " pathEditMode="relative" ptsTypes="aaA">
                                      <p:cBhvr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C -0.05903 0.11968 -0.11805 0.23935 -0.04496 0.26481 C 0.02813 0.29028 0.23351 0.22176 0.43889 0.15324 " pathEditMode="relative" ptsTypes="aaA">
                                      <p:cBhvr>
                                        <p:cTn id="4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5.92593E-6 C 0.08229 -0.07477 0.16458 -0.14954 0.18004 -0.23496 C 0.19549 -0.32038 0.12639 -0.51297 0.09254 -0.5132 C 0.05868 -0.51343 0.01754 -0.37501 -0.02361 -0.23658 " pathEditMode="relative" ptsTypes="aaaA">
                                      <p:cBhvr>
                                        <p:cTn id="4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6 C 0.04306 -0.11573 0.08628 -0.23148 0.13125 -0.24675 C 0.17622 -0.26203 0.23333 -0.09675 0.26997 -0.09166 C 0.3066 -0.08657 0.33767 -0.19606 0.35122 -0.21666 " pathEditMode="relative" ptsTypes="aaaA">
                                      <p:cBhvr>
                                        <p:cTn id="5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446088" y="501332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8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Е г и п е т</a:t>
            </a:r>
          </a:p>
        </p:txBody>
      </p:sp>
      <p:pic>
        <p:nvPicPr>
          <p:cNvPr id="4098" name="Picture 2" descr="S_61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490538"/>
            <a:ext cx="8785225" cy="5891212"/>
          </a:xfrm>
          <a:noFill/>
        </p:spPr>
      </p:pic>
      <p:sp>
        <p:nvSpPr>
          <p:cNvPr id="4100" name="Rectangle 4" descr="Почтовая бумага"/>
          <p:cNvSpPr>
            <a:spLocks noChangeArrowheads="1"/>
          </p:cNvSpPr>
          <p:nvPr/>
        </p:nvSpPr>
        <p:spPr bwMode="auto">
          <a:xfrm>
            <a:off x="6035674" y="4175125"/>
            <a:ext cx="3108325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1т 550кг + 450кг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101" name="Rectangle 5" descr="Почтовая бумага"/>
          <p:cNvSpPr>
            <a:spLocks noChangeArrowheads="1"/>
          </p:cNvSpPr>
          <p:nvPr/>
        </p:nvSpPr>
        <p:spPr bwMode="auto">
          <a:xfrm>
            <a:off x="3108325" y="4175125"/>
            <a:ext cx="2927350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1км 600м – 500м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102" name="Rectangle 6" descr="Почтовая бумага"/>
          <p:cNvSpPr>
            <a:spLocks noChangeArrowheads="1"/>
          </p:cNvSpPr>
          <p:nvPr/>
        </p:nvSpPr>
        <p:spPr bwMode="auto">
          <a:xfrm>
            <a:off x="0" y="4149080"/>
            <a:ext cx="3108449" cy="270892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1мин 10с + 30с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103" name="Rectangle 7" descr="Почтовая бумага"/>
          <p:cNvSpPr>
            <a:spLocks noChangeArrowheads="1"/>
          </p:cNvSpPr>
          <p:nvPr/>
        </p:nvSpPr>
        <p:spPr bwMode="auto">
          <a:xfrm>
            <a:off x="6035674" y="2327275"/>
            <a:ext cx="3108325" cy="18478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63 + 100 + 37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104" name="Rectangle 8" descr="Почтовая бумага"/>
          <p:cNvSpPr>
            <a:spLocks noChangeArrowheads="1"/>
          </p:cNvSpPr>
          <p:nvPr/>
        </p:nvSpPr>
        <p:spPr bwMode="auto">
          <a:xfrm>
            <a:off x="3108325" y="2327275"/>
            <a:ext cx="2927350" cy="18478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46 + 66 + 54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105" name="Rectangle 9" descr="Почтовая бумага"/>
          <p:cNvSpPr>
            <a:spLocks noChangeArrowheads="1"/>
          </p:cNvSpPr>
          <p:nvPr/>
        </p:nvSpPr>
        <p:spPr bwMode="auto">
          <a:xfrm>
            <a:off x="0" y="2327275"/>
            <a:ext cx="3108325" cy="18478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(300 – 90) : 3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106" name="Rectangle 10" descr="Почтовая бумага"/>
          <p:cNvSpPr>
            <a:spLocks noChangeArrowheads="1"/>
          </p:cNvSpPr>
          <p:nvPr/>
        </p:nvSpPr>
        <p:spPr bwMode="auto">
          <a:xfrm>
            <a:off x="6035674" y="0"/>
            <a:ext cx="3108325" cy="23272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(100 + 580) - 480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107" name="Rectangle 11" descr="Почтовая бумага"/>
          <p:cNvSpPr>
            <a:spLocks noChangeArrowheads="1"/>
          </p:cNvSpPr>
          <p:nvPr/>
        </p:nvSpPr>
        <p:spPr bwMode="auto">
          <a:xfrm>
            <a:off x="3108325" y="0"/>
            <a:ext cx="2927350" cy="23272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600 – 120 : (4 + 2)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6876" name="Rectangle 12" descr="Почтовая бумага"/>
          <p:cNvSpPr>
            <a:spLocks noChangeArrowheads="1"/>
          </p:cNvSpPr>
          <p:nvPr/>
        </p:nvSpPr>
        <p:spPr bwMode="auto">
          <a:xfrm>
            <a:off x="0" y="0"/>
            <a:ext cx="3108325" cy="23272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160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446088" y="501332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8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Е г и п е т</a:t>
            </a:r>
          </a:p>
        </p:txBody>
      </p:sp>
      <p:pic>
        <p:nvPicPr>
          <p:cNvPr id="5122" name="Picture 2" descr="S_61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954" y="0"/>
            <a:ext cx="9128046" cy="6858000"/>
          </a:xfrm>
          <a:noFill/>
        </p:spPr>
      </p:pic>
      <p:sp>
        <p:nvSpPr>
          <p:cNvPr id="5124" name="Rectangle 4" descr="Почтовая бумага"/>
          <p:cNvSpPr>
            <a:spLocks noChangeArrowheads="1"/>
          </p:cNvSpPr>
          <p:nvPr/>
        </p:nvSpPr>
        <p:spPr bwMode="auto">
          <a:xfrm>
            <a:off x="6035674" y="4175125"/>
            <a:ext cx="3108325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1т 550кг + 450кг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125" name="Rectangle 5" descr="Почтовая бумага"/>
          <p:cNvSpPr>
            <a:spLocks noChangeArrowheads="1"/>
          </p:cNvSpPr>
          <p:nvPr/>
        </p:nvSpPr>
        <p:spPr bwMode="auto">
          <a:xfrm>
            <a:off x="3108325" y="4175125"/>
            <a:ext cx="2927350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1км 600м – 500м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126" name="Rectangle 6" descr="Почтовая бумага"/>
          <p:cNvSpPr>
            <a:spLocks noChangeArrowheads="1"/>
          </p:cNvSpPr>
          <p:nvPr/>
        </p:nvSpPr>
        <p:spPr bwMode="auto">
          <a:xfrm>
            <a:off x="0" y="4175125"/>
            <a:ext cx="3108325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1мин 10с + 30с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127" name="Rectangle 7" descr="Почтовая бумага"/>
          <p:cNvSpPr>
            <a:spLocks noChangeArrowheads="1"/>
          </p:cNvSpPr>
          <p:nvPr/>
        </p:nvSpPr>
        <p:spPr bwMode="auto">
          <a:xfrm>
            <a:off x="6035675" y="2348880"/>
            <a:ext cx="3108325" cy="18478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63 + 100 + 37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128" name="Rectangle 8" descr="Почтовая бумага"/>
          <p:cNvSpPr>
            <a:spLocks noChangeArrowheads="1"/>
          </p:cNvSpPr>
          <p:nvPr/>
        </p:nvSpPr>
        <p:spPr bwMode="auto">
          <a:xfrm>
            <a:off x="3108325" y="2327275"/>
            <a:ext cx="2927350" cy="18478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46 + 66 + 54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129" name="Rectangle 9" descr="Почтовая бумага"/>
          <p:cNvSpPr>
            <a:spLocks noChangeArrowheads="1"/>
          </p:cNvSpPr>
          <p:nvPr/>
        </p:nvSpPr>
        <p:spPr bwMode="auto">
          <a:xfrm>
            <a:off x="0" y="2327275"/>
            <a:ext cx="3108325" cy="18478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(300 – 90) : 3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130" name="Rectangle 10" descr="Почтовая бумага"/>
          <p:cNvSpPr>
            <a:spLocks noChangeArrowheads="1"/>
          </p:cNvSpPr>
          <p:nvPr/>
        </p:nvSpPr>
        <p:spPr bwMode="auto">
          <a:xfrm>
            <a:off x="6035674" y="0"/>
            <a:ext cx="3108325" cy="23272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(100 + 580) - 480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7899" name="Rectangle 11" descr="Почтовая бумага"/>
          <p:cNvSpPr>
            <a:spLocks noChangeArrowheads="1"/>
          </p:cNvSpPr>
          <p:nvPr/>
        </p:nvSpPr>
        <p:spPr bwMode="auto">
          <a:xfrm>
            <a:off x="3108325" y="0"/>
            <a:ext cx="2927350" cy="23272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</a:rPr>
              <a:t>580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446088" y="501332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8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Е г и п е т</a:t>
            </a:r>
          </a:p>
        </p:txBody>
      </p:sp>
      <p:pic>
        <p:nvPicPr>
          <p:cNvPr id="6146" name="Picture 2" descr="S_61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6148" name="Rectangle 4" descr="Почтовая бумага"/>
          <p:cNvSpPr>
            <a:spLocks noChangeArrowheads="1"/>
          </p:cNvSpPr>
          <p:nvPr/>
        </p:nvSpPr>
        <p:spPr bwMode="auto">
          <a:xfrm>
            <a:off x="6035674" y="4175125"/>
            <a:ext cx="3108325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1т 550кг + 450кг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49" name="Rectangle 5" descr="Почтовая бумага"/>
          <p:cNvSpPr>
            <a:spLocks noChangeArrowheads="1"/>
          </p:cNvSpPr>
          <p:nvPr/>
        </p:nvSpPr>
        <p:spPr bwMode="auto">
          <a:xfrm>
            <a:off x="3108325" y="4175125"/>
            <a:ext cx="2927350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1км 600м – 500м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50" name="Rectangle 6" descr="Почтовая бумага"/>
          <p:cNvSpPr>
            <a:spLocks noChangeArrowheads="1"/>
          </p:cNvSpPr>
          <p:nvPr/>
        </p:nvSpPr>
        <p:spPr bwMode="auto">
          <a:xfrm>
            <a:off x="0" y="4175125"/>
            <a:ext cx="3108325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1мин 10с + 30с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51" name="Rectangle 7" descr="Почтовая бумага"/>
          <p:cNvSpPr>
            <a:spLocks noChangeArrowheads="1"/>
          </p:cNvSpPr>
          <p:nvPr/>
        </p:nvSpPr>
        <p:spPr bwMode="auto">
          <a:xfrm>
            <a:off x="6035675" y="2348880"/>
            <a:ext cx="3108325" cy="18478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63 + 100 + 37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52" name="Rectangle 8" descr="Почтовая бумага"/>
          <p:cNvSpPr>
            <a:spLocks noChangeArrowheads="1"/>
          </p:cNvSpPr>
          <p:nvPr/>
        </p:nvSpPr>
        <p:spPr bwMode="auto">
          <a:xfrm>
            <a:off x="3108325" y="2327275"/>
            <a:ext cx="2927350" cy="18478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46 + 66 + 54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53" name="Rectangle 9" descr="Почтовая бумага"/>
          <p:cNvSpPr>
            <a:spLocks noChangeArrowheads="1"/>
          </p:cNvSpPr>
          <p:nvPr/>
        </p:nvSpPr>
        <p:spPr bwMode="auto">
          <a:xfrm>
            <a:off x="0" y="2327275"/>
            <a:ext cx="3108325" cy="18478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(300 – 90) : 3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8922" name="Rectangle 10" descr="Почтовая бумага"/>
          <p:cNvSpPr>
            <a:spLocks noChangeArrowheads="1"/>
          </p:cNvSpPr>
          <p:nvPr/>
        </p:nvSpPr>
        <p:spPr bwMode="auto">
          <a:xfrm>
            <a:off x="6035674" y="0"/>
            <a:ext cx="3108325" cy="23272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200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446088" y="501332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8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Е г и п е т</a:t>
            </a:r>
          </a:p>
        </p:txBody>
      </p:sp>
      <p:pic>
        <p:nvPicPr>
          <p:cNvPr id="7170" name="Picture 2" descr="S_61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" y="0"/>
            <a:ext cx="9144000" cy="6858000"/>
          </a:xfrm>
          <a:noFill/>
        </p:spPr>
      </p:pic>
      <p:sp>
        <p:nvSpPr>
          <p:cNvPr id="7172" name="Rectangle 4" descr="Почтовая бумага"/>
          <p:cNvSpPr>
            <a:spLocks noChangeArrowheads="1"/>
          </p:cNvSpPr>
          <p:nvPr/>
        </p:nvSpPr>
        <p:spPr bwMode="auto">
          <a:xfrm>
            <a:off x="6035674" y="4175125"/>
            <a:ext cx="3108325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1т 550кг + 450кг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173" name="Rectangle 5" descr="Почтовая бумага"/>
          <p:cNvSpPr>
            <a:spLocks noChangeArrowheads="1"/>
          </p:cNvSpPr>
          <p:nvPr/>
        </p:nvSpPr>
        <p:spPr bwMode="auto">
          <a:xfrm>
            <a:off x="3108325" y="4175125"/>
            <a:ext cx="2927350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1км 600м – 500м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174" name="Rectangle 6" descr="Почтовая бумага"/>
          <p:cNvSpPr>
            <a:spLocks noChangeArrowheads="1"/>
          </p:cNvSpPr>
          <p:nvPr/>
        </p:nvSpPr>
        <p:spPr bwMode="auto">
          <a:xfrm>
            <a:off x="0" y="4175125"/>
            <a:ext cx="3108325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1мин 10с + 30с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175" name="Rectangle 7" descr="Почтовая бумага"/>
          <p:cNvSpPr>
            <a:spLocks noChangeArrowheads="1"/>
          </p:cNvSpPr>
          <p:nvPr/>
        </p:nvSpPr>
        <p:spPr bwMode="auto">
          <a:xfrm>
            <a:off x="6035674" y="2327275"/>
            <a:ext cx="3108325" cy="18478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63 + 100 + 37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176" name="Rectangle 8" descr="Почтовая бумага"/>
          <p:cNvSpPr>
            <a:spLocks noChangeArrowheads="1"/>
          </p:cNvSpPr>
          <p:nvPr/>
        </p:nvSpPr>
        <p:spPr bwMode="auto">
          <a:xfrm>
            <a:off x="3108325" y="2327275"/>
            <a:ext cx="2927350" cy="18478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46 + 66 + 54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9945" name="Rectangle 9" descr="Почтовая бумага"/>
          <p:cNvSpPr>
            <a:spLocks noChangeArrowheads="1"/>
          </p:cNvSpPr>
          <p:nvPr/>
        </p:nvSpPr>
        <p:spPr bwMode="auto">
          <a:xfrm>
            <a:off x="0" y="2327275"/>
            <a:ext cx="3108325" cy="18478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xfrm>
            <a:off x="446088" y="501332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8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Е г и п е т</a:t>
            </a:r>
          </a:p>
        </p:txBody>
      </p:sp>
      <p:pic>
        <p:nvPicPr>
          <p:cNvPr id="8194" name="Picture 2" descr="S_61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8196" name="Rectangle 4" descr="Почтовая бумага"/>
          <p:cNvSpPr>
            <a:spLocks noChangeArrowheads="1"/>
          </p:cNvSpPr>
          <p:nvPr/>
        </p:nvSpPr>
        <p:spPr bwMode="auto">
          <a:xfrm>
            <a:off x="6035674" y="4175125"/>
            <a:ext cx="3108325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1т 550кг + 450кг</a:t>
            </a:r>
            <a:endParaRPr lang="ru-RU" sz="2800" b="1" i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8197" name="Rectangle 5" descr="Почтовая бумага"/>
          <p:cNvSpPr>
            <a:spLocks noChangeArrowheads="1"/>
          </p:cNvSpPr>
          <p:nvPr/>
        </p:nvSpPr>
        <p:spPr bwMode="auto">
          <a:xfrm>
            <a:off x="3108325" y="4175125"/>
            <a:ext cx="2927350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1км 600м – 500м</a:t>
            </a:r>
            <a:endParaRPr lang="ru-RU" sz="2800" b="1" i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8198" name="Rectangle 6" descr="Почтовая бумага"/>
          <p:cNvSpPr>
            <a:spLocks noChangeArrowheads="1"/>
          </p:cNvSpPr>
          <p:nvPr/>
        </p:nvSpPr>
        <p:spPr bwMode="auto">
          <a:xfrm>
            <a:off x="0" y="4149080"/>
            <a:ext cx="3108325" cy="270892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1мин 10с + 30с</a:t>
            </a:r>
            <a:endParaRPr lang="ru-RU" sz="2800" b="1" i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8199" name="Rectangle 7" descr="Почтовая бумага"/>
          <p:cNvSpPr>
            <a:spLocks noChangeArrowheads="1"/>
          </p:cNvSpPr>
          <p:nvPr/>
        </p:nvSpPr>
        <p:spPr bwMode="auto">
          <a:xfrm>
            <a:off x="6035674" y="2327275"/>
            <a:ext cx="3108325" cy="18478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63 + 100 + 37</a:t>
            </a:r>
            <a:endParaRPr lang="ru-RU" sz="2800" b="1" i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0968" name="Rectangle 8" descr="Почтовая бумага"/>
          <p:cNvSpPr>
            <a:spLocks noChangeArrowheads="1"/>
          </p:cNvSpPr>
          <p:nvPr/>
        </p:nvSpPr>
        <p:spPr bwMode="auto">
          <a:xfrm>
            <a:off x="3131840" y="2348880"/>
            <a:ext cx="2927350" cy="18478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166</a:t>
            </a:r>
            <a:endParaRPr lang="ru-RU" sz="2800" b="1" i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xfrm>
            <a:off x="446088" y="501332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8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Е г и п е т</a:t>
            </a:r>
          </a:p>
        </p:txBody>
      </p:sp>
      <p:pic>
        <p:nvPicPr>
          <p:cNvPr id="9218" name="Picture 2" descr="S_61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9220" name="Rectangle 4" descr="Почтовая бумага"/>
          <p:cNvSpPr>
            <a:spLocks noChangeArrowheads="1"/>
          </p:cNvSpPr>
          <p:nvPr/>
        </p:nvSpPr>
        <p:spPr bwMode="auto">
          <a:xfrm>
            <a:off x="6035674" y="4175125"/>
            <a:ext cx="3108325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1т 550кг + 450кг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9221" name="Rectangle 5" descr="Почтовая бумага"/>
          <p:cNvSpPr>
            <a:spLocks noChangeArrowheads="1"/>
          </p:cNvSpPr>
          <p:nvPr/>
        </p:nvSpPr>
        <p:spPr bwMode="auto">
          <a:xfrm>
            <a:off x="3108325" y="4175125"/>
            <a:ext cx="2927350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1км 600м – 500м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9222" name="Rectangle 6" descr="Почтовая бумага"/>
          <p:cNvSpPr>
            <a:spLocks noChangeArrowheads="1"/>
          </p:cNvSpPr>
          <p:nvPr/>
        </p:nvSpPr>
        <p:spPr bwMode="auto">
          <a:xfrm>
            <a:off x="0" y="4175125"/>
            <a:ext cx="3108325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1мин 10с + 30с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41991" name="Rectangle 7" descr="Почтовая бумага"/>
          <p:cNvSpPr>
            <a:spLocks noChangeArrowheads="1"/>
          </p:cNvSpPr>
          <p:nvPr/>
        </p:nvSpPr>
        <p:spPr bwMode="auto">
          <a:xfrm>
            <a:off x="6035674" y="2327275"/>
            <a:ext cx="3108325" cy="18478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200</a:t>
            </a:r>
            <a:endParaRPr lang="ru-RU" sz="2800" b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S_615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446088" y="501332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8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Е г и п е т</a:t>
            </a:r>
          </a:p>
        </p:txBody>
      </p:sp>
      <p:sp>
        <p:nvSpPr>
          <p:cNvPr id="10244" name="Rectangle 4" descr="Почтовая бумага"/>
          <p:cNvSpPr>
            <a:spLocks noChangeArrowheads="1"/>
          </p:cNvSpPr>
          <p:nvPr/>
        </p:nvSpPr>
        <p:spPr bwMode="auto">
          <a:xfrm>
            <a:off x="6035674" y="4175125"/>
            <a:ext cx="3108325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1т 550кг + 450кг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10245" name="Rectangle 5" descr="Почтовая бумага"/>
          <p:cNvSpPr>
            <a:spLocks noChangeArrowheads="1"/>
          </p:cNvSpPr>
          <p:nvPr/>
        </p:nvSpPr>
        <p:spPr bwMode="auto">
          <a:xfrm>
            <a:off x="3108325" y="4175125"/>
            <a:ext cx="2927350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1км 600м – 500м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44038" name="Rectangle 6" descr="Почтовая бумага"/>
          <p:cNvSpPr>
            <a:spLocks noChangeArrowheads="1"/>
          </p:cNvSpPr>
          <p:nvPr/>
        </p:nvSpPr>
        <p:spPr bwMode="auto">
          <a:xfrm>
            <a:off x="0" y="4175125"/>
            <a:ext cx="3108325" cy="26828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1мин 40с</a:t>
            </a:r>
            <a:endParaRPr lang="ru-RU" sz="2800" b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446</Words>
  <Application>Microsoft Office PowerPoint</Application>
  <PresentationFormat>Экран (4:3)</PresentationFormat>
  <Paragraphs>121</Paragraphs>
  <Slides>24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Урок по математике  3 класс</vt:lpstr>
      <vt:lpstr>Е г и п е т</vt:lpstr>
      <vt:lpstr>Е г и п е т</vt:lpstr>
      <vt:lpstr>Е г и п е т</vt:lpstr>
      <vt:lpstr>Е г и п е т</vt:lpstr>
      <vt:lpstr>Е г и п е т</vt:lpstr>
      <vt:lpstr>Е г и п е т</vt:lpstr>
      <vt:lpstr>Е г и п е т</vt:lpstr>
      <vt:lpstr>Е г и п е т</vt:lpstr>
      <vt:lpstr>Е г и п е т</vt:lpstr>
      <vt:lpstr>Е г и п е т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по математике  3 класс</dc:title>
  <dc:creator>Admin</dc:creator>
  <cp:lastModifiedBy>Admin</cp:lastModifiedBy>
  <cp:revision>7</cp:revision>
  <dcterms:created xsi:type="dcterms:W3CDTF">2010-12-28T06:50:54Z</dcterms:created>
  <dcterms:modified xsi:type="dcterms:W3CDTF">2010-12-28T07:51:59Z</dcterms:modified>
</cp:coreProperties>
</file>