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71" r:id="rId2"/>
    <p:sldId id="275" r:id="rId3"/>
    <p:sldId id="276" r:id="rId4"/>
    <p:sldId id="281" r:id="rId5"/>
    <p:sldId id="282" r:id="rId6"/>
    <p:sldId id="278" r:id="rId7"/>
    <p:sldId id="256" r:id="rId8"/>
    <p:sldId id="265" r:id="rId9"/>
    <p:sldId id="257" r:id="rId10"/>
    <p:sldId id="258" r:id="rId11"/>
    <p:sldId id="266" r:id="rId12"/>
    <p:sldId id="259" r:id="rId13"/>
    <p:sldId id="260" r:id="rId14"/>
    <p:sldId id="261" r:id="rId15"/>
    <p:sldId id="262" r:id="rId16"/>
    <p:sldId id="263" r:id="rId17"/>
    <p:sldId id="264" r:id="rId18"/>
    <p:sldId id="267" r:id="rId19"/>
    <p:sldId id="268" r:id="rId20"/>
    <p:sldId id="269" r:id="rId21"/>
    <p:sldId id="272" r:id="rId22"/>
    <p:sldId id="274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4FF"/>
    <a:srgbClr val="C0C0C0"/>
    <a:srgbClr val="000000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6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3656335-FB34-4ADA-AC20-1B31193A4A09}" type="datetimeFigureOut">
              <a:rPr lang="ru-RU"/>
              <a:pPr>
                <a:defRPr/>
              </a:pPr>
              <a:t>06.11.2012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903CE88-41F1-4F0D-882B-CA676C1A2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DAAC45-50CE-40D8-9BA6-0806CE3327AA}" type="slidenum">
              <a:rPr lang="ru-RU"/>
              <a:pPr/>
              <a:t>5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4D194-1C6F-43DB-9643-C902DA515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015B-ECEF-4652-A9B5-460DFC6CD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2202-B8E3-416B-8EB8-4FC1EC2DE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A327-E71F-4BC2-A196-669B27174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A0F42-2D91-46B4-A2A7-E7496627A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00AA-453B-4B20-AD97-F424F146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BAF4B-3669-4BFE-BF8E-A341FC4BA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D7E04-81AE-45E7-8064-2BEC96CAD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3CD88-5305-4AC7-A084-190DA4D93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4AF9-8A69-4DBE-ACED-618EECBA9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D2806-CEC8-4F37-B6DE-B06FE18C8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F85B-AE31-4181-8574-80C6EE045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5F44DE0-FE2F-47C5-9735-A02E48080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ransition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60753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1;&#1080;&#1097;&#1091;&#1082;\&#1060;&#1080;&#1079;&#1084;&#1080;&#1085;&#1091;&#1090;&#1082;&#1072;%208\&#1058;&#1072;&#1085;&#1077;&#1094;%20&#1091;&#1090;&#1103;&#1090;.mid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 rot="-792701">
            <a:off x="1835150" y="4581525"/>
            <a:ext cx="1295400" cy="1439863"/>
          </a:xfrm>
          <a:prstGeom prst="cube">
            <a:avLst>
              <a:gd name="adj" fmla="val 2504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FF00"/>
                </a:solidFill>
              </a:rPr>
              <a:t>Д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 rot="1469680">
            <a:off x="3059113" y="1196975"/>
            <a:ext cx="1222375" cy="1152525"/>
          </a:xfrm>
          <a:prstGeom prst="cube">
            <a:avLst>
              <a:gd name="adj" fmla="val 250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rot="-175234">
            <a:off x="323850" y="2205038"/>
            <a:ext cx="1260475" cy="1187450"/>
          </a:xfrm>
          <a:prstGeom prst="cube">
            <a:avLst>
              <a:gd name="adj" fmla="val 2918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CCFF"/>
                </a:solidFill>
              </a:rPr>
              <a:t>Д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 rot="-1406618">
            <a:off x="3276600" y="4724400"/>
            <a:ext cx="1260475" cy="1260475"/>
          </a:xfrm>
          <a:prstGeom prst="cube">
            <a:avLst>
              <a:gd name="adj" fmla="val 29185"/>
            </a:avLst>
          </a:prstGeom>
          <a:solidFill>
            <a:srgbClr val="A759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CCFF"/>
                </a:solidFill>
              </a:rPr>
              <a:t>Е</a:t>
            </a:r>
            <a:endParaRPr lang="ru-RU" b="1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 rot="-657009">
            <a:off x="1476375" y="1700213"/>
            <a:ext cx="1368425" cy="1152525"/>
          </a:xfrm>
          <a:prstGeom prst="cube">
            <a:avLst>
              <a:gd name="adj" fmla="val 2504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О</a:t>
            </a:r>
            <a:endParaRPr lang="ru-RU" b="1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 rot="1149054">
            <a:off x="5651500" y="1628775"/>
            <a:ext cx="1368425" cy="1152525"/>
          </a:xfrm>
          <a:prstGeom prst="cube">
            <a:avLst>
              <a:gd name="adj" fmla="val 2504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Ы</a:t>
            </a:r>
            <a:endParaRPr lang="ru-RU" b="1"/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900113" y="333375"/>
            <a:ext cx="6551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 rot="-657009">
            <a:off x="7235825" y="2420938"/>
            <a:ext cx="1368425" cy="1152525"/>
          </a:xfrm>
          <a:prstGeom prst="cube">
            <a:avLst>
              <a:gd name="adj" fmla="val 2504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Й</a:t>
            </a:r>
            <a:endParaRPr lang="ru-RU" b="1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 rot="768453">
            <a:off x="4427538" y="1052513"/>
            <a:ext cx="1222375" cy="1152525"/>
          </a:xfrm>
          <a:prstGeom prst="cube">
            <a:avLst>
              <a:gd name="adj" fmla="val 25042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Р</a:t>
            </a:r>
            <a:endParaRPr lang="ru-RU" b="1"/>
          </a:p>
        </p:txBody>
      </p:sp>
      <p:pic>
        <p:nvPicPr>
          <p:cNvPr id="15370" name="Picture 12" descr="37r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492375"/>
            <a:ext cx="22320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34143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005263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632460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632460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6227763" y="3573463"/>
            <a:ext cx="523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8388350" y="2636838"/>
            <a:ext cx="523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4" descr="http://s4.rimg.info/06bda9bd896c26e0cc2feaaaa2232d3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7164388" y="908050"/>
            <a:ext cx="523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73405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5805488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5589588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69215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49275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8" name="AutoShape 28"/>
          <p:cNvSpPr>
            <a:spLocks noChangeArrowheads="1"/>
          </p:cNvSpPr>
          <p:nvPr/>
        </p:nvSpPr>
        <p:spPr bwMode="auto">
          <a:xfrm rot="1102172">
            <a:off x="4787900" y="4652963"/>
            <a:ext cx="1260475" cy="1187450"/>
          </a:xfrm>
          <a:prstGeom prst="cube">
            <a:avLst>
              <a:gd name="adj" fmla="val 29185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Н</a:t>
            </a:r>
          </a:p>
        </p:txBody>
      </p:sp>
      <p:sp>
        <p:nvSpPr>
          <p:cNvPr id="46109" name="AutoShape 29"/>
          <p:cNvSpPr>
            <a:spLocks noChangeArrowheads="1"/>
          </p:cNvSpPr>
          <p:nvPr/>
        </p:nvSpPr>
        <p:spPr bwMode="auto">
          <a:xfrm rot="-657009">
            <a:off x="6227763" y="4797425"/>
            <a:ext cx="1368425" cy="1152525"/>
          </a:xfrm>
          <a:prstGeom prst="cube">
            <a:avLst>
              <a:gd name="adj" fmla="val 2504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Ь</a:t>
            </a:r>
            <a:endParaRPr lang="ru-RU" b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4" grpId="0" animBg="1"/>
      <p:bldP spid="46085" grpId="0" animBg="1"/>
      <p:bldP spid="46086" grpId="0" animBg="1"/>
      <p:bldP spid="46087" grpId="0" animBg="1"/>
      <p:bldP spid="46089" grpId="0" animBg="1"/>
      <p:bldP spid="46090" grpId="0" animBg="1"/>
      <p:bldP spid="46108" grpId="0" animBg="1"/>
      <p:bldP spid="46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85750"/>
            <a:ext cx="6889750" cy="1663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2. Пробел обязателен после знака препинания. Перед знаком препинания пробел не ставится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 b="47974"/>
          <a:stretch>
            <a:fillRect/>
          </a:stretch>
        </p:blipFill>
        <p:spPr bwMode="auto">
          <a:xfrm>
            <a:off x="269875" y="2060575"/>
            <a:ext cx="863441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3571875" y="5643563"/>
            <a:ext cx="1727200" cy="957262"/>
            <a:chOff x="3571868" y="5643578"/>
            <a:chExt cx="1727202" cy="957266"/>
          </a:xfrm>
        </p:grpSpPr>
        <p:sp>
          <p:nvSpPr>
            <p:cNvPr id="25610" name="Line 5"/>
            <p:cNvSpPr>
              <a:spLocks noChangeShapeType="1"/>
            </p:cNvSpPr>
            <p:nvPr/>
          </p:nvSpPr>
          <p:spPr bwMode="auto">
            <a:xfrm flipV="1">
              <a:off x="3571868" y="5643578"/>
              <a:ext cx="288925" cy="433387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Text Box 6"/>
            <p:cNvSpPr txBox="1">
              <a:spLocks noChangeArrowheads="1"/>
            </p:cNvSpPr>
            <p:nvPr/>
          </p:nvSpPr>
          <p:spPr bwMode="auto">
            <a:xfrm>
              <a:off x="3786182" y="6143644"/>
              <a:ext cx="1512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rgbClr val="FF0000"/>
                  </a:solidFill>
                </a:rPr>
                <a:t>неверно</a:t>
              </a:r>
            </a:p>
          </p:txBody>
        </p: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571625" y="4429125"/>
            <a:ext cx="1217613" cy="787400"/>
            <a:chOff x="1571604" y="4429132"/>
            <a:chExt cx="1217619" cy="787403"/>
          </a:xfrm>
        </p:grpSpPr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2500298" y="4929198"/>
              <a:ext cx="288925" cy="287337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1571604" y="4429132"/>
              <a:ext cx="9366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FF0000"/>
                  </a:solidFill>
                </a:rPr>
                <a:t>Верно</a:t>
              </a:r>
            </a:p>
          </p:txBody>
        </p:sp>
      </p:grpSp>
      <p:grpSp>
        <p:nvGrpSpPr>
          <p:cNvPr id="25605" name="Группа 11"/>
          <p:cNvGrpSpPr>
            <a:grpSpLocks/>
          </p:cNvGrpSpPr>
          <p:nvPr/>
        </p:nvGrpSpPr>
        <p:grpSpPr bwMode="auto">
          <a:xfrm>
            <a:off x="6858000" y="214313"/>
            <a:ext cx="2286000" cy="1500187"/>
            <a:chOff x="6858016" y="214290"/>
            <a:chExt cx="2285984" cy="1500166"/>
          </a:xfrm>
        </p:grpSpPr>
        <p:pic>
          <p:nvPicPr>
            <p:cNvPr id="25606" name="Рисунок 12" descr="3c4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15272" y="214290"/>
              <a:ext cx="1428728" cy="142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Рисунок 13" descr="3c4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16" y="285728"/>
              <a:ext cx="1428728" cy="142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-71438"/>
            <a:ext cx="7429500" cy="1371601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solidFill>
                  <a:srgbClr val="FFFF00"/>
                </a:solidFill>
              </a:rPr>
              <a:t>Установка специальных знаков </a:t>
            </a:r>
            <a:r>
              <a:rPr lang="ru-RU" sz="4000" dirty="0" smtClean="0">
                <a:solidFill>
                  <a:srgbClr val="FFFF00"/>
                </a:solidFill>
              </a:rPr>
              <a:t>препинания</a:t>
            </a:r>
            <a:endParaRPr lang="ru-RU" sz="4000" dirty="0"/>
          </a:p>
        </p:txBody>
      </p:sp>
      <p:graphicFrame>
        <p:nvGraphicFramePr>
          <p:cNvPr id="15391" name="Group 31"/>
          <p:cNvGraphicFramePr>
            <a:graphicFrameLocks noGrp="1"/>
          </p:cNvGraphicFramePr>
          <p:nvPr>
            <p:ph idx="1"/>
          </p:nvPr>
        </p:nvGraphicFramePr>
        <p:xfrm>
          <a:off x="468313" y="1484313"/>
          <a:ext cx="8507412" cy="4711700"/>
        </p:xfrm>
        <a:graphic>
          <a:graphicData uri="http://schemas.openxmlformats.org/drawingml/2006/table">
            <a:tbl>
              <a:tblPr/>
              <a:tblGrid>
                <a:gridCol w="4835525"/>
                <a:gridCol w="3671887"/>
              </a:tblGrid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Знаки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Комбинации клавиш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Неразрывный дефис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(препятствует нежелательному переносу слов, содержащих дефис)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TRL+SHIFT+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«дефис»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Неразрывный пробел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(препятствует нежелательному переносу слов, между которыми он поставлен)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TRL+SHIFT+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«пробел»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640" name="Группа 18"/>
          <p:cNvGrpSpPr>
            <a:grpSpLocks/>
          </p:cNvGrpSpPr>
          <p:nvPr/>
        </p:nvGrpSpPr>
        <p:grpSpPr bwMode="auto">
          <a:xfrm>
            <a:off x="0" y="0"/>
            <a:ext cx="2286000" cy="1500188"/>
            <a:chOff x="6858016" y="214290"/>
            <a:chExt cx="2285984" cy="1500166"/>
          </a:xfrm>
        </p:grpSpPr>
        <p:pic>
          <p:nvPicPr>
            <p:cNvPr id="26641" name="Рисунок 19" descr="3c4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15272" y="214290"/>
              <a:ext cx="1428728" cy="142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Рисунок 20" descr="3c4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16" y="285728"/>
              <a:ext cx="1428728" cy="142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7438" y="428625"/>
            <a:ext cx="6786562" cy="800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3. </a:t>
            </a:r>
            <a:r>
              <a:rPr lang="ru-RU" sz="3600" dirty="0" smtClean="0">
                <a:solidFill>
                  <a:srgbClr val="FFFF00"/>
                </a:solidFill>
              </a:rPr>
              <a:t>Знак </a:t>
            </a:r>
            <a:r>
              <a:rPr lang="ru-RU" sz="4000" b="1" dirty="0"/>
              <a:t>дефис</a:t>
            </a:r>
            <a:r>
              <a:rPr lang="ru-RU" sz="3600" dirty="0">
                <a:solidFill>
                  <a:srgbClr val="FFFF00"/>
                </a:solidFill>
              </a:rPr>
              <a:t> ставится без пробелов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6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6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6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1000125" y="2571750"/>
            <a:ext cx="6357938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/>
              <a:t>Пример: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44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400" b="1"/>
              <a:t>Файл-сервер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44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400" b="1"/>
              <a:t>Кто-нибудь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44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400" b="1"/>
              <a:t>Тёмно-синий</a:t>
            </a:r>
          </a:p>
        </p:txBody>
      </p:sp>
      <p:grpSp>
        <p:nvGrpSpPr>
          <p:cNvPr id="27651" name="Группа 5"/>
          <p:cNvGrpSpPr>
            <a:grpSpLocks/>
          </p:cNvGrpSpPr>
          <p:nvPr/>
        </p:nvGrpSpPr>
        <p:grpSpPr bwMode="auto">
          <a:xfrm>
            <a:off x="0" y="0"/>
            <a:ext cx="2286000" cy="1500188"/>
            <a:chOff x="6858016" y="214290"/>
            <a:chExt cx="2285984" cy="1500166"/>
          </a:xfrm>
        </p:grpSpPr>
        <p:pic>
          <p:nvPicPr>
            <p:cNvPr id="27652" name="Рисунок 6" descr="3c4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15272" y="214290"/>
              <a:ext cx="1428728" cy="142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3" name="Рисунок 7" descr="3c4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16" y="285728"/>
              <a:ext cx="1428728" cy="142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313"/>
            <a:ext cx="6786563" cy="1500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4. </a:t>
            </a:r>
            <a:r>
              <a:rPr lang="ru-RU" sz="3600" dirty="0" smtClean="0">
                <a:solidFill>
                  <a:srgbClr val="FFFF00"/>
                </a:solidFill>
              </a:rPr>
              <a:t>До  и после знака </a:t>
            </a:r>
            <a:r>
              <a:rPr lang="ru-RU" sz="4000" b="1" dirty="0" smtClean="0"/>
              <a:t>тире</a:t>
            </a:r>
            <a:r>
              <a:rPr lang="ru-RU" sz="3600" dirty="0" smtClean="0">
                <a:solidFill>
                  <a:srgbClr val="FFFF00"/>
                </a:solidFill>
              </a:rPr>
              <a:t> ставится пробел</a:t>
            </a:r>
          </a:p>
        </p:txBody>
      </p:sp>
      <p:grpSp>
        <p:nvGrpSpPr>
          <p:cNvPr id="28674" name="Группа 4"/>
          <p:cNvGrpSpPr>
            <a:grpSpLocks/>
          </p:cNvGrpSpPr>
          <p:nvPr/>
        </p:nvGrpSpPr>
        <p:grpSpPr bwMode="auto">
          <a:xfrm>
            <a:off x="6858000" y="214313"/>
            <a:ext cx="2286000" cy="1500187"/>
            <a:chOff x="6858016" y="214290"/>
            <a:chExt cx="2285984" cy="1500166"/>
          </a:xfrm>
        </p:grpSpPr>
        <p:pic>
          <p:nvPicPr>
            <p:cNvPr id="28676" name="Рисунок 5" descr="3c4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15272" y="214290"/>
              <a:ext cx="1428728" cy="142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Рисунок 6" descr="3c4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16" y="285728"/>
              <a:ext cx="1428728" cy="142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5" name="Прямоугольник 7"/>
          <p:cNvSpPr>
            <a:spLocks noChangeArrowheads="1"/>
          </p:cNvSpPr>
          <p:nvPr/>
        </p:nvSpPr>
        <p:spPr bwMode="auto">
          <a:xfrm>
            <a:off x="0" y="2428875"/>
            <a:ext cx="9144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sz="3200">
              <a:solidFill>
                <a:srgbClr val="000099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/>
              <a:t>Пример: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/>
              <a:t>Москва – столица нашей Родины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/>
              <a:t>Следующий этап - редактирование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0105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>
                <a:solidFill>
                  <a:srgbClr val="FFFF00"/>
                </a:solidFill>
              </a:rPr>
              <a:t>5. Инициалы пишутся без </a:t>
            </a:r>
            <a:r>
              <a:rPr lang="ru-RU" sz="3600" dirty="0" smtClean="0">
                <a:solidFill>
                  <a:srgbClr val="FFFF00"/>
                </a:solidFill>
              </a:rPr>
              <a:t>пробелов, </a:t>
            </a:r>
            <a:r>
              <a:rPr lang="ru-RU" sz="3600" dirty="0">
                <a:solidFill>
                  <a:srgbClr val="FFFF00"/>
                </a:solidFill>
              </a:rPr>
              <a:t>в одной строке с фамилией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5707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/>
              <a:t>Пример</a:t>
            </a:r>
            <a:r>
              <a:rPr lang="ru-RU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/>
              <a:t>М.Ю. Лермонтов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/>
              <a:t>А. С. Пушкин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/>
              <a:t>Великий русский писатель, автор произведения «Чайка»    А. П. Чехов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971550" y="3835400"/>
            <a:ext cx="1943100" cy="12239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 flipV="1">
            <a:off x="1042988" y="3906838"/>
            <a:ext cx="2159000" cy="12239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 flipH="1">
            <a:off x="3203575" y="4914900"/>
            <a:ext cx="1944688" cy="1655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3276600" y="4914900"/>
            <a:ext cx="1582738" cy="1728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549275"/>
            <a:ext cx="87153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FFFF00"/>
                </a:solidFill>
              </a:rPr>
              <a:t>6. Даты не принято располагать на двух </a:t>
            </a:r>
            <a:r>
              <a:rPr lang="ru-RU" sz="2800" dirty="0" smtClean="0">
                <a:solidFill>
                  <a:srgbClr val="FFFF00"/>
                </a:solidFill>
              </a:rPr>
              <a:t>строках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Пример: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/>
              <a:t>1998 г.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600" b="1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/>
              <a:t>9 </a:t>
            </a:r>
            <a:r>
              <a:rPr lang="ru-RU" sz="3600" b="1" dirty="0" smtClean="0"/>
              <a:t>мая 2010 г.</a:t>
            </a:r>
            <a:endParaRPr lang="ru-RU" sz="3600" b="1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600" b="1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/>
              <a:t>1682-1696 г.г.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7. Слова, заключённые в кавычки или скобки, не должны отделяться от них пробелами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Пример: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«Евгений Онегин»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Гостиница </a:t>
            </a:r>
            <a:r>
              <a:rPr lang="ru-RU" dirty="0" smtClean="0"/>
              <a:t>« Центральная »</a:t>
            </a:r>
            <a:endParaRPr lang="ru-RU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Город Горький (ныне Нижний Новгород)</a:t>
            </a:r>
          </a:p>
        </p:txBody>
      </p:sp>
      <p:grpSp>
        <p:nvGrpSpPr>
          <p:cNvPr id="31746" name="Группа 6"/>
          <p:cNvGrpSpPr>
            <a:grpSpLocks/>
          </p:cNvGrpSpPr>
          <p:nvPr/>
        </p:nvGrpSpPr>
        <p:grpSpPr bwMode="auto">
          <a:xfrm>
            <a:off x="2500313" y="3643313"/>
            <a:ext cx="2230437" cy="1295400"/>
            <a:chOff x="2500298" y="4071943"/>
            <a:chExt cx="2230438" cy="1295400"/>
          </a:xfrm>
        </p:grpSpPr>
        <p:sp>
          <p:nvSpPr>
            <p:cNvPr id="31747" name="Line 4"/>
            <p:cNvSpPr>
              <a:spLocks noChangeShapeType="1"/>
            </p:cNvSpPr>
            <p:nvPr/>
          </p:nvSpPr>
          <p:spPr bwMode="auto">
            <a:xfrm>
              <a:off x="2500298" y="4071943"/>
              <a:ext cx="1943100" cy="12239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Line 5"/>
            <p:cNvSpPr>
              <a:spLocks noChangeShapeType="1"/>
            </p:cNvSpPr>
            <p:nvPr/>
          </p:nvSpPr>
          <p:spPr bwMode="auto">
            <a:xfrm flipV="1">
              <a:off x="2571736" y="4143380"/>
              <a:ext cx="2159000" cy="12239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893175" cy="597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8. Для ввода римских цифр используются прописные латинские буквы: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L,   V,   X,   I,   C,   D,   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/>
              <a:t>Пример</a:t>
            </a:r>
            <a:r>
              <a:rPr lang="ru-RU" b="1" dirty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/>
              <a:t>Первая половина  </a:t>
            </a:r>
            <a:r>
              <a:rPr lang="en-US" b="1" dirty="0"/>
              <a:t>XIX</a:t>
            </a:r>
            <a:r>
              <a:rPr lang="ru-RU" b="1" dirty="0"/>
              <a:t> века</a:t>
            </a:r>
            <a:endParaRPr lang="en-US" b="1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/>
              <a:t>Конец  </a:t>
            </a:r>
            <a:r>
              <a:rPr lang="en-US" b="1" dirty="0"/>
              <a:t>XVII</a:t>
            </a:r>
            <a:r>
              <a:rPr lang="ru-RU" b="1" dirty="0"/>
              <a:t> века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97913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latin typeface="Comic Sans MS" pitchFamily="66" charset="0"/>
              </a:rPr>
              <a:t>Расположение знаков препинания на клавиатуре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</a:rPr>
              <a:t>!     -</a:t>
            </a:r>
            <a:r>
              <a:rPr lang="ru-RU" b="1" smtClean="0">
                <a:solidFill>
                  <a:srgbClr val="FF0000"/>
                </a:solidFill>
                <a:effectLst/>
              </a:rPr>
              <a:t> </a:t>
            </a:r>
            <a:r>
              <a:rPr lang="en-US" b="1" smtClean="0">
                <a:solidFill>
                  <a:srgbClr val="000099"/>
                </a:solidFill>
                <a:effectLst/>
              </a:rPr>
              <a:t>shift+1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</a:rPr>
              <a:t>«» -</a:t>
            </a:r>
            <a:r>
              <a:rPr lang="ru-RU" b="1" smtClean="0">
                <a:solidFill>
                  <a:srgbClr val="FF0000"/>
                </a:solidFill>
                <a:effectLst/>
              </a:rPr>
              <a:t> </a:t>
            </a:r>
            <a:r>
              <a:rPr lang="en-US" b="1" smtClean="0">
                <a:solidFill>
                  <a:srgbClr val="000099"/>
                </a:solidFill>
                <a:effectLst/>
              </a:rPr>
              <a:t>shift+</a:t>
            </a:r>
            <a:r>
              <a:rPr lang="ru-RU" b="1" smtClean="0">
                <a:solidFill>
                  <a:srgbClr val="000099"/>
                </a:solidFill>
                <a:effectLst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</a:rPr>
              <a:t>№  -</a:t>
            </a:r>
            <a:r>
              <a:rPr lang="ru-RU" b="1" smtClean="0">
                <a:solidFill>
                  <a:srgbClr val="FF0000"/>
                </a:solidFill>
                <a:effectLst/>
              </a:rPr>
              <a:t> </a:t>
            </a:r>
            <a:r>
              <a:rPr lang="en-US" b="1" smtClean="0">
                <a:solidFill>
                  <a:srgbClr val="000099"/>
                </a:solidFill>
                <a:effectLst/>
              </a:rPr>
              <a:t>shift+</a:t>
            </a:r>
            <a:r>
              <a:rPr lang="ru-RU" b="1" smtClean="0">
                <a:solidFill>
                  <a:srgbClr val="000099"/>
                </a:solidFill>
                <a:effectLst/>
              </a:rPr>
              <a:t>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</a:rPr>
              <a:t>;     -</a:t>
            </a:r>
            <a:r>
              <a:rPr lang="ru-RU" b="1" smtClean="0">
                <a:solidFill>
                  <a:srgbClr val="FF0000"/>
                </a:solidFill>
                <a:effectLst/>
              </a:rPr>
              <a:t> </a:t>
            </a:r>
            <a:r>
              <a:rPr lang="en-US" b="1" smtClean="0">
                <a:solidFill>
                  <a:srgbClr val="000099"/>
                </a:solidFill>
                <a:effectLst/>
              </a:rPr>
              <a:t>shift+</a:t>
            </a:r>
            <a:r>
              <a:rPr lang="ru-RU" b="1" smtClean="0">
                <a:solidFill>
                  <a:srgbClr val="000099"/>
                </a:solidFill>
                <a:effectLst/>
              </a:rPr>
              <a:t>4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</a:rPr>
              <a:t>%  -</a:t>
            </a:r>
            <a:r>
              <a:rPr lang="ru-RU" b="1" smtClean="0">
                <a:solidFill>
                  <a:srgbClr val="FF0000"/>
                </a:solidFill>
                <a:effectLst/>
              </a:rPr>
              <a:t> </a:t>
            </a:r>
            <a:r>
              <a:rPr lang="en-US" b="1" smtClean="0">
                <a:solidFill>
                  <a:srgbClr val="000099"/>
                </a:solidFill>
                <a:effectLst/>
              </a:rPr>
              <a:t>shift+</a:t>
            </a:r>
            <a:r>
              <a:rPr lang="ru-RU" b="1" smtClean="0">
                <a:solidFill>
                  <a:srgbClr val="000099"/>
                </a:solidFill>
                <a:effectLst/>
              </a:rPr>
              <a:t>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</a:rPr>
              <a:t>:     -</a:t>
            </a:r>
            <a:r>
              <a:rPr lang="ru-RU" b="1" smtClean="0">
                <a:solidFill>
                  <a:srgbClr val="FF0000"/>
                </a:solidFill>
                <a:effectLst/>
              </a:rPr>
              <a:t> </a:t>
            </a:r>
            <a:r>
              <a:rPr lang="en-US" b="1" smtClean="0">
                <a:solidFill>
                  <a:srgbClr val="000099"/>
                </a:solidFill>
                <a:effectLst/>
              </a:rPr>
              <a:t>shift+</a:t>
            </a:r>
            <a:r>
              <a:rPr lang="ru-RU" b="1" smtClean="0">
                <a:solidFill>
                  <a:srgbClr val="000099"/>
                </a:solidFill>
                <a:effectLst/>
              </a:rPr>
              <a:t>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</a:rPr>
              <a:t>?    -</a:t>
            </a:r>
            <a:r>
              <a:rPr lang="ru-RU" b="1" smtClean="0">
                <a:solidFill>
                  <a:srgbClr val="FF0000"/>
                </a:solidFill>
                <a:effectLst/>
              </a:rPr>
              <a:t>  </a:t>
            </a:r>
            <a:r>
              <a:rPr lang="en-US" b="1" smtClean="0">
                <a:solidFill>
                  <a:srgbClr val="000099"/>
                </a:solidFill>
                <a:effectLst/>
              </a:rPr>
              <a:t>shift+</a:t>
            </a:r>
            <a:r>
              <a:rPr lang="ru-RU" b="1" smtClean="0">
                <a:solidFill>
                  <a:srgbClr val="000099"/>
                </a:solidFill>
                <a:effectLst/>
              </a:rPr>
              <a:t>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</a:rPr>
              <a:t>(     -</a:t>
            </a:r>
            <a:r>
              <a:rPr lang="ru-RU" b="1" smtClean="0">
                <a:solidFill>
                  <a:srgbClr val="FF0000"/>
                </a:solidFill>
                <a:effectLst/>
              </a:rPr>
              <a:t> </a:t>
            </a:r>
            <a:r>
              <a:rPr lang="en-US" b="1" smtClean="0">
                <a:solidFill>
                  <a:srgbClr val="000099"/>
                </a:solidFill>
                <a:effectLst/>
              </a:rPr>
              <a:t>shift+</a:t>
            </a:r>
            <a:r>
              <a:rPr lang="ru-RU" b="1" smtClean="0">
                <a:solidFill>
                  <a:srgbClr val="000099"/>
                </a:solidFill>
                <a:effectLst/>
              </a:rPr>
              <a:t>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</a:rPr>
              <a:t>)     -</a:t>
            </a:r>
            <a:r>
              <a:rPr lang="ru-RU" b="1" smtClean="0">
                <a:solidFill>
                  <a:srgbClr val="FF0000"/>
                </a:solidFill>
                <a:effectLst/>
              </a:rPr>
              <a:t> </a:t>
            </a:r>
            <a:r>
              <a:rPr lang="en-US" b="1" smtClean="0">
                <a:solidFill>
                  <a:srgbClr val="000099"/>
                </a:solidFill>
                <a:effectLst/>
              </a:rPr>
              <a:t>shift+</a:t>
            </a:r>
            <a:r>
              <a:rPr lang="ru-RU" b="1" smtClean="0">
                <a:solidFill>
                  <a:srgbClr val="000099"/>
                </a:solidFill>
                <a:effectLst/>
              </a:rPr>
              <a:t>0</a:t>
            </a:r>
            <a:endParaRPr lang="en-US" b="1" smtClean="0">
              <a:solidFill>
                <a:srgbClr val="000099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solidFill>
                <a:srgbClr val="FF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>
              <a:effectLst/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22424">
            <a:off x="3779838" y="2636838"/>
            <a:ext cx="47625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2875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latin typeface="Comic Sans MS" pitchFamily="66" charset="0"/>
              </a:rPr>
              <a:t>Расположение знаков препинания на клавиатуре</a:t>
            </a:r>
          </a:p>
        </p:txBody>
      </p:sp>
      <p:pic>
        <p:nvPicPr>
          <p:cNvPr id="3481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211263"/>
            <a:ext cx="7932737" cy="3370262"/>
          </a:xfrm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042988" y="5013325"/>
            <a:ext cx="63373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Точка</a:t>
            </a:r>
          </a:p>
          <a:p>
            <a:pPr>
              <a:spcBef>
                <a:spcPct val="50000"/>
              </a:spcBef>
            </a:pPr>
            <a:r>
              <a:rPr lang="ru-RU" sz="3600" b="1"/>
              <a:t>Запятая – </a:t>
            </a:r>
            <a:r>
              <a:rPr lang="en-US" sz="3600" b="1"/>
              <a:t>shift+</a:t>
            </a:r>
            <a:r>
              <a:rPr lang="ru-RU" sz="3600" b="1"/>
              <a:t> «точка»</a:t>
            </a: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 flipV="1">
            <a:off x="3203575" y="3429000"/>
            <a:ext cx="1223963" cy="165576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43213" y="4868863"/>
            <a:ext cx="1008062" cy="10048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81836" dir="17686508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?   </a:t>
            </a:r>
            <a:r>
              <a:rPr lang="ru-RU" sz="2400" b="1">
                <a:solidFill>
                  <a:srgbClr val="FF0000"/>
                </a:solidFill>
              </a:rPr>
              <a:t>,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0000"/>
                </a:solidFill>
              </a:rPr>
              <a:t>/   </a:t>
            </a:r>
            <a:r>
              <a:rPr lang="ru-RU" sz="2400" b="1">
                <a:solidFill>
                  <a:srgbClr val="FF0000"/>
                </a:solidFill>
              </a:rPr>
              <a:t>.</a:t>
            </a:r>
            <a:endParaRPr lang="ru-RU" sz="2400" b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900" b="1" dirty="0">
                <a:solidFill>
                  <a:srgbClr val="FFFF00"/>
                </a:solidFill>
              </a:rPr>
              <a:t>Соединить</a:t>
            </a:r>
            <a:r>
              <a:rPr lang="ru-RU" sz="2900" dirty="0">
                <a:solidFill>
                  <a:srgbClr val="FFFF00"/>
                </a:solidFill>
              </a:rPr>
              <a:t> эти половинки между собой так, чтобы текст состоял из </a:t>
            </a:r>
            <a:r>
              <a:rPr lang="ru-RU" sz="2900" dirty="0" smtClean="0">
                <a:solidFill>
                  <a:srgbClr val="FFFF00"/>
                </a:solidFill>
              </a:rPr>
              <a:t>слов</a:t>
            </a:r>
            <a:r>
              <a:rPr lang="ru-RU" sz="3800" dirty="0" smtClean="0">
                <a:solidFill>
                  <a:srgbClr val="FFFF00"/>
                </a:solidFill>
              </a:rPr>
              <a:t> </a:t>
            </a:r>
            <a:endParaRPr lang="ru-RU" sz="3800" dirty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600200"/>
            <a:ext cx="3452812" cy="45307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ru-RU" sz="3000" b="1"/>
              <a:t>ку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ru-RU" sz="3000" b="1"/>
              <a:t>форм 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ru-RU" sz="3000" b="1"/>
              <a:t>шр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ru-RU" sz="3000" b="1"/>
              <a:t>симв</a:t>
            </a:r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3000" b="1"/>
              <a:t>редакт </a:t>
            </a:r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3000" b="1"/>
              <a:t>прог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ru-RU" sz="3000" b="1"/>
              <a:t>те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ru-RU" sz="3000" b="1"/>
              <a:t>при</a:t>
            </a:r>
          </a:p>
          <a:p>
            <a:pPr marL="457200" indent="-457200" eaLnBrk="1" hangingPunct="1">
              <a:defRPr/>
            </a:pPr>
            <a:endParaRPr lang="ru-RU" sz="3000" b="1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43063"/>
            <a:ext cx="4038600" cy="4114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3000" b="1"/>
              <a:t>ирование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3000" b="1"/>
              <a:t>рамма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3000" b="1"/>
              <a:t>рсор</a:t>
            </a: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3000" b="1"/>
              <a:t>ат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3000" b="1"/>
              <a:t>нтер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3000" b="1"/>
              <a:t>ол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3000" b="1"/>
              <a:t>ифт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3000" b="1"/>
              <a:t>кст</a:t>
            </a:r>
          </a:p>
          <a:p>
            <a:pPr marL="533400" indent="-533400" eaLnBrk="1" hangingPunct="1">
              <a:defRPr/>
            </a:pPr>
            <a:endParaRPr lang="ru-RU" sz="3000" b="1"/>
          </a:p>
          <a:p>
            <a:pPr marL="533400" indent="-533400" eaLnBrk="1" hangingPunct="1">
              <a:defRPr/>
            </a:pPr>
            <a:endParaRPr lang="ru-RU" sz="2200" b="1"/>
          </a:p>
          <a:p>
            <a:pPr marL="533400" indent="-533400" eaLnBrk="1" hangingPunct="1">
              <a:defRPr/>
            </a:pPr>
            <a:endParaRPr lang="ru-RU" sz="2200" b="1"/>
          </a:p>
          <a:p>
            <a:pPr marL="533400" indent="-533400" eaLnBrk="1" hangingPunct="1">
              <a:defRPr/>
            </a:pPr>
            <a:endParaRPr lang="ru-RU" sz="2200" b="1"/>
          </a:p>
          <a:p>
            <a:pPr marL="533400" indent="-533400" eaLnBrk="1" hangingPunct="1">
              <a:defRPr/>
            </a:pPr>
            <a:endParaRPr lang="ru-RU" sz="2200" b="1"/>
          </a:p>
          <a:p>
            <a:pPr marL="533400" indent="-533400" eaLnBrk="1" hangingPunct="1">
              <a:defRPr/>
            </a:pPr>
            <a:endParaRPr lang="ru-RU" sz="220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159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solidFill>
                  <a:srgbClr val="FFFF00"/>
                </a:solidFill>
              </a:rPr>
              <a:t>Найдите и объясните ошибки, допущенные при наборе текста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0063"/>
            <a:ext cx="8229600" cy="537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/>
              <a:t> 1. Введение « Табели о рангах» явилось прогрессивной мерой , изменившей порядок замещения постов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/>
              <a:t> 2. </a:t>
            </a:r>
            <a:r>
              <a:rPr lang="ru-RU" sz="2800" dirty="0" smtClean="0"/>
              <a:t>военная </a:t>
            </a:r>
            <a:r>
              <a:rPr lang="ru-RU" sz="2800" dirty="0"/>
              <a:t>служба была отделена от гражданской и </a:t>
            </a:r>
            <a:r>
              <a:rPr lang="ru-RU" sz="2800" dirty="0" err="1"/>
              <a:t>придворной,узаконено</a:t>
            </a:r>
            <a:r>
              <a:rPr lang="ru-RU" sz="2800" dirty="0"/>
              <a:t> приобретение дворянства выслугой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/>
              <a:t>3. Всякий солдат ,дослужившийся до офицерского чина( </a:t>
            </a:r>
            <a:r>
              <a:rPr lang="en-US" sz="2800" dirty="0"/>
              <a:t>XI</a:t>
            </a:r>
            <a:r>
              <a:rPr lang="ru-RU" sz="2800" dirty="0"/>
              <a:t>У ранга  ), получил потомственное дворянство , передававшееся по </a:t>
            </a:r>
            <a:r>
              <a:rPr lang="ru-RU" sz="2800" dirty="0" smtClean="0"/>
              <a:t>наследству .</a:t>
            </a:r>
            <a:endParaRPr lang="ru-RU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/>
          <p:cNvSpPr>
            <a:spLocks noChangeArrowheads="1"/>
          </p:cNvSpPr>
          <p:nvPr/>
        </p:nvSpPr>
        <p:spPr bwMode="auto">
          <a:xfrm rot="-792701">
            <a:off x="6588125" y="1916113"/>
            <a:ext cx="1295400" cy="1439862"/>
          </a:xfrm>
          <a:prstGeom prst="cube">
            <a:avLst>
              <a:gd name="adj" fmla="val 2504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ц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rot="1469680">
            <a:off x="1979613" y="1700213"/>
            <a:ext cx="1222375" cy="1152525"/>
          </a:xfrm>
          <a:prstGeom prst="cube">
            <a:avLst>
              <a:gd name="adj" fmla="val 250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л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rot="1102172">
            <a:off x="250825" y="4797425"/>
            <a:ext cx="1260475" cy="1187450"/>
          </a:xfrm>
          <a:prstGeom prst="cube">
            <a:avLst>
              <a:gd name="adj" fmla="val 2918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/>
              <a:t>М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 rot="-1406618">
            <a:off x="7308850" y="3644900"/>
            <a:ext cx="1260475" cy="1260475"/>
          </a:xfrm>
          <a:prstGeom prst="cube">
            <a:avLst>
              <a:gd name="adj" fmla="val 29185"/>
            </a:avLst>
          </a:prstGeom>
          <a:solidFill>
            <a:srgbClr val="A759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ы</a:t>
            </a:r>
            <a:endParaRPr lang="ru-RU" sz="2800" b="1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 rot="-657009">
            <a:off x="755650" y="3141663"/>
            <a:ext cx="1368425" cy="1152525"/>
          </a:xfrm>
          <a:prstGeom prst="cube">
            <a:avLst>
              <a:gd name="adj" fmla="val 2504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о</a:t>
            </a:r>
            <a:endParaRPr lang="ru-RU" sz="2800" b="1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 rot="1149054">
            <a:off x="3203575" y="620713"/>
            <a:ext cx="1368425" cy="1152525"/>
          </a:xfrm>
          <a:prstGeom prst="cube">
            <a:avLst>
              <a:gd name="adj" fmla="val 2504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о</a:t>
            </a:r>
            <a:endParaRPr lang="ru-RU" sz="2800" b="1"/>
          </a:p>
        </p:txBody>
      </p: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900113" y="333375"/>
            <a:ext cx="6551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 rot="-657009">
            <a:off x="5022850" y="762000"/>
            <a:ext cx="1368425" cy="1368425"/>
          </a:xfrm>
          <a:prstGeom prst="cube">
            <a:avLst>
              <a:gd name="adj" fmla="val 2504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/>
              <a:t>д</a:t>
            </a:r>
            <a:endParaRPr lang="ru-RU" sz="2800" b="1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 rot="768453">
            <a:off x="7667625" y="5084763"/>
            <a:ext cx="1222375" cy="1152525"/>
          </a:xfrm>
          <a:prstGeom prst="cube">
            <a:avLst>
              <a:gd name="adj" fmla="val 25042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/>
              <a:t>!</a:t>
            </a:r>
            <a:endParaRPr lang="ru-RU" sz="2400" b="1"/>
          </a:p>
        </p:txBody>
      </p:sp>
      <p:pic>
        <p:nvPicPr>
          <p:cNvPr id="36874" name="Picture 17" descr="37r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72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Рисунок 4" descr="2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3643313"/>
            <a:ext cx="4048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6" grpId="0" animBg="1"/>
      <p:bldP spid="22537" grpId="0" animBg="1"/>
      <p:bldP spid="22538" grpId="0" animBg="1"/>
      <p:bldP spid="22539" grpId="0" animBg="1"/>
      <p:bldP spid="22541" grpId="0" animBg="1"/>
      <p:bldP spid="225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643438"/>
            <a:ext cx="2355850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4643438"/>
            <a:ext cx="2700337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1214422"/>
            <a:ext cx="1429128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И</a:t>
            </a:r>
          </a:p>
        </p:txBody>
      </p:sp>
      <p:sp>
        <p:nvSpPr>
          <p:cNvPr id="7" name="Прямоугольник 6"/>
          <p:cNvSpPr/>
          <p:nvPr/>
        </p:nvSpPr>
        <p:spPr>
          <a:xfrm rot="20994253">
            <a:off x="2093859" y="633880"/>
            <a:ext cx="1657562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</a:t>
            </a:r>
          </a:p>
        </p:txBody>
      </p:sp>
      <p:sp>
        <p:nvSpPr>
          <p:cNvPr id="8" name="Прямоугольник 7"/>
          <p:cNvSpPr/>
          <p:nvPr/>
        </p:nvSpPr>
        <p:spPr>
          <a:xfrm rot="506419">
            <a:off x="3011143" y="1038318"/>
            <a:ext cx="1657562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 rot="359088">
            <a:off x="4968759" y="866167"/>
            <a:ext cx="1657562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Л</a:t>
            </a:r>
          </a:p>
        </p:txBody>
      </p:sp>
      <p:sp>
        <p:nvSpPr>
          <p:cNvPr id="10" name="Прямоугольник 9"/>
          <p:cNvSpPr/>
          <p:nvPr/>
        </p:nvSpPr>
        <p:spPr>
          <a:xfrm rot="21139973">
            <a:off x="6069739" y="600711"/>
            <a:ext cx="1657562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Ь</a:t>
            </a:r>
          </a:p>
        </p:txBody>
      </p:sp>
      <p:sp>
        <p:nvSpPr>
          <p:cNvPr id="11" name="Прямоугольник 10"/>
          <p:cNvSpPr/>
          <p:nvPr/>
        </p:nvSpPr>
        <p:spPr>
          <a:xfrm rot="359088">
            <a:off x="7254776" y="723291"/>
            <a:ext cx="1657562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</a:t>
            </a:r>
          </a:p>
        </p:txBody>
      </p:sp>
      <p:sp>
        <p:nvSpPr>
          <p:cNvPr id="12" name="Прямоугольник 11"/>
          <p:cNvSpPr/>
          <p:nvPr/>
        </p:nvSpPr>
        <p:spPr>
          <a:xfrm rot="1136060">
            <a:off x="1083464" y="2954125"/>
            <a:ext cx="228606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 rot="20493501">
            <a:off x="2434911" y="2733554"/>
            <a:ext cx="228606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Н</a:t>
            </a:r>
          </a:p>
        </p:txBody>
      </p:sp>
      <p:sp>
        <p:nvSpPr>
          <p:cNvPr id="14" name="Прямоугольник 13"/>
          <p:cNvSpPr/>
          <p:nvPr/>
        </p:nvSpPr>
        <p:spPr>
          <a:xfrm rot="603060">
            <a:off x="3395993" y="3254291"/>
            <a:ext cx="228606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У</a:t>
            </a:r>
          </a:p>
        </p:txBody>
      </p:sp>
      <p:sp>
        <p:nvSpPr>
          <p:cNvPr id="15" name="Прямоугольник 14"/>
          <p:cNvSpPr/>
          <p:nvPr/>
        </p:nvSpPr>
        <p:spPr>
          <a:xfrm rot="20493501">
            <a:off x="4649489" y="2590677"/>
            <a:ext cx="228606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</a:t>
            </a:r>
          </a:p>
        </p:txBody>
      </p:sp>
      <p:sp>
        <p:nvSpPr>
          <p:cNvPr id="16" name="Прямоугольник 15"/>
          <p:cNvSpPr/>
          <p:nvPr/>
        </p:nvSpPr>
        <p:spPr>
          <a:xfrm rot="311041">
            <a:off x="5881884" y="2813366"/>
            <a:ext cx="228606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К</a:t>
            </a:r>
          </a:p>
        </p:txBody>
      </p:sp>
      <p:sp>
        <p:nvSpPr>
          <p:cNvPr id="17" name="Прямоугольник 16"/>
          <p:cNvSpPr/>
          <p:nvPr/>
        </p:nvSpPr>
        <p:spPr>
          <a:xfrm rot="20493501">
            <a:off x="-494046" y="947603"/>
            <a:ext cx="228606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Ф</a:t>
            </a:r>
          </a:p>
        </p:txBody>
      </p:sp>
      <p:sp>
        <p:nvSpPr>
          <p:cNvPr id="18" name="Прямоугольник 17"/>
          <p:cNvSpPr/>
          <p:nvPr/>
        </p:nvSpPr>
        <p:spPr>
          <a:xfrm rot="20493501">
            <a:off x="-279733" y="3376495"/>
            <a:ext cx="228606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М</a:t>
            </a:r>
          </a:p>
        </p:txBody>
      </p:sp>
      <p:sp>
        <p:nvSpPr>
          <p:cNvPr id="19" name="Прямоугольник 18"/>
          <p:cNvSpPr/>
          <p:nvPr/>
        </p:nvSpPr>
        <p:spPr>
          <a:xfrm rot="262556">
            <a:off x="7153159" y="3665807"/>
            <a:ext cx="2546815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 rot="20460309">
            <a:off x="3958811" y="423712"/>
            <a:ext cx="1657562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</a:t>
            </a:r>
          </a:p>
        </p:txBody>
      </p:sp>
      <p:pic>
        <p:nvPicPr>
          <p:cNvPr id="21" name="Танец утят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5288" y="2060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35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38" y="928688"/>
            <a:ext cx="6257925" cy="16573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/>
              <a:t>Работа на компьютере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3714750"/>
            <a:ext cx="8229600" cy="3143250"/>
          </a:xfrm>
        </p:spPr>
        <p:txBody>
          <a:bodyPr/>
          <a:lstStyle/>
          <a:p>
            <a:pPr marL="742950" indent="-7429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1. Компьютерный </a:t>
            </a:r>
            <a:r>
              <a:rPr lang="ru-RU" sz="4400" dirty="0">
                <a:solidFill>
                  <a:srgbClr val="FFFF00"/>
                </a:solidFill>
              </a:rPr>
              <a:t>диктант</a:t>
            </a:r>
          </a:p>
          <a:p>
            <a:pPr marL="742950" indent="-7429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2. Задание </a:t>
            </a:r>
            <a:r>
              <a:rPr lang="ru-RU" sz="4400" dirty="0">
                <a:solidFill>
                  <a:srgbClr val="FFFF00"/>
                </a:solidFill>
              </a:rPr>
              <a:t>на внимательность</a:t>
            </a:r>
          </a:p>
          <a:p>
            <a:pPr marL="742950" indent="-7429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3. «Исправь </a:t>
            </a:r>
            <a:r>
              <a:rPr lang="ru-RU" sz="4400" dirty="0">
                <a:solidFill>
                  <a:srgbClr val="FFFF00"/>
                </a:solidFill>
              </a:rPr>
              <a:t>ошибки»</a:t>
            </a:r>
          </a:p>
          <a:p>
            <a:pPr marL="742950" indent="-7429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4. Определить </a:t>
            </a:r>
            <a:r>
              <a:rPr lang="ru-RU" sz="4400" dirty="0">
                <a:solidFill>
                  <a:srgbClr val="FFFF00"/>
                </a:solidFill>
              </a:rPr>
              <a:t>смысл </a:t>
            </a:r>
            <a:r>
              <a:rPr lang="ru-RU" sz="4400" dirty="0" smtClean="0">
                <a:solidFill>
                  <a:srgbClr val="FFFF00"/>
                </a:solidFill>
              </a:rPr>
              <a:t>текста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8915" name="Рисунок 9" descr="58df17150c9a2afe8be49d8180a6588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384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2714644"/>
          </a:xfrm>
          <a:prstGeom prst="rect">
            <a:avLst/>
          </a:prstGeom>
          <a:noFill/>
        </p:spPr>
        <p:txBody>
          <a:bodyPr>
            <a:prstTxWarp prst="textCanUp">
              <a:avLst>
                <a:gd name="adj" fmla="val 82947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Домашнее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задание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714752"/>
            <a:ext cx="8143932" cy="2214578"/>
          </a:xfrm>
          <a:prstGeom prst="rect">
            <a:avLst/>
          </a:prstGeom>
          <a:noFill/>
        </p:spPr>
        <p:txBody>
          <a:bodyPr>
            <a:prstTxWarp prst="textCanUp">
              <a:avLst>
                <a:gd name="adj" fmla="val 100000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rgbClr val="EFF4FF"/>
                </a:solidFill>
                <a:latin typeface="Times New Roman" pitchFamily="18" charset="0"/>
                <a:cs typeface="Times New Roman" pitchFamily="18" charset="0"/>
              </a:rPr>
              <a:t>§2.9, с.88-91</a:t>
            </a:r>
            <a:endParaRPr lang="ru-RU" sz="2400" b="1" cap="all" dirty="0">
              <a:ln w="0"/>
              <a:solidFill>
                <a:srgbClr val="EFF4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err="1">
                <a:ln w="0"/>
                <a:solidFill>
                  <a:srgbClr val="EFF4FF"/>
                </a:solidFill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2400" b="1" cap="all" dirty="0">
                <a:ln w="0"/>
                <a:solidFill>
                  <a:srgbClr val="EFF4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cap="all">
                <a:ln w="0"/>
                <a:solidFill>
                  <a:srgbClr val="EFF4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400" b="1" cap="all">
                <a:ln w="0"/>
                <a:solidFill>
                  <a:srgbClr val="EFF4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all" dirty="0">
              <a:ln w="0"/>
              <a:solidFill>
                <a:srgbClr val="EFF4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аним открыт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770413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FF00"/>
                </a:solidFill>
              </a:rPr>
              <a:t>ответ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b="1" dirty="0"/>
              <a:t>курсор </a:t>
            </a:r>
          </a:p>
          <a:p>
            <a:pPr eaLnBrk="1" hangingPunct="1">
              <a:defRPr/>
            </a:pPr>
            <a:r>
              <a:rPr lang="ru-RU" sz="3800" b="1" dirty="0"/>
              <a:t>программа  </a:t>
            </a:r>
          </a:p>
          <a:p>
            <a:pPr eaLnBrk="1" hangingPunct="1">
              <a:defRPr/>
            </a:pPr>
            <a:r>
              <a:rPr lang="ru-RU" sz="3800" b="1" dirty="0"/>
              <a:t>шрифт </a:t>
            </a:r>
          </a:p>
          <a:p>
            <a:pPr eaLnBrk="1" hangingPunct="1">
              <a:defRPr/>
            </a:pPr>
            <a:r>
              <a:rPr lang="ru-RU" sz="3800" b="1" dirty="0"/>
              <a:t>формат </a:t>
            </a:r>
          </a:p>
          <a:p>
            <a:pPr eaLnBrk="1" hangingPunct="1">
              <a:defRPr/>
            </a:pPr>
            <a:r>
              <a:rPr lang="ru-RU" sz="3800" b="1" dirty="0"/>
              <a:t>символ </a:t>
            </a:r>
          </a:p>
          <a:p>
            <a:pPr eaLnBrk="1" hangingPunct="1">
              <a:defRPr/>
            </a:pPr>
            <a:r>
              <a:rPr lang="ru-RU" sz="3800" b="1" dirty="0"/>
              <a:t>принтер </a:t>
            </a:r>
          </a:p>
          <a:p>
            <a:pPr eaLnBrk="1" hangingPunct="1">
              <a:defRPr/>
            </a:pPr>
            <a:r>
              <a:rPr lang="ru-RU" sz="3800" b="1" dirty="0"/>
              <a:t>текст</a:t>
            </a:r>
          </a:p>
          <a:p>
            <a:pPr eaLnBrk="1" hangingPunct="1">
              <a:defRPr/>
            </a:pPr>
            <a:r>
              <a:rPr lang="ru-RU" sz="3800" b="1" dirty="0"/>
              <a:t>редактирование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357298"/>
            <a:ext cx="9144000" cy="4643470"/>
          </a:xfrm>
          <a:prstGeom prst="rect">
            <a:avLst/>
          </a:prstGeom>
          <a:noFill/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 algn="ctr">
              <a:defRPr/>
            </a:pPr>
            <a:r>
              <a:rPr lang="ru-RU" sz="9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Текст </a:t>
            </a:r>
            <a:r>
              <a:rPr lang="ru-RU" sz="9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– это …</a:t>
            </a:r>
            <a:endParaRPr lang="ru-RU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"/>
          <p:cNvGrpSpPr>
            <a:grpSpLocks/>
          </p:cNvGrpSpPr>
          <p:nvPr/>
        </p:nvGrpSpPr>
        <p:grpSpPr bwMode="auto">
          <a:xfrm>
            <a:off x="4932363" y="-171450"/>
            <a:ext cx="4211637" cy="4464050"/>
            <a:chOff x="3360" y="96"/>
            <a:chExt cx="2208" cy="2304"/>
          </a:xfrm>
        </p:grpSpPr>
        <p:grpSp>
          <p:nvGrpSpPr>
            <p:cNvPr id="19462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304"/>
              <a:chOff x="2064" y="480"/>
              <a:chExt cx="1900" cy="1920"/>
            </a:xfrm>
          </p:grpSpPr>
          <p:sp>
            <p:nvSpPr>
              <p:cNvPr id="24580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920"/>
              </a:xfrm>
              <a:custGeom>
                <a:avLst/>
                <a:gdLst/>
                <a:ahLst/>
                <a:cxnLst>
                  <a:cxn ang="0">
                    <a:pos x="3760" y="3060"/>
                  </a:cxn>
                  <a:cxn ang="0">
                    <a:pos x="1155" y="3840"/>
                  </a:cxn>
                  <a:cxn ang="0">
                    <a:pos x="970" y="3782"/>
                  </a:cxn>
                  <a:cxn ang="0">
                    <a:pos x="753" y="2970"/>
                  </a:cxn>
                  <a:cxn ang="0">
                    <a:pos x="279" y="3158"/>
                  </a:cxn>
                  <a:cxn ang="0">
                    <a:pos x="169" y="3037"/>
                  </a:cxn>
                  <a:cxn ang="0">
                    <a:pos x="518" y="2257"/>
                  </a:cxn>
                  <a:cxn ang="0">
                    <a:pos x="0" y="641"/>
                  </a:cxn>
                  <a:cxn ang="0">
                    <a:pos x="162" y="543"/>
                  </a:cxn>
                  <a:cxn ang="0">
                    <a:pos x="3267" y="0"/>
                  </a:cxn>
                  <a:cxn ang="0">
                    <a:pos x="3715" y="2733"/>
                  </a:cxn>
                  <a:cxn ang="0">
                    <a:pos x="3800" y="2708"/>
                  </a:cxn>
                  <a:cxn ang="0">
                    <a:pos x="3800" y="2711"/>
                  </a:cxn>
                  <a:cxn ang="0">
                    <a:pos x="3800" y="2725"/>
                  </a:cxn>
                  <a:cxn ang="0">
                    <a:pos x="3798" y="2742"/>
                  </a:cxn>
                  <a:cxn ang="0">
                    <a:pos x="3794" y="2767"/>
                  </a:cxn>
                  <a:cxn ang="0">
                    <a:pos x="3787" y="2796"/>
                  </a:cxn>
                  <a:cxn ang="0">
                    <a:pos x="3777" y="2827"/>
                  </a:cxn>
                  <a:cxn ang="0">
                    <a:pos x="3762" y="2858"/>
                  </a:cxn>
                  <a:cxn ang="0">
                    <a:pos x="3740" y="2891"/>
                  </a:cxn>
                  <a:cxn ang="0">
                    <a:pos x="3760" y="3060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581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0" cy="146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61"/>
                  </a:cxn>
                  <a:cxn ang="0">
                    <a:pos x="884" y="2910"/>
                  </a:cxn>
                  <a:cxn ang="0">
                    <a:pos x="922" y="2931"/>
                  </a:cxn>
                  <a:cxn ang="0">
                    <a:pos x="108" y="0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2197" y="1711"/>
                <a:ext cx="117" cy="296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0" y="551"/>
                  </a:cxn>
                  <a:cxn ang="0">
                    <a:pos x="17" y="593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3" cy="1551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566" y="0"/>
                  </a:cxn>
                  <a:cxn ang="0">
                    <a:pos x="3007" y="2457"/>
                  </a:cxn>
                  <a:cxn ang="0">
                    <a:pos x="753" y="3103"/>
                  </a:cxn>
                  <a:cxn ang="0">
                    <a:pos x="0" y="480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5" cy="130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768" y="2600"/>
                  </a:cxn>
                  <a:cxn ang="0">
                    <a:pos x="0" y="56"/>
                  </a:cxn>
                  <a:cxn ang="0">
                    <a:pos x="54" y="0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585" name="Freeform 9"/>
              <p:cNvSpPr>
                <a:spLocks/>
              </p:cNvSpPr>
              <p:nvPr/>
            </p:nvSpPr>
            <p:spPr bwMode="auto">
              <a:xfrm>
                <a:off x="2378" y="635"/>
                <a:ext cx="1167" cy="975"/>
              </a:xfrm>
              <a:custGeom>
                <a:avLst/>
                <a:gdLst/>
                <a:ahLst/>
                <a:cxnLst>
                  <a:cxn ang="0">
                    <a:pos x="446" y="1951"/>
                  </a:cxn>
                  <a:cxn ang="0">
                    <a:pos x="0" y="435"/>
                  </a:cxn>
                  <a:cxn ang="0">
                    <a:pos x="2335" y="0"/>
                  </a:cxn>
                  <a:cxn ang="0">
                    <a:pos x="2329" y="2"/>
                  </a:cxn>
                  <a:cxn ang="0">
                    <a:pos x="2312" y="6"/>
                  </a:cxn>
                  <a:cxn ang="0">
                    <a:pos x="2285" y="12"/>
                  </a:cxn>
                  <a:cxn ang="0">
                    <a:pos x="2246" y="21"/>
                  </a:cxn>
                  <a:cxn ang="0">
                    <a:pos x="2200" y="33"/>
                  </a:cxn>
                  <a:cxn ang="0">
                    <a:pos x="2146" y="48"/>
                  </a:cxn>
                  <a:cxn ang="0">
                    <a:pos x="2083" y="67"/>
                  </a:cxn>
                  <a:cxn ang="0">
                    <a:pos x="2015" y="89"/>
                  </a:cxn>
                  <a:cxn ang="0">
                    <a:pos x="1940" y="114"/>
                  </a:cxn>
                  <a:cxn ang="0">
                    <a:pos x="1861" y="143"/>
                  </a:cxn>
                  <a:cxn ang="0">
                    <a:pos x="1778" y="175"/>
                  </a:cxn>
                  <a:cxn ang="0">
                    <a:pos x="1690" y="212"/>
                  </a:cxn>
                  <a:cxn ang="0">
                    <a:pos x="1601" y="252"/>
                  </a:cxn>
                  <a:cxn ang="0">
                    <a:pos x="1509" y="297"/>
                  </a:cxn>
                  <a:cxn ang="0">
                    <a:pos x="1416" y="345"/>
                  </a:cxn>
                  <a:cxn ang="0">
                    <a:pos x="1324" y="399"/>
                  </a:cxn>
                  <a:cxn ang="0">
                    <a:pos x="1232" y="456"/>
                  </a:cxn>
                  <a:cxn ang="0">
                    <a:pos x="1141" y="518"/>
                  </a:cxn>
                  <a:cxn ang="0">
                    <a:pos x="1053" y="585"/>
                  </a:cxn>
                  <a:cxn ang="0">
                    <a:pos x="966" y="657"/>
                  </a:cxn>
                  <a:cxn ang="0">
                    <a:pos x="883" y="734"/>
                  </a:cxn>
                  <a:cxn ang="0">
                    <a:pos x="806" y="817"/>
                  </a:cxn>
                  <a:cxn ang="0">
                    <a:pos x="733" y="903"/>
                  </a:cxn>
                  <a:cxn ang="0">
                    <a:pos x="666" y="998"/>
                  </a:cxn>
                  <a:cxn ang="0">
                    <a:pos x="606" y="1096"/>
                  </a:cxn>
                  <a:cxn ang="0">
                    <a:pos x="554" y="1200"/>
                  </a:cxn>
                  <a:cxn ang="0">
                    <a:pos x="512" y="1310"/>
                  </a:cxn>
                  <a:cxn ang="0">
                    <a:pos x="477" y="1425"/>
                  </a:cxn>
                  <a:cxn ang="0">
                    <a:pos x="452" y="1546"/>
                  </a:cxn>
                  <a:cxn ang="0">
                    <a:pos x="439" y="1675"/>
                  </a:cxn>
                  <a:cxn ang="0">
                    <a:pos x="437" y="1810"/>
                  </a:cxn>
                  <a:cxn ang="0">
                    <a:pos x="446" y="1951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C6C687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auto">
              <a:xfrm>
                <a:off x="2684" y="2139"/>
                <a:ext cx="347" cy="10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693" y="0"/>
                  </a:cxn>
                  <a:cxn ang="0">
                    <a:pos x="693" y="2"/>
                  </a:cxn>
                  <a:cxn ang="0">
                    <a:pos x="695" y="6"/>
                  </a:cxn>
                  <a:cxn ang="0">
                    <a:pos x="695" y="14"/>
                  </a:cxn>
                  <a:cxn ang="0">
                    <a:pos x="693" y="25"/>
                  </a:cxn>
                  <a:cxn ang="0">
                    <a:pos x="689" y="37"/>
                  </a:cxn>
                  <a:cxn ang="0">
                    <a:pos x="683" y="50"/>
                  </a:cxn>
                  <a:cxn ang="0">
                    <a:pos x="674" y="66"/>
                  </a:cxn>
                  <a:cxn ang="0">
                    <a:pos x="660" y="81"/>
                  </a:cxn>
                  <a:cxn ang="0">
                    <a:pos x="641" y="98"/>
                  </a:cxn>
                  <a:cxn ang="0">
                    <a:pos x="616" y="116"/>
                  </a:cxn>
                  <a:cxn ang="0">
                    <a:pos x="583" y="131"/>
                  </a:cxn>
                  <a:cxn ang="0">
                    <a:pos x="543" y="148"/>
                  </a:cxn>
                  <a:cxn ang="0">
                    <a:pos x="495" y="164"/>
                  </a:cxn>
                  <a:cxn ang="0">
                    <a:pos x="437" y="177"/>
                  </a:cxn>
                  <a:cxn ang="0">
                    <a:pos x="369" y="191"/>
                  </a:cxn>
                  <a:cxn ang="0">
                    <a:pos x="290" y="200"/>
                  </a:cxn>
                  <a:cxn ang="0">
                    <a:pos x="0" y="206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587" name="Freeform 11"/>
              <p:cNvSpPr>
                <a:spLocks/>
              </p:cNvSpPr>
              <p:nvPr/>
            </p:nvSpPr>
            <p:spPr bwMode="auto">
              <a:xfrm>
                <a:off x="3579" y="1878"/>
                <a:ext cx="338" cy="104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676" y="0"/>
                  </a:cxn>
                  <a:cxn ang="0">
                    <a:pos x="676" y="2"/>
                  </a:cxn>
                  <a:cxn ang="0">
                    <a:pos x="674" y="6"/>
                  </a:cxn>
                  <a:cxn ang="0">
                    <a:pos x="670" y="14"/>
                  </a:cxn>
                  <a:cxn ang="0">
                    <a:pos x="664" y="25"/>
                  </a:cxn>
                  <a:cxn ang="0">
                    <a:pos x="657" y="37"/>
                  </a:cxn>
                  <a:cxn ang="0">
                    <a:pos x="645" y="52"/>
                  </a:cxn>
                  <a:cxn ang="0">
                    <a:pos x="630" y="68"/>
                  </a:cxn>
                  <a:cxn ang="0">
                    <a:pos x="612" y="83"/>
                  </a:cxn>
                  <a:cxn ang="0">
                    <a:pos x="587" y="100"/>
                  </a:cxn>
                  <a:cxn ang="0">
                    <a:pos x="558" y="118"/>
                  </a:cxn>
                  <a:cxn ang="0">
                    <a:pos x="524" y="135"/>
                  </a:cxn>
                  <a:cxn ang="0">
                    <a:pos x="483" y="152"/>
                  </a:cxn>
                  <a:cxn ang="0">
                    <a:pos x="435" y="168"/>
                  </a:cxn>
                  <a:cxn ang="0">
                    <a:pos x="379" y="183"/>
                  </a:cxn>
                  <a:cxn ang="0">
                    <a:pos x="318" y="197"/>
                  </a:cxn>
                  <a:cxn ang="0">
                    <a:pos x="247" y="208"/>
                  </a:cxn>
                  <a:cxn ang="0">
                    <a:pos x="0" y="199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463" name="Text Box 12"/>
            <p:cNvSpPr txBox="1">
              <a:spLocks noChangeArrowheads="1"/>
            </p:cNvSpPr>
            <p:nvPr/>
          </p:nvSpPr>
          <p:spPr bwMode="auto">
            <a:xfrm rot="940369">
              <a:off x="3511" y="738"/>
              <a:ext cx="1633" cy="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8000" b="1">
                  <a:solidFill>
                    <a:srgbClr val="FF0000"/>
                  </a:solidFill>
                  <a:latin typeface="Arial Narrow" pitchFamily="34" charset="0"/>
                </a:rPr>
                <a:t>Текст </a:t>
              </a:r>
            </a:p>
          </p:txBody>
        </p:sp>
      </p:grp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323850" y="2133600"/>
            <a:ext cx="3619500" cy="2320925"/>
          </a:xfrm>
          <a:prstGeom prst="wedgeRectCallout">
            <a:avLst>
              <a:gd name="adj1" fmla="val 114648"/>
              <a:gd name="adj2" fmla="val -59713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/>
              <a:t> </a:t>
            </a:r>
            <a:r>
              <a:rPr lang="ru-RU" sz="2400"/>
              <a:t>это любое словесное высказывание, напечатанное, написанное или существующее в устной форме.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827088" y="260350"/>
            <a:ext cx="3673475" cy="1287463"/>
          </a:xfrm>
          <a:prstGeom prst="wedgeRectCallout">
            <a:avLst>
              <a:gd name="adj1" fmla="val 84616"/>
              <a:gd name="adj2" fmla="val 22528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>
                <a:latin typeface="Arial Narrow" pitchFamily="34" charset="0"/>
              </a:rPr>
              <a:t> </a:t>
            </a:r>
            <a:r>
              <a:rPr lang="ru-RU" sz="2800">
                <a:latin typeface="Arial Narrow" pitchFamily="34" charset="0"/>
              </a:rPr>
              <a:t>это </a:t>
            </a:r>
            <a:r>
              <a:rPr lang="ru-RU" sz="2400"/>
              <a:t> форма представления информации</a:t>
            </a: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179388" y="4797425"/>
            <a:ext cx="4824412" cy="1955800"/>
          </a:xfrm>
          <a:prstGeom prst="wedgeRectCallout">
            <a:avLst>
              <a:gd name="adj1" fmla="val 90671"/>
              <a:gd name="adj2" fmla="val -181574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400"/>
              <a:t>это определенная последовательность символов. Пропуск, замена или перестановка символов в тексте изменяет его смысл.</a:t>
            </a: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 flipH="1">
            <a:off x="5364163" y="4508500"/>
            <a:ext cx="3457575" cy="1838325"/>
          </a:xfrm>
          <a:prstGeom prst="wedgeRectCallout">
            <a:avLst>
              <a:gd name="adj1" fmla="val -10056"/>
              <a:gd name="adj2" fmla="val -169606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>
                <a:latin typeface="Arial Narrow" pitchFamily="34" charset="0"/>
              </a:rPr>
              <a:t> </a:t>
            </a:r>
            <a:r>
              <a:rPr lang="ru-RU" sz="2800">
                <a:latin typeface="Arial Narrow" pitchFamily="34" charset="0"/>
              </a:rPr>
              <a:t>удобно создавать, обрабатывать и хранить с помощью компьютера</a:t>
            </a:r>
            <a:endParaRPr lang="ru-RU" sz="240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 autoUpdateAnimBg="0"/>
      <p:bldP spid="24590" grpId="0" animBg="1" autoUpdateAnimBg="0"/>
      <p:bldP spid="24591" grpId="0" animBg="1" autoUpdateAnimBg="0"/>
      <p:bldP spid="2459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5750" y="357188"/>
            <a:ext cx="9644063" cy="26431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  В </a:t>
            </a:r>
            <a:r>
              <a:rPr lang="ru-RU" sz="4400" dirty="0">
                <a:solidFill>
                  <a:srgbClr val="FFFF00"/>
                </a:solidFill>
              </a:rPr>
              <a:t>чем </a:t>
            </a:r>
            <a:r>
              <a:rPr lang="ru-RU" sz="4400" dirty="0" smtClean="0">
                <a:solidFill>
                  <a:srgbClr val="FFFF00"/>
                </a:solidFill>
              </a:rPr>
              <a:t>заключаются </a:t>
            </a:r>
            <a:r>
              <a:rPr lang="ru-RU" sz="4400" dirty="0">
                <a:solidFill>
                  <a:srgbClr val="FFFF00"/>
                </a:solidFill>
              </a:rPr>
              <a:t>преимущества создания текстового документа </a:t>
            </a:r>
            <a:r>
              <a:rPr lang="ru-RU" sz="4400" dirty="0" smtClean="0">
                <a:solidFill>
                  <a:srgbClr val="FFFF00"/>
                </a:solidFill>
              </a:rPr>
              <a:t>при помощи </a:t>
            </a:r>
            <a:r>
              <a:rPr lang="ru-RU" sz="4400" dirty="0">
                <a:solidFill>
                  <a:srgbClr val="FFFF00"/>
                </a:solidFill>
              </a:rPr>
              <a:t>компьютера? </a:t>
            </a:r>
          </a:p>
        </p:txBody>
      </p:sp>
      <p:pic>
        <p:nvPicPr>
          <p:cNvPr id="21506" name="Рисунок 9" descr="58df17150c9a2afe8be49d8180a6588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071813"/>
            <a:ext cx="43164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428868"/>
            <a:ext cx="4297382" cy="4011027"/>
          </a:xfrm>
          <a:prstGeom prst="roundRect">
            <a:avLst>
              <a:gd name="adj" fmla="val 60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2928934"/>
          </a:xfrm>
          <a:prstGeom prst="rect">
            <a:avLst/>
          </a:prstGeom>
          <a:noFill/>
        </p:spPr>
        <p:txBody>
          <a:bodyPr>
            <a:prstTxWarp prst="textDeflateBottom">
              <a:avLst>
                <a:gd name="adj" fmla="val 67965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400" dirty="0"/>
              <a:t>Основные правила ввода текста в текстовом </a:t>
            </a:r>
            <a:br>
              <a:rPr lang="ru-RU" sz="5400" dirty="0"/>
            </a:br>
            <a:r>
              <a:rPr lang="ru-RU" sz="5400" dirty="0"/>
              <a:t>процессоре </a:t>
            </a:r>
            <a:r>
              <a:rPr lang="en-US" sz="5400" dirty="0"/>
              <a:t>WORD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13" y="785813"/>
            <a:ext cx="5500687" cy="17145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FF00"/>
                </a:solidFill>
              </a:rPr>
              <a:t>Изучив эту тему</a:t>
            </a:r>
            <a:r>
              <a:rPr lang="ru-RU" dirty="0" smtClean="0">
                <a:solidFill>
                  <a:srgbClr val="FFFF00"/>
                </a:solidFill>
              </a:rPr>
              <a:t>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вы </a:t>
            </a:r>
            <a:r>
              <a:rPr lang="ru-RU" dirty="0">
                <a:solidFill>
                  <a:srgbClr val="FFFF00"/>
                </a:solidFill>
              </a:rPr>
              <a:t>узнаете: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314325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правила </a:t>
            </a:r>
            <a:r>
              <a:rPr lang="ru-RU" dirty="0"/>
              <a:t>ввода знаков препинания;</a:t>
            </a:r>
          </a:p>
          <a:p>
            <a:pPr eaLnBrk="1" hangingPunct="1">
              <a:defRPr/>
            </a:pPr>
            <a:r>
              <a:rPr lang="ru-RU" dirty="0" smtClean="0"/>
              <a:t>как </a:t>
            </a:r>
            <a:r>
              <a:rPr lang="ru-RU" dirty="0"/>
              <a:t>вставить специальные знаки препинания;</a:t>
            </a:r>
          </a:p>
          <a:p>
            <a:pPr eaLnBrk="1" hangingPunct="1">
              <a:defRPr/>
            </a:pPr>
            <a:r>
              <a:rPr lang="ru-RU" dirty="0" smtClean="0"/>
              <a:t>как </a:t>
            </a:r>
            <a:r>
              <a:rPr lang="ru-RU" dirty="0"/>
              <a:t>правильно вставлять слова в скобки и кавычки;</a:t>
            </a:r>
          </a:p>
          <a:p>
            <a:pPr eaLnBrk="1" hangingPunct="1">
              <a:defRPr/>
            </a:pPr>
            <a:r>
              <a:rPr lang="ru-RU" dirty="0" smtClean="0"/>
              <a:t>как напечатать </a:t>
            </a:r>
            <a:r>
              <a:rPr lang="ru-RU" dirty="0"/>
              <a:t>римские цифры</a:t>
            </a:r>
          </a:p>
        </p:txBody>
      </p:sp>
      <p:grpSp>
        <p:nvGrpSpPr>
          <p:cNvPr id="23555" name="Группа 9"/>
          <p:cNvGrpSpPr>
            <a:grpSpLocks/>
          </p:cNvGrpSpPr>
          <p:nvPr/>
        </p:nvGrpSpPr>
        <p:grpSpPr bwMode="auto">
          <a:xfrm>
            <a:off x="0" y="0"/>
            <a:ext cx="3857625" cy="3000375"/>
            <a:chOff x="1785918" y="5500702"/>
            <a:chExt cx="5404104" cy="3657600"/>
          </a:xfrm>
        </p:grpSpPr>
        <p:sp>
          <p:nvSpPr>
            <p:cNvPr id="7" name="Овал 6"/>
            <p:cNvSpPr/>
            <p:nvPr/>
          </p:nvSpPr>
          <p:spPr>
            <a:xfrm>
              <a:off x="3714050" y="6501221"/>
              <a:ext cx="429214" cy="6424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341953" y="7801701"/>
              <a:ext cx="429214" cy="6424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287114" y="7828794"/>
              <a:ext cx="426991" cy="6424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559" name="Рисунок 5" descr="2381719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85918" y="5500702"/>
              <a:ext cx="5404104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8625"/>
            <a:ext cx="8483600" cy="4525963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 1. Окончание </a:t>
            </a:r>
            <a:r>
              <a:rPr lang="ru-RU" dirty="0">
                <a:solidFill>
                  <a:srgbClr val="FFFF00"/>
                </a:solidFill>
              </a:rPr>
              <a:t>абзаца маркируется нажатием клавиши </a:t>
            </a:r>
            <a:r>
              <a:rPr lang="en-US" sz="3600" b="1" dirty="0"/>
              <a:t>Enter</a:t>
            </a:r>
            <a:r>
              <a:rPr lang="ru-RU" dirty="0">
                <a:solidFill>
                  <a:srgbClr val="FFFF00"/>
                </a:solidFill>
              </a:rPr>
              <a:t>, позволяющей перейти на новую строку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ru-RU" dirty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Пример: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681288"/>
            <a:ext cx="61198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Группа 10"/>
          <p:cNvGrpSpPr>
            <a:grpSpLocks/>
          </p:cNvGrpSpPr>
          <p:nvPr/>
        </p:nvGrpSpPr>
        <p:grpSpPr bwMode="auto">
          <a:xfrm>
            <a:off x="6858000" y="214313"/>
            <a:ext cx="2286000" cy="1500187"/>
            <a:chOff x="6858016" y="214290"/>
            <a:chExt cx="2285984" cy="1500166"/>
          </a:xfrm>
        </p:grpSpPr>
        <p:pic>
          <p:nvPicPr>
            <p:cNvPr id="24580" name="Рисунок 8" descr="3c4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15272" y="214290"/>
              <a:ext cx="1428728" cy="142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Рисунок 9" descr="3c4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16" y="285728"/>
              <a:ext cx="1428728" cy="142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300</TotalTime>
  <Words>397</Words>
  <Application>Microsoft Office PowerPoint</Application>
  <PresentationFormat>Экран (4:3)</PresentationFormat>
  <Paragraphs>159</Paragraphs>
  <Slides>25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Tahoma</vt:lpstr>
      <vt:lpstr>Arial</vt:lpstr>
      <vt:lpstr>Wingdings</vt:lpstr>
      <vt:lpstr>Calibri</vt:lpstr>
      <vt:lpstr>Arial Narrow</vt:lpstr>
      <vt:lpstr>Comic Sans MS</vt:lpstr>
      <vt:lpstr>Текстура</vt:lpstr>
      <vt:lpstr>Слайд 1</vt:lpstr>
      <vt:lpstr>Соединить эти половинки между собой так, чтобы текст состоял из слов </vt:lpstr>
      <vt:lpstr>ответ</vt:lpstr>
      <vt:lpstr>Слайд 4</vt:lpstr>
      <vt:lpstr>Слайд 5</vt:lpstr>
      <vt:lpstr>Слайд 6</vt:lpstr>
      <vt:lpstr>Слайд 7</vt:lpstr>
      <vt:lpstr>Изучив эту тему, вы узнаете:</vt:lpstr>
      <vt:lpstr>Слайд 9</vt:lpstr>
      <vt:lpstr>Слайд 10</vt:lpstr>
      <vt:lpstr>Установка специальных знаков препинания</vt:lpstr>
      <vt:lpstr>Слайд 12</vt:lpstr>
      <vt:lpstr>Слайд 13</vt:lpstr>
      <vt:lpstr>5. Инициалы пишутся без пробелов, в одной строке с фамилией</vt:lpstr>
      <vt:lpstr>Слайд 15</vt:lpstr>
      <vt:lpstr>Слайд 16</vt:lpstr>
      <vt:lpstr>Слайд 17</vt:lpstr>
      <vt:lpstr>Расположение знаков препинания на клавиатуре</vt:lpstr>
      <vt:lpstr>Расположение знаков препинания на клавиатуре</vt:lpstr>
      <vt:lpstr>Найдите и объясните ошибки, допущенные при наборе текста</vt:lpstr>
      <vt:lpstr>Слайд 21</vt:lpstr>
      <vt:lpstr>Слайд 22</vt:lpstr>
      <vt:lpstr>Работа на компьютере</vt:lpstr>
      <vt:lpstr>Слайд 24</vt:lpstr>
      <vt:lpstr>Слайд 25</vt:lpstr>
    </vt:vector>
  </TitlesOfParts>
  <Company>Standard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правила ввода текста WORD</dc:title>
  <dc:creator>Учитель</dc:creator>
  <cp:lastModifiedBy>Администратор</cp:lastModifiedBy>
  <cp:revision>17</cp:revision>
  <dcterms:created xsi:type="dcterms:W3CDTF">2009-11-23T13:13:14Z</dcterms:created>
  <dcterms:modified xsi:type="dcterms:W3CDTF">2012-11-06T06:01:06Z</dcterms:modified>
</cp:coreProperties>
</file>