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67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0E7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68" autoAdjust="0"/>
    <p:restoredTop sz="94684" autoAdjust="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58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D987D5F-5AE5-45A6-879C-FFE6A8A3764E}" type="datetimeFigureOut">
              <a:rPr lang="ru-RU" smtClean="0"/>
              <a:pPr/>
              <a:t>10.05.2012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2A22A50-75CB-4A5D-BA62-6B0969D0A1F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987D5F-5AE5-45A6-879C-FFE6A8A3764E}" type="datetimeFigureOut">
              <a:rPr lang="ru-RU" smtClean="0"/>
              <a:pPr/>
              <a:t>10.05.2012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A22A50-75CB-4A5D-BA62-6B0969D0A1F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987D5F-5AE5-45A6-879C-FFE6A8A3764E}" type="datetimeFigureOut">
              <a:rPr lang="ru-RU" smtClean="0"/>
              <a:pPr/>
              <a:t>10.05.2012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A22A50-75CB-4A5D-BA62-6B0969D0A1F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987D5F-5AE5-45A6-879C-FFE6A8A3764E}" type="datetimeFigureOut">
              <a:rPr lang="ru-RU" smtClean="0"/>
              <a:pPr/>
              <a:t>10.05.2012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A22A50-75CB-4A5D-BA62-6B0969D0A1F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987D5F-5AE5-45A6-879C-FFE6A8A3764E}" type="datetimeFigureOut">
              <a:rPr lang="ru-RU" smtClean="0"/>
              <a:pPr/>
              <a:t>10.05.2012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A22A50-75CB-4A5D-BA62-6B0969D0A1F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987D5F-5AE5-45A6-879C-FFE6A8A3764E}" type="datetimeFigureOut">
              <a:rPr lang="ru-RU" smtClean="0"/>
              <a:pPr/>
              <a:t>10.05.2012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A22A50-75CB-4A5D-BA62-6B0969D0A1F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987D5F-5AE5-45A6-879C-FFE6A8A3764E}" type="datetimeFigureOut">
              <a:rPr lang="ru-RU" smtClean="0"/>
              <a:pPr/>
              <a:t>10.05.2012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A22A50-75CB-4A5D-BA62-6B0969D0A1F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987D5F-5AE5-45A6-879C-FFE6A8A3764E}" type="datetimeFigureOut">
              <a:rPr lang="ru-RU" smtClean="0"/>
              <a:pPr/>
              <a:t>10.05.2012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A22A50-75CB-4A5D-BA62-6B0969D0A1F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987D5F-5AE5-45A6-879C-FFE6A8A3764E}" type="datetimeFigureOut">
              <a:rPr lang="ru-RU" smtClean="0"/>
              <a:pPr/>
              <a:t>10.05.2012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A22A50-75CB-4A5D-BA62-6B0969D0A1F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D987D5F-5AE5-45A6-879C-FFE6A8A3764E}" type="datetimeFigureOut">
              <a:rPr lang="ru-RU" smtClean="0"/>
              <a:pPr/>
              <a:t>10.05.2012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A22A50-75CB-4A5D-BA62-6B0969D0A1F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D987D5F-5AE5-45A6-879C-FFE6A8A3764E}" type="datetimeFigureOut">
              <a:rPr lang="ru-RU" smtClean="0"/>
              <a:pPr/>
              <a:t>10.05.2012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2A22A50-75CB-4A5D-BA62-6B0969D0A1F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D987D5F-5AE5-45A6-879C-FFE6A8A3764E}" type="datetimeFigureOut">
              <a:rPr lang="ru-RU" smtClean="0"/>
              <a:pPr/>
              <a:t>10.05.2012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2A22A50-75CB-4A5D-BA62-6B0969D0A1F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28870" y="4000504"/>
            <a:ext cx="6615130" cy="2292539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800" dirty="0" smtClean="0"/>
              <a:t>                               </a:t>
            </a:r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Автор: учитель нач. классов Иванова Е.А. МОУ «СОШ№110»</a:t>
            </a:r>
          </a:p>
          <a:p>
            <a:pPr>
              <a:buNone/>
            </a:pP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11486"/>
          </a:xfrm>
        </p:spPr>
        <p:txBody>
          <a:bodyPr>
            <a:noAutofit/>
          </a:bodyPr>
          <a:lstStyle/>
          <a:p>
            <a:r>
              <a:rPr lang="ru-RU" sz="6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Родительское собрание</a:t>
            </a:r>
            <a:br>
              <a:rPr lang="ru-RU" sz="6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ru-RU" sz="6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в 1 классе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24078" indent="-514350">
              <a:buAutoNum type="arabicPeriod"/>
            </a:pPr>
            <a:r>
              <a:rPr lang="ru-RU" sz="3200" dirty="0" smtClean="0">
                <a:solidFill>
                  <a:srgbClr val="0070C0"/>
                </a:solidFill>
              </a:rPr>
              <a:t>Учебные занятия в школе и дома.</a:t>
            </a:r>
          </a:p>
          <a:p>
            <a:pPr marL="624078" indent="-514350">
              <a:buAutoNum type="arabicPeriod"/>
            </a:pPr>
            <a:r>
              <a:rPr lang="ru-RU" sz="3200" dirty="0" smtClean="0">
                <a:solidFill>
                  <a:srgbClr val="0070C0"/>
                </a:solidFill>
              </a:rPr>
              <a:t>Активный отдых с максимальным пребыванием на свежем воздухе.</a:t>
            </a:r>
          </a:p>
          <a:p>
            <a:pPr marL="624078" indent="-514350">
              <a:buAutoNum type="arabicPeriod"/>
            </a:pPr>
            <a:r>
              <a:rPr lang="ru-RU" sz="3200" dirty="0" smtClean="0">
                <a:solidFill>
                  <a:srgbClr val="0070C0"/>
                </a:solidFill>
              </a:rPr>
              <a:t>Регулярное и достаточно разнообразное питание .</a:t>
            </a:r>
          </a:p>
          <a:p>
            <a:pPr marL="624078" indent="-514350">
              <a:buAutoNum type="arabicPeriod"/>
            </a:pPr>
            <a:r>
              <a:rPr lang="ru-RU" sz="3200" dirty="0" smtClean="0">
                <a:solidFill>
                  <a:srgbClr val="0070C0"/>
                </a:solidFill>
              </a:rPr>
              <a:t> Физиологический полноценный сон.</a:t>
            </a:r>
          </a:p>
          <a:p>
            <a:pPr marL="624078" indent="-514350">
              <a:buAutoNum type="arabicPeriod"/>
            </a:pPr>
            <a:r>
              <a:rPr lang="ru-RU" sz="3200" dirty="0" smtClean="0">
                <a:solidFill>
                  <a:srgbClr val="0070C0"/>
                </a:solidFill>
              </a:rPr>
              <a:t>Свободная деятельность по индивидуальному выбору.</a:t>
            </a:r>
          </a:p>
          <a:p>
            <a:pPr marL="624078" indent="-514350">
              <a:buAutoNum type="arabicPeriod"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Основные элементы режима дня школьника.</a:t>
            </a:r>
            <a:endParaRPr lang="ru-RU" sz="4800" u="sng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642918"/>
            <a:ext cx="8229600" cy="4525963"/>
          </a:xfrm>
        </p:spPr>
        <p:txBody>
          <a:bodyPr>
            <a:noAutofit/>
          </a:bodyPr>
          <a:lstStyle/>
          <a:p>
            <a:pPr marL="624078" indent="-514350">
              <a:buAutoNum type="arabicPeriod"/>
            </a:pPr>
            <a:r>
              <a:rPr lang="ru-RU" sz="2800" dirty="0" smtClean="0">
                <a:solidFill>
                  <a:srgbClr val="0070C0"/>
                </a:solidFill>
              </a:rPr>
              <a:t>Каждый пункт режима должны контролировать взрослые.</a:t>
            </a:r>
          </a:p>
          <a:p>
            <a:pPr marL="624078" indent="-514350">
              <a:buAutoNum type="arabicPeriod"/>
            </a:pPr>
            <a:r>
              <a:rPr lang="ru-RU" sz="2800" dirty="0" smtClean="0">
                <a:solidFill>
                  <a:srgbClr val="0070C0"/>
                </a:solidFill>
              </a:rPr>
              <a:t>Должны соблюдаться все правила распорядка дня. </a:t>
            </a:r>
          </a:p>
          <a:p>
            <a:pPr marL="624078" indent="-514350">
              <a:buAutoNum type="arabicPeriod"/>
            </a:pPr>
            <a:r>
              <a:rPr lang="ru-RU" sz="2800" dirty="0" smtClean="0">
                <a:solidFill>
                  <a:srgbClr val="0070C0"/>
                </a:solidFill>
              </a:rPr>
              <a:t>Следует учитывать состояние здоровья ребёнка и функциональные особенности данного возрастного периода.</a:t>
            </a:r>
          </a:p>
          <a:p>
            <a:pPr marL="624078" indent="-514350">
              <a:buAutoNum type="arabicPeriod"/>
            </a:pPr>
            <a:r>
              <a:rPr lang="ru-RU" sz="2800" dirty="0" smtClean="0">
                <a:solidFill>
                  <a:srgbClr val="0070C0"/>
                </a:solidFill>
              </a:rPr>
              <a:t>Продумайте сегодня, как будет организован день вашего ребёнка завтра.</a:t>
            </a:r>
          </a:p>
          <a:p>
            <a:pPr marL="624078" indent="-514350">
              <a:buAutoNum type="arabicPeriod"/>
            </a:pPr>
            <a:r>
              <a:rPr lang="ru-RU" sz="2800" dirty="0" smtClean="0">
                <a:solidFill>
                  <a:srgbClr val="0070C0"/>
                </a:solidFill>
              </a:rPr>
              <a:t>Будьте настойчивы и терпеливы.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-285776"/>
            <a:ext cx="8229600" cy="1143000"/>
          </a:xfrm>
        </p:spPr>
        <p:txBody>
          <a:bodyPr>
            <a:noAutofit/>
          </a:bodyPr>
          <a:lstStyle/>
          <a:p>
            <a:r>
              <a:rPr lang="ru-RU" sz="4000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Рекомендации для родителей</a:t>
            </a:r>
            <a:r>
              <a:rPr lang="ru-RU" sz="4400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</a:t>
            </a:r>
            <a:endParaRPr lang="ru-RU" sz="4400" u="sng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7170" name="Picture 2" descr="C:\Documents and Settings\User.HOME-CA9A0508BF.000\Рабочий стол\image00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4643423"/>
            <a:ext cx="2698467" cy="221457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4654560"/>
          </a:xfrm>
        </p:spPr>
        <p:txBody>
          <a:bodyPr>
            <a:normAutofit/>
          </a:bodyPr>
          <a:lstStyle/>
          <a:p>
            <a:r>
              <a:rPr lang="ru-RU" sz="4800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400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Тема:</a:t>
            </a:r>
            <a:br>
              <a:rPr lang="ru-RU" sz="5400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800" dirty="0" smtClean="0">
                <a:solidFill>
                  <a:srgbClr val="0070C0"/>
                </a:solidFill>
              </a:rPr>
              <a:t/>
            </a:r>
            <a:br>
              <a:rPr lang="ru-RU" sz="4800" dirty="0" smtClean="0">
                <a:solidFill>
                  <a:srgbClr val="0070C0"/>
                </a:solidFill>
              </a:rPr>
            </a:br>
            <a:r>
              <a:rPr lang="ru-RU" sz="4800" b="0" dirty="0" smtClean="0">
                <a:solidFill>
                  <a:srgbClr val="0070C0"/>
                </a:solidFill>
              </a:rPr>
              <a:t>«Режим дня – здоровье и успеваемость»</a:t>
            </a:r>
            <a:endParaRPr lang="ru-RU" sz="4800" b="0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Documents and Settings\User.HOME-CA9A0508BF.000\Рабочий стол\872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7686" y="3786190"/>
            <a:ext cx="4143404" cy="3071809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357298"/>
            <a:ext cx="8229600" cy="4786322"/>
          </a:xfrm>
        </p:spPr>
        <p:txBody>
          <a:bodyPr>
            <a:normAutofit/>
          </a:bodyPr>
          <a:lstStyle/>
          <a:p>
            <a:pPr marL="624078" indent="-514350">
              <a:buAutoNum type="arabicPeriod"/>
            </a:pPr>
            <a:r>
              <a:rPr lang="ru-RU" sz="4000" dirty="0" smtClean="0">
                <a:solidFill>
                  <a:srgbClr val="0070C0"/>
                </a:solidFill>
              </a:rPr>
              <a:t>Частые опоздания на первый урок.</a:t>
            </a:r>
          </a:p>
          <a:p>
            <a:pPr marL="624078" indent="-514350">
              <a:buAutoNum type="arabicPeriod"/>
            </a:pPr>
            <a:r>
              <a:rPr lang="ru-RU" sz="4000" dirty="0" smtClean="0">
                <a:solidFill>
                  <a:srgbClr val="0070C0"/>
                </a:solidFill>
              </a:rPr>
              <a:t>Быстрая утомляемость.</a:t>
            </a:r>
          </a:p>
          <a:p>
            <a:pPr marL="624078" indent="-514350">
              <a:buAutoNum type="arabicPeriod"/>
            </a:pPr>
            <a:r>
              <a:rPr lang="ru-RU" sz="4000" dirty="0" smtClean="0">
                <a:solidFill>
                  <a:srgbClr val="0070C0"/>
                </a:solidFill>
              </a:rPr>
              <a:t>Снижение успеваемости.</a:t>
            </a:r>
            <a:endParaRPr lang="ru-RU" sz="4000" dirty="0">
              <a:solidFill>
                <a:srgbClr val="0070C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Проблема:</a:t>
            </a:r>
            <a:endParaRPr lang="ru-RU" sz="4800" u="sng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125" name="Picture 5" descr="C:\Documents and Settings\User.HOME-CA9A0508BF.000\Рабочий стол\cd46b833d6d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4000504"/>
            <a:ext cx="3500462" cy="259034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2143116"/>
            <a:ext cx="8229600" cy="6591142"/>
          </a:xfrm>
        </p:spPr>
        <p:txBody>
          <a:bodyPr/>
          <a:lstStyle/>
          <a:p>
            <a:pPr marL="624078" indent="-514350">
              <a:buNone/>
            </a:pPr>
            <a:r>
              <a:rPr lang="ru-RU" sz="4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Убедить родителей учащихся в необходимости рациональной организации дня своего ребёнка.</a:t>
            </a:r>
          </a:p>
          <a:p>
            <a:pPr marL="624078" indent="-51435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Цель:</a:t>
            </a:r>
            <a:endParaRPr lang="ru-RU" sz="5400" u="sng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Picture 2" descr="C:\Documents and Settings\User.HOME-CA9A0508BF.000\Рабочий стол\4ac50393d3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4429132"/>
            <a:ext cx="2286016" cy="2157999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24078" indent="-514350">
              <a:buAutoNum type="arabicPeriod"/>
            </a:pPr>
            <a:r>
              <a:rPr lang="ru-RU" sz="4300" dirty="0" smtClean="0">
                <a:solidFill>
                  <a:srgbClr val="0070C0"/>
                </a:solidFill>
              </a:rPr>
              <a:t>Педагогическое просвещение родителей младших школьников.</a:t>
            </a:r>
          </a:p>
          <a:p>
            <a:pPr marL="624078" indent="-514350">
              <a:buAutoNum type="arabicPeriod"/>
            </a:pPr>
            <a:r>
              <a:rPr lang="ru-RU" sz="4300" dirty="0" smtClean="0">
                <a:solidFill>
                  <a:srgbClr val="0070C0"/>
                </a:solidFill>
              </a:rPr>
              <a:t>Помочь родителям правильно организовать режим дня своего ребёнка.</a:t>
            </a:r>
          </a:p>
          <a:p>
            <a:pPr marL="624078" indent="-514350">
              <a:buAutoNum type="arabicPeriod"/>
            </a:pPr>
            <a:r>
              <a:rPr lang="ru-RU" sz="4300" dirty="0" smtClean="0">
                <a:solidFill>
                  <a:srgbClr val="0070C0"/>
                </a:solidFill>
              </a:rPr>
              <a:t>Воспитание здорового и успешного человека.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Задачи:</a:t>
            </a:r>
            <a:endParaRPr lang="ru-RU" sz="4800" u="sng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075" name="Picture 3" descr="C:\Documents and Settings\User.HOME-CA9A0508BF.000\Рабочий стол\39918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5206" y="4929198"/>
            <a:ext cx="1643074" cy="164307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AutoNum type="arabicPeriod"/>
            </a:pPr>
            <a:r>
              <a:rPr lang="ru-RU" sz="3200" dirty="0" smtClean="0">
                <a:solidFill>
                  <a:srgbClr val="0070C0"/>
                </a:solidFill>
              </a:rPr>
              <a:t>Продолжительность ночного сна сокращена на 1,5-2 часа у  </a:t>
            </a:r>
            <a:r>
              <a:rPr lang="ru-RU" sz="3200" b="1" dirty="0" smtClean="0">
                <a:solidFill>
                  <a:srgbClr val="FF0000"/>
                </a:solidFill>
              </a:rPr>
              <a:t>73% </a:t>
            </a:r>
            <a:r>
              <a:rPr lang="ru-RU" sz="3200" dirty="0" smtClean="0">
                <a:solidFill>
                  <a:srgbClr val="0070C0"/>
                </a:solidFill>
              </a:rPr>
              <a:t>детей.</a:t>
            </a:r>
          </a:p>
          <a:p>
            <a:pPr marL="624078" indent="-514350">
              <a:buAutoNum type="arabicPeriod"/>
            </a:pPr>
            <a:r>
              <a:rPr lang="ru-RU" sz="3200" dirty="0" smtClean="0">
                <a:solidFill>
                  <a:srgbClr val="0070C0"/>
                </a:solidFill>
              </a:rPr>
              <a:t>Не делают зарядку </a:t>
            </a:r>
            <a:r>
              <a:rPr lang="ru-RU" sz="3200" b="1" dirty="0" smtClean="0">
                <a:solidFill>
                  <a:srgbClr val="FF0000"/>
                </a:solidFill>
              </a:rPr>
              <a:t>65% </a:t>
            </a:r>
            <a:r>
              <a:rPr lang="ru-RU" sz="3200" dirty="0" smtClean="0">
                <a:solidFill>
                  <a:srgbClr val="0070C0"/>
                </a:solidFill>
              </a:rPr>
              <a:t>детей.</a:t>
            </a:r>
          </a:p>
          <a:p>
            <a:pPr marL="624078" indent="-514350">
              <a:buAutoNum type="arabicPeriod"/>
            </a:pPr>
            <a:r>
              <a:rPr lang="ru-RU" sz="3200" dirty="0" smtClean="0">
                <a:solidFill>
                  <a:srgbClr val="0070C0"/>
                </a:solidFill>
              </a:rPr>
              <a:t>Ежедневно проводят у телевизора от 1 до 2,5 часов, у компьютера ещё больше.</a:t>
            </a:r>
          </a:p>
          <a:p>
            <a:pPr marL="624078" indent="-514350">
              <a:buAutoNum type="arabicPeriod"/>
            </a:pPr>
            <a:r>
              <a:rPr lang="ru-RU" sz="3200" dirty="0" smtClean="0">
                <a:solidFill>
                  <a:srgbClr val="0070C0"/>
                </a:solidFill>
              </a:rPr>
              <a:t>Не гуляют после школы </a:t>
            </a:r>
            <a:r>
              <a:rPr lang="ru-RU" sz="3200" b="1" dirty="0" smtClean="0">
                <a:solidFill>
                  <a:srgbClr val="FF0000"/>
                </a:solidFill>
              </a:rPr>
              <a:t>20% </a:t>
            </a:r>
            <a:r>
              <a:rPr lang="ru-RU" sz="3200" dirty="0" smtClean="0">
                <a:solidFill>
                  <a:srgbClr val="0070C0"/>
                </a:solidFill>
              </a:rPr>
              <a:t>детей.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Причины:</a:t>
            </a:r>
            <a:endParaRPr lang="ru-RU" sz="4800" u="sng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642918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000" dirty="0" smtClean="0">
                <a:solidFill>
                  <a:srgbClr val="0070C0"/>
                </a:solidFill>
              </a:rPr>
              <a:t>Нерационально организованный день ведёт к резкому снижению работоспособности , утомлению и переутомлению. Это негативно сказывается на здоровье ребёнка. </a:t>
            </a:r>
            <a:endParaRPr lang="ru-RU" sz="4000" dirty="0">
              <a:solidFill>
                <a:srgbClr val="0070C0"/>
              </a:solidFill>
            </a:endParaRPr>
          </a:p>
        </p:txBody>
      </p:sp>
      <p:pic>
        <p:nvPicPr>
          <p:cNvPr id="6153" name="Picture 9" descr="C:\Documents and Settings\User.HOME-CA9A0508BF.000\Рабочий стол\063960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4357694"/>
            <a:ext cx="2714644" cy="224037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857364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>
                <a:solidFill>
                  <a:srgbClr val="0070C0"/>
                </a:solidFill>
              </a:rPr>
              <a:t>Режим дня – это рациональное распределение времени  на все виды деятельности и отдыха в течении суток. </a:t>
            </a:r>
            <a:endParaRPr lang="ru-RU" sz="4400" dirty="0">
              <a:solidFill>
                <a:srgbClr val="0070C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Что такое режим дня ?</a:t>
            </a:r>
            <a:endParaRPr lang="ru-RU" sz="4800" u="sng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050" name="Picture 2" descr="C:\Documents and Settings\User.HOME-CA9A0508BF.000\Рабочий стол\An_alarm_clock_92d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1714488"/>
            <a:ext cx="1643074" cy="157163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600" dirty="0" smtClean="0">
                <a:solidFill>
                  <a:srgbClr val="0070C0"/>
                </a:solidFill>
              </a:rPr>
              <a:t>Обеспечение высокой работоспособности на протяжении всего периода бодрствования и сохранение здоровья.</a:t>
            </a:r>
          </a:p>
          <a:p>
            <a:pPr>
              <a:buNone/>
            </a:pPr>
            <a:r>
              <a:rPr lang="ru-RU" sz="3600" dirty="0" smtClean="0">
                <a:solidFill>
                  <a:srgbClr val="0070C0"/>
                </a:solidFill>
              </a:rPr>
              <a:t>Строится режим на основе биологического ритма функционирования организма.    </a:t>
            </a:r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Основная цель режима дня:</a:t>
            </a:r>
            <a:endParaRPr lang="ru-RU" sz="4800" u="sng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391</TotalTime>
  <Words>268</Words>
  <Application>Microsoft Office PowerPoint</Application>
  <PresentationFormat>Экран (4:3)</PresentationFormat>
  <Paragraphs>40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Родительское собрание в 1 классе</vt:lpstr>
      <vt:lpstr> Тема:  «Режим дня – здоровье и успеваемость»</vt:lpstr>
      <vt:lpstr>Проблема:</vt:lpstr>
      <vt:lpstr>Цель:</vt:lpstr>
      <vt:lpstr>Задачи:</vt:lpstr>
      <vt:lpstr>Причины:</vt:lpstr>
      <vt:lpstr>Слайд 7</vt:lpstr>
      <vt:lpstr>Что такое режим дня ?</vt:lpstr>
      <vt:lpstr>Основная цель режима дня:</vt:lpstr>
      <vt:lpstr>Основные элементы режима дня школьника.</vt:lpstr>
      <vt:lpstr>Рекомендации для родителей.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Юляша</cp:lastModifiedBy>
  <cp:revision>32</cp:revision>
  <dcterms:created xsi:type="dcterms:W3CDTF">2011-03-31T06:44:12Z</dcterms:created>
  <dcterms:modified xsi:type="dcterms:W3CDTF">2012-05-10T14:32:14Z</dcterms:modified>
</cp:coreProperties>
</file>