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  <a:srgbClr val="FFCC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AE5F02-312B-4074-8781-F8BC80E32101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00502-C125-4C87-81CF-3D59F4C48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728191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Ваш ребёнок идет в школу!</a:t>
            </a:r>
            <a:endParaRPr lang="ru-RU" sz="66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8459">
            <a:off x="1150290" y="2937549"/>
            <a:ext cx="3296759" cy="30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1181">
            <a:off x="4322355" y="2636594"/>
            <a:ext cx="4315489" cy="34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081855" cy="231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latin typeface="Comic Sans MS" pitchFamily="66" charset="0"/>
              </a:rPr>
              <a:t>умение строить отношения с учителем;</a:t>
            </a:r>
          </a:p>
          <a:p>
            <a:r>
              <a:rPr lang="ru-RU" sz="3600" b="1" dirty="0" smtClean="0">
                <a:latin typeface="Comic Sans MS" pitchFamily="66" charset="0"/>
              </a:rPr>
              <a:t> умение общаться со сверстниками;</a:t>
            </a:r>
          </a:p>
          <a:p>
            <a:r>
              <a:rPr lang="ru-RU" sz="3600" b="1" dirty="0" smtClean="0">
                <a:latin typeface="Comic Sans MS" pitchFamily="66" charset="0"/>
              </a:rPr>
              <a:t> вежливость, сдержанность, послушание.</a:t>
            </a:r>
          </a:p>
          <a:p>
            <a:r>
              <a:rPr lang="ru-RU" sz="3600" b="1" dirty="0" smtClean="0">
                <a:latin typeface="Comic Sans MS" pitchFamily="66" charset="0"/>
              </a:rPr>
              <a:t> отношение к себе (отсутствие заниженной самооценки).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Нравственная 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готовность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Психологическая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готовность</a:t>
            </a:r>
            <a:endParaRPr lang="ru-RU" sz="4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764704"/>
            <a:ext cx="8064896" cy="518457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это твердое желание учиться,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получать знания; понимание важности и необходимости учения;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проявление выраженного интереса к получению новых знаний;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3568" y="1052736"/>
            <a:ext cx="8208912" cy="453650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это умение слушать учителя и выполнять его задания (отнюдь не всегда интересные);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43608" y="1412776"/>
            <a:ext cx="7632848" cy="511256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691680" y="1412776"/>
            <a:ext cx="6840760" cy="5445224"/>
          </a:xfrm>
          <a:prstGeom prst="horizontalScrol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это определенный уровень развития мышления, памяти, внимания.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развитие мелких мышц руки (рука развита хорошо, ребенок уверенно владеет карандашом, ножницами);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Развитие школьно-значимых психологических функций:</a:t>
            </a:r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</a:b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5715000" cy="379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3312368" cy="3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417646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ru-RU" sz="2800" b="1" dirty="0" smtClean="0">
                <a:latin typeface="Comic Sans MS" pitchFamily="66" charset="0"/>
              </a:rPr>
              <a:t>пространственная организация, координация движений (умение правильно определять выше - ниже, вперед - назад, слева - справа);</a:t>
            </a:r>
          </a:p>
          <a:p>
            <a:pPr>
              <a:buNone/>
            </a:pPr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координация в системе глаз - рука 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Comic Sans MS" pitchFamily="66" charset="0"/>
              </a:rPr>
              <a:t>развитие логического мышления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08920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r>
              <a:rPr lang="ru-RU" sz="3600" b="1" dirty="0" smtClean="0">
                <a:latin typeface="Comic Sans MS" pitchFamily="66" charset="0"/>
              </a:rPr>
              <a:t>развитие произвольного внимания (способность удерживать внимание на выполняемой работе в течение 15-20 минут);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Мыслительная готовность:</a:t>
            </a:r>
            <a:b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ru-RU" sz="4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3"/>
            <a:ext cx="5864797" cy="42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0" y="0"/>
            <a:ext cx="6048672" cy="2952328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Очень полезно учить ребенка строить несложные рассуждения, выводы, используя слова:«потому, что»; «если, то»; «поэтому».</a:t>
            </a:r>
            <a:endParaRPr lang="ru-RU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483768" y="260648"/>
            <a:ext cx="7128792" cy="3744416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Учите ребят задавать вопросы. Это очень полезно. Мышление всегда начинается с вопроса. Нельзя заставить мысль работать, если просто сказать «подумай».</a:t>
            </a:r>
            <a:endParaRPr lang="ru-RU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0" y="0"/>
            <a:ext cx="7956376" cy="3708992"/>
          </a:xfrm>
          <a:prstGeom prst="cloudCallou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Особенно важно владение монологической речью. Для ребенка это пересказ. После чтения задайте ребенку несколько вопросов по содержанию, попросите пересказать.</a:t>
            </a:r>
            <a:endParaRPr lang="ru-RU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3815408" y="0"/>
            <a:ext cx="5328592" cy="52565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Особое внимание обратите на ориентировку в пространстве. Правильно ли ваш ребенок понимает и употребляет в речи предлоги и понятия: выше, ниже, на, над, под, снизу, сверху, между, перед., за, спереди от…, сзади от…, ближе, дальше, лево, право, левее, правее, ближе всего к…, дальше всего    от… и т.д.</a:t>
            </a:r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Запомните: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ru-RU" sz="4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051720" y="980728"/>
            <a:ext cx="6480720" cy="5472608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 должны оставаться для вашего ребёнка любящим и понимающим родителем и не брать на себя роль учителя! Ребёнок охотно делает только то, что у него получается, поэтому он не может быть ленивым.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403648" y="1124744"/>
            <a:ext cx="6048672" cy="5328592"/>
          </a:xfrm>
          <a:prstGeom prst="foldedCorner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Постарайтесь достижения ребёнка не сравнивать ни со своими, ни с достижениями старшего брата, ни одноклассников (не озвучивайте это при ребёнке, даже если они в его пользу!).</a:t>
            </a:r>
            <a:endParaRPr lang="ru-RU" sz="36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611560" y="1484784"/>
            <a:ext cx="6192688" cy="482453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Ваша любовь и терпение будут служить гарантом уверенного продвижения в учёбе для вашего малыша.</a:t>
            </a:r>
            <a:endParaRPr lang="ru-RU" sz="4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453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Ваш ребёнок идет в школу!</vt:lpstr>
      <vt:lpstr>         Нравственная             готовность </vt:lpstr>
      <vt:lpstr>Психологическая  готовность</vt:lpstr>
      <vt:lpstr>Развитие школьно-значимых психологических функций: </vt:lpstr>
      <vt:lpstr>Слайд 5</vt:lpstr>
      <vt:lpstr>Слайд 6</vt:lpstr>
      <vt:lpstr>Слайд 7</vt:lpstr>
      <vt:lpstr>Мыслительная готовность: </vt:lpstr>
      <vt:lpstr>Запомните: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18</cp:revision>
  <dcterms:created xsi:type="dcterms:W3CDTF">2011-05-20T15:50:28Z</dcterms:created>
  <dcterms:modified xsi:type="dcterms:W3CDTF">2012-05-11T19:20:16Z</dcterms:modified>
</cp:coreProperties>
</file>