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5" r:id="rId6"/>
    <p:sldId id="269" r:id="rId7"/>
    <p:sldId id="271" r:id="rId8"/>
    <p:sldId id="270" r:id="rId9"/>
    <p:sldId id="272" r:id="rId10"/>
    <p:sldId id="273" r:id="rId11"/>
    <p:sldId id="263" r:id="rId12"/>
    <p:sldId id="274" r:id="rId13"/>
    <p:sldId id="266" r:id="rId14"/>
    <p:sldId id="275" r:id="rId15"/>
    <p:sldId id="267" r:id="rId16"/>
    <p:sldId id="276" r:id="rId17"/>
    <p:sldId id="277" r:id="rId18"/>
    <p:sldId id="25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ф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0" descr="р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5072063"/>
            <a:ext cx="188118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1" descr="hk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86188"/>
            <a:ext cx="2595563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2" descr="к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2000250"/>
            <a:ext cx="6858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3" descr=",fбачки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75" y="3714750"/>
            <a:ext cx="13573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4" descr=",fбачки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9900282">
            <a:off x="6786563" y="571500"/>
            <a:ext cx="1571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0A60-632C-43FA-8078-32920A4F6722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A07AA-64F3-4199-B885-69C84B719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9F5D1-4B70-4BDE-B855-BE38A1BCB731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719D-6C91-491E-A6A1-33512C171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ф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0" descr="р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55090">
            <a:off x="7537450" y="5178425"/>
            <a:ext cx="1531938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0CCB-BDF4-48FB-AABA-F85D4BC4CFA2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EF9F-40E2-4551-8F2E-DF8695F87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р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5857875"/>
            <a:ext cx="9286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0" descr="р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6165850"/>
            <a:ext cx="6429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1" descr="р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5143500"/>
            <a:ext cx="530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91E1-90EF-45D0-9CA6-10CB61723E7D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F3E-FC5D-4B9A-980D-7B7ADB8FE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ф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0" descr="к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4357688"/>
            <a:ext cx="8001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1" descr="ром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3929063"/>
            <a:ext cx="25241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2" descr="р1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5572125"/>
            <a:ext cx="928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3" descr=",fбачки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25" y="4786313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4" descr=",fбачки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701431">
            <a:off x="1111250" y="660400"/>
            <a:ext cx="9286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5" descr=",fбачки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0149034">
            <a:off x="7700963" y="2281238"/>
            <a:ext cx="120808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6" descr=",fбачки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3" y="4857750"/>
            <a:ext cx="1071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D3007-9266-42D3-947C-81FC4C3CE9E6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DBDCC-F25E-4051-A2B3-C6D02D031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9" descr="р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241295">
            <a:off x="4067969" y="5879306"/>
            <a:ext cx="9286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E950-E6ED-424B-82F7-063A8DFC5EDB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F243A-F5EE-4B86-B4F5-806CC11D1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9" descr="р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241295">
            <a:off x="4067969" y="5879306"/>
            <a:ext cx="9286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977C0-0566-4DD7-994B-CFD332871A3C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B5303-1F2E-4030-BF9D-596756EB8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9" descr="р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733476">
            <a:off x="8050213" y="6326188"/>
            <a:ext cx="479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0" descr="р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812067">
            <a:off x="8360569" y="4944269"/>
            <a:ext cx="8032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1" descr="р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241295">
            <a:off x="7369969" y="6122194"/>
            <a:ext cx="684212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2" descr="р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55090">
            <a:off x="7537450" y="5178425"/>
            <a:ext cx="1531938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3" descr=",fбачки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188" y="5500688"/>
            <a:ext cx="742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E1BC0-E58C-4953-A734-64A583C4EC47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EFA2-84FD-4A74-89BB-D259CF01A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9" descr="ф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10" descr="ром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90878">
            <a:off x="214313" y="4500563"/>
            <a:ext cx="18573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1" descr=",fбачки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672082">
            <a:off x="7473157" y="367506"/>
            <a:ext cx="142875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2" descr=",fбачки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3500438"/>
            <a:ext cx="7905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3" descr=",fбачки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0" y="5214938"/>
            <a:ext cx="9588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7697B-326C-4A1B-8065-4C536CCAF42A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E7A2-C765-4A14-B6BE-4B83ABBD4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9" descr="ф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в.png"/>
          <p:cNvPicPr>
            <a:picLocks noChangeAspect="1"/>
          </p:cNvPicPr>
          <p:nvPr/>
        </p:nvPicPr>
        <p:blipFill>
          <a:blip r:embed="rId3"/>
          <a:srcRect l="5937" t="2499" r="4062" b="81250"/>
          <a:stretch>
            <a:fillRect/>
          </a:stretch>
        </p:blipFill>
        <p:spPr bwMode="auto">
          <a:xfrm>
            <a:off x="285750" y="214313"/>
            <a:ext cx="32146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1" descr="р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55090">
            <a:off x="250825" y="5270500"/>
            <a:ext cx="1531938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EBD1-1DD3-4B48-B0BE-590CAED2FB6B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08BB3-9190-4B5E-871E-B1579674E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9" descr="ф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в.png"/>
          <p:cNvPicPr>
            <a:picLocks noChangeAspect="1"/>
          </p:cNvPicPr>
          <p:nvPr/>
        </p:nvPicPr>
        <p:blipFill>
          <a:blip r:embed="rId3"/>
          <a:srcRect l="5937" t="2499" r="4062" b="81250"/>
          <a:stretch>
            <a:fillRect/>
          </a:stretch>
        </p:blipFill>
        <p:spPr bwMode="auto">
          <a:xfrm>
            <a:off x="1714500" y="4786313"/>
            <a:ext cx="5715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1" descr="hjvk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526496">
            <a:off x="263525" y="5414963"/>
            <a:ext cx="13811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2" descr=",fбачки.png"/>
          <p:cNvPicPr>
            <a:picLocks noChangeAspect="1"/>
          </p:cNvPicPr>
          <p:nvPr/>
        </p:nvPicPr>
        <p:blipFill>
          <a:blip r:embed="rId5"/>
          <a:srcRect l="17188" t="45000" r="64999" b="32500"/>
          <a:stretch>
            <a:fillRect/>
          </a:stretch>
        </p:blipFill>
        <p:spPr bwMode="auto">
          <a:xfrm rot="20262315">
            <a:off x="6694488" y="-4763"/>
            <a:ext cx="1357312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71EC-C27F-405E-9F71-A0DA634760D6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C7213-C2C9-449A-89E5-C98FC483E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ф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7" descr="в.png"/>
          <p:cNvPicPr>
            <a:picLocks noChangeAspect="1"/>
          </p:cNvPicPr>
          <p:nvPr/>
        </p:nvPicPr>
        <p:blipFill>
          <a:blip r:embed="rId14"/>
          <a:srcRect l="5937" t="2499" r="4062" b="81250"/>
          <a:stretch>
            <a:fillRect/>
          </a:stretch>
        </p:blipFill>
        <p:spPr bwMode="auto">
          <a:xfrm>
            <a:off x="285750" y="214313"/>
            <a:ext cx="86439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692254-3C60-4939-99FD-E9195257D87A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CEFA2F-0F4F-4609-AB2E-4BFB16D28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3" name="Рисунок 8" descr="hjvk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428625"/>
            <a:ext cx="13811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70" r:id="rId10"/>
    <p:sldLayoutId id="214748368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Kursiv95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ursiv95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ursiv95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ursiv95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ursiv95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ursiv95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ursiv95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ursiv95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ursiv95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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ПОЗНАВАТЕЛЬНЫЕ МАТЕМАТИЧЕСКИЕ ЦЕПОЧКИ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143512"/>
            <a:ext cx="6400800" cy="142398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МОУ «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Дмитровская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гимназия «ЛОГОС»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Учитель начальных классов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Кузьмичёва Т.А.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14282" y="2571744"/>
            <a:ext cx="3857652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Б.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Другими инструментами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ru-RU" sz="3200" dirty="0" smtClean="0">
                <a:solidFill>
                  <a:srgbClr val="C00000"/>
                </a:solidFill>
              </a:rPr>
              <a:t>60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1571612"/>
            <a:ext cx="2928958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Иголками – </a:t>
            </a:r>
            <a:r>
              <a:rPr lang="ru-RU" sz="2800" dirty="0" smtClean="0">
                <a:solidFill>
                  <a:srgbClr val="C00000"/>
                </a:solidFill>
              </a:rPr>
              <a:t>50</a:t>
            </a:r>
            <a:endParaRPr lang="ru-RU" sz="2800" dirty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36841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Чем люди шили в древности?</a:t>
            </a:r>
            <a:r>
              <a:rPr lang="ru-RU" sz="2800" dirty="0" smtClean="0">
                <a:latin typeface="Calibri"/>
              </a:rPr>
              <a:t/>
            </a:r>
            <a:br>
              <a:rPr lang="ru-RU" sz="2800" dirty="0" smtClean="0">
                <a:latin typeface="Calibri"/>
              </a:rPr>
            </a:br>
            <a:endParaRPr lang="ru-RU" sz="2800" dirty="0" smtClean="0"/>
          </a:p>
        </p:txBody>
      </p:sp>
      <p:sp>
        <p:nvSpPr>
          <p:cNvPr id="4" name="Овал 3"/>
          <p:cNvSpPr/>
          <p:nvPr/>
        </p:nvSpPr>
        <p:spPr>
          <a:xfrm>
            <a:off x="1571604" y="507207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6680215" y="296385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357422" y="557214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5857884" y="2143116"/>
            <a:ext cx="93028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000628" y="514351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071934" y="564357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286116" y="514351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15140" y="521495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6679421" y="475060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786578" y="164305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786446" y="564357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786578" y="342900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07206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929190" y="364331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4959678" y="3184198"/>
            <a:ext cx="839922" cy="436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4000496" y="4143380"/>
            <a:ext cx="93028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3214678" y="385762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1736" y="5000636"/>
            <a:ext cx="5068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:3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214810" y="5072074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· 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929322" y="5072074"/>
            <a:ext cx="611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- 5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143768" y="4572008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· 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143768" y="2714620"/>
            <a:ext cx="611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- 5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000760" y="1643050"/>
            <a:ext cx="5068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:4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786058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· 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71934" y="3643314"/>
            <a:ext cx="8996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+ 18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1500174"/>
            <a:ext cx="6000792" cy="3571900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 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Сведения из энциклопедии</a:t>
            </a:r>
          </a:p>
          <a:p>
            <a:r>
              <a:rPr lang="ru-RU" sz="2400" dirty="0" smtClean="0"/>
              <a:t>До изобретения иглы ткань просто обёртывали вокруг тела. Первые иглы появились около 40 000 – 50 000 лет назад. Найденные древние иглы сделаны из костей рыб и птиц, а также из бронзы. </a:t>
            </a:r>
          </a:p>
          <a:p>
            <a:r>
              <a:rPr lang="ru-RU" sz="2400" dirty="0" smtClean="0"/>
              <a:t>   Долгое время шили вручную. Считалось, что каждая женщина должна хорошо шить.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6215106" cy="28575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ПОЗНАВАТЕЛЬНАЯ ЗАДАЧА</a:t>
            </a:r>
          </a:p>
          <a:p>
            <a:pPr algn="ctr"/>
            <a:endParaRPr lang="ru-RU" b="1" dirty="0" smtClean="0"/>
          </a:p>
          <a:p>
            <a:r>
              <a:rPr lang="ru-RU" sz="2800" dirty="0" smtClean="0"/>
              <a:t>В куске было 45 м материи. На пальто израсходовали 4 м, а на костюм на 2 м больше. Сколько метров материи осталось?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14942" y="4857760"/>
            <a:ext cx="3500430" cy="121444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35 м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14282" y="2285992"/>
            <a:ext cx="3000396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Б.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Альбатрос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54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1571612"/>
            <a:ext cx="2643206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А. Орёл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18</a:t>
            </a:r>
            <a:endParaRPr lang="ru-RU" sz="3200" dirty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36841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Какая летающая птица самая большая?</a:t>
            </a:r>
            <a:r>
              <a:rPr lang="ru-RU" sz="2800" dirty="0" smtClean="0">
                <a:latin typeface="Calibri"/>
              </a:rPr>
              <a:t/>
            </a:r>
            <a:br>
              <a:rPr lang="ru-RU" sz="2800" dirty="0" smtClean="0">
                <a:latin typeface="Calibri"/>
              </a:rPr>
            </a:br>
            <a:endParaRPr lang="ru-RU" sz="2800" dirty="0" smtClean="0"/>
          </a:p>
        </p:txBody>
      </p:sp>
      <p:sp>
        <p:nvSpPr>
          <p:cNvPr id="4" name="Овал 3"/>
          <p:cNvSpPr/>
          <p:nvPr/>
        </p:nvSpPr>
        <p:spPr>
          <a:xfrm>
            <a:off x="285720" y="407194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45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500826" y="292893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071538" y="450057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714744" y="407194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86050" y="450057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000232" y="407194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643570" y="421481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5608645" y="374967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715008" y="242886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500562" y="457200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7429520" y="257174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071810"/>
            <a:ext cx="2643206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Страус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84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7394595" y="389255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7500958" y="442913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1538" y="4500570"/>
            <a:ext cx="8996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+ 17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4500570"/>
            <a:ext cx="599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: 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4500570"/>
            <a:ext cx="819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- 16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29256" y="3571876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· 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43702" y="2285992"/>
            <a:ext cx="808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: 30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29586" y="3571876"/>
            <a:ext cx="805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· 42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1214422"/>
            <a:ext cx="7358114" cy="5643578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Сведения из энциклопедии</a:t>
            </a:r>
          </a:p>
          <a:p>
            <a:r>
              <a:rPr lang="ru-RU" sz="2800" dirty="0" smtClean="0"/>
              <a:t>Африканский страус достигает 2,5 м в высоту и весит более 135 кг. </a:t>
            </a:r>
          </a:p>
          <a:p>
            <a:r>
              <a:rPr lang="ru-RU" sz="2800" dirty="0" smtClean="0"/>
              <a:t>А вот самый большой размах крыльев у альбатроса и кондора. Взрослые птицы весят около 13 кг, а размах крыльев составляет более 3,5 м.</a:t>
            </a:r>
          </a:p>
          <a:p>
            <a:r>
              <a:rPr lang="ru-RU" sz="2800" dirty="0" smtClean="0"/>
              <a:t>Скорость полёта у разных птиц очень различается. Самая скоростная птица – стриж из Индии. Их скорость 274 и 320 км/ч. Скорость домашнего голубя около 96 км/ч, а колибри от 80 до 88 км/ч.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428604"/>
            <a:ext cx="6215106" cy="57150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ПОЗНАВАТЕЛЬНАЯ ЗАДАЧА</a:t>
            </a:r>
          </a:p>
          <a:p>
            <a:pPr algn="ctr"/>
            <a:endParaRPr lang="ru-RU" b="1" dirty="0" smtClean="0"/>
          </a:p>
          <a:p>
            <a:r>
              <a:rPr lang="ru-RU" sz="2800" dirty="0" smtClean="0"/>
              <a:t>Отправляясь на зимовку в Африку, птичьи стаи могут мирно уживаться друг с другом. Так на одной ночёвке было замечено 20 горлиц, степных орлов на 30 больше, чем горлиц, орлов-рыболовов на 5 больше, чем степных орлов, а чёрных коршунов столько, сколько горлиц, степных орлов и орлов-рыболовов вместе. Сколько всего птиц было замечено на ночёвке?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5286388"/>
            <a:ext cx="2285984" cy="121444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250 птиц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14282" y="1571612"/>
            <a:ext cx="5929354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Танцуют перед крупной рыбой – </a:t>
            </a:r>
            <a:r>
              <a:rPr lang="ru-RU" sz="3200" dirty="0" smtClean="0">
                <a:solidFill>
                  <a:srgbClr val="C00000"/>
                </a:solidFill>
              </a:rPr>
              <a:t>2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143248"/>
            <a:ext cx="6286544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Хлопают глазами и подмигивают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2285992"/>
            <a:ext cx="5786478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Б.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Открывают и закрывают рот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36841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Как рыбы-санитары предупреждают крупную рыбу, чтобы их не съели?</a:t>
            </a:r>
            <a:endParaRPr lang="ru-RU" sz="2800" dirty="0" smtClean="0"/>
          </a:p>
        </p:txBody>
      </p:sp>
      <p:sp>
        <p:nvSpPr>
          <p:cNvPr id="4" name="Овал 3"/>
          <p:cNvSpPr/>
          <p:nvPr/>
        </p:nvSpPr>
        <p:spPr>
          <a:xfrm>
            <a:off x="142844" y="485776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72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7358876" y="2570950"/>
            <a:ext cx="569916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928662" y="521495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571868" y="492919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43174" y="528638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857356" y="485776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072330" y="485776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143636" y="535782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7000892" y="307181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357686" y="535782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7715272" y="171448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7429520" y="3929066"/>
            <a:ext cx="1588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8215338" y="342900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28662" y="4572008"/>
            <a:ext cx="819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- 34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86512" y="4786322"/>
            <a:ext cx="599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: 9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43174" y="4643446"/>
            <a:ext cx="8996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+ 53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358214" y="2428868"/>
            <a:ext cx="808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: 40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15140" y="2357430"/>
            <a:ext cx="1027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- 100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429520" y="4143380"/>
            <a:ext cx="805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· 20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357818" y="492919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29124" y="4714884"/>
            <a:ext cx="819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- 10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rot="16200000" flipH="1">
            <a:off x="7965305" y="2821777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14282" y="142852"/>
            <a:ext cx="8786874" cy="6000792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Сведения из энциклопедии</a:t>
            </a:r>
          </a:p>
          <a:p>
            <a:r>
              <a:rPr lang="ru-RU" sz="2800" dirty="0" smtClean="0"/>
              <a:t>Как известно, рыбы не умеют моргать, а также разговаривать на «рыбьем языке». Но тем не менее рыбки-санитары совершают регулярный осмотр крупных рыб, которые сами приплывают к ним , чтобы те избавили их от мелких паразитов и остатков отмершей кожи. Приближаясь к крупной рыбе, рыбки-санитары совершают особые движения плавниками, будто выполняют своеобразный танец. Эти движения предупреждают большую рыбу, что пред ней санитары и что на них не следует нападать. Обследуя жабры , рот и тело рыбы, поедая паразитов, рыбки-санитары получают награду за свой труд.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6215106" cy="321471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ПОЗНАВАТЕЛЬНАЯ ЗАДАЧА</a:t>
            </a:r>
          </a:p>
          <a:p>
            <a:pPr algn="ctr"/>
            <a:endParaRPr lang="ru-RU" b="1" dirty="0" smtClean="0"/>
          </a:p>
          <a:p>
            <a:r>
              <a:rPr lang="ru-RU" sz="2800" dirty="0" smtClean="0"/>
              <a:t>40 рыбок-санитаров совершают «осмотр» крупной рыбы. 12 рыбок обследовали жабры, 8 рыбок обследовали рот, а остальные – тело. Сколько рыбок очищали тело крупной рыбы?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5286388"/>
            <a:ext cx="2285984" cy="121444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20 рыбок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14282" y="1571612"/>
            <a:ext cx="371477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А. С крокодилом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4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143248"/>
            <a:ext cx="371477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В. С индюком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2285992"/>
            <a:ext cx="371477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Б. С кошкой – </a:t>
            </a:r>
            <a:r>
              <a:rPr lang="ru-RU" sz="3200" dirty="0" smtClean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36841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С каким животным рыба-сом имеет кое-что общее?</a:t>
            </a:r>
            <a:endParaRPr lang="ru-RU" sz="2800" dirty="0" smtClean="0"/>
          </a:p>
        </p:txBody>
      </p:sp>
      <p:sp>
        <p:nvSpPr>
          <p:cNvPr id="4" name="Овал 3"/>
          <p:cNvSpPr/>
          <p:nvPr/>
        </p:nvSpPr>
        <p:spPr>
          <a:xfrm>
            <a:off x="142844" y="485776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72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6465901" y="2820983"/>
            <a:ext cx="7842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928662" y="521495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571868" y="492919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43174" y="528638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857356" y="485776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072330" y="485776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143636" y="535782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429388" y="3214686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357686" y="535782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6786578" y="4214818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429388" y="157161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28662" y="4572008"/>
            <a:ext cx="819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- 36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14612" y="4714884"/>
            <a:ext cx="599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: 6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58016" y="2571744"/>
            <a:ext cx="5998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: 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429124" y="4786322"/>
            <a:ext cx="5966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· 7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357818" y="492919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143768" y="4071942"/>
            <a:ext cx="819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- 35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4786322"/>
            <a:ext cx="5966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· 2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214290"/>
            <a:ext cx="8501090" cy="5929354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Сведения из энциклопедии</a:t>
            </a:r>
          </a:p>
          <a:p>
            <a:r>
              <a:rPr lang="ru-RU" sz="2800" dirty="0" smtClean="0"/>
              <a:t>У сома есть усы, то есть не совсем усы, о отростки, которые напоминают кошачьи усы. Поэтому сома и именуют иногда кот-рыба. При помощи этих усов сом узнаёт, что творится вокруг. И ещё у рыбы есть одна особенность, напоминающая кошку: пойманная рыба издаёт гудящий или квакающий звук, отдалённо похожий на мурлыканье кошки. Есть сомы, которые умеют путешествовать по суше от пруда к пруду. Есть сомы, строящие гнездо из стеблей и травы. А есть электрические сомы, способные нанести  ощутимый удар током.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6215106" cy="321471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ПОЗНАВАТЕЛЬНАЯ ЗАДАЧА</a:t>
            </a:r>
          </a:p>
          <a:p>
            <a:pPr algn="ctr"/>
            <a:endParaRPr lang="ru-RU" b="1" dirty="0" smtClean="0"/>
          </a:p>
          <a:p>
            <a:r>
              <a:rPr lang="ru-RU" sz="2800" dirty="0" smtClean="0"/>
              <a:t>Пять синих китов съедают 20 т криля (криль – животный планктон, напоминающий креветок). Сколько тонн криля съедают 3 кита?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5286388"/>
            <a:ext cx="2285984" cy="121444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smtClean="0">
                <a:solidFill>
                  <a:schemeClr val="accent5">
                    <a:lumMod val="50000"/>
                  </a:schemeClr>
                </a:solidFill>
              </a:rPr>
              <a:t>12 т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Kursiv95" pitchFamily="66" charset="0"/>
                <a:ea typeface="+mj-ea"/>
                <a:cs typeface="+mj-cs"/>
              </a:rPr>
              <a:t>Использованная литература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Kursiv95" pitchFamily="66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71472" y="1714488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А.В.Кочергина, Л.И.Гайдина «Учим математику с увлечением». ООО «5 за знания», 2006.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</a:t>
            </a:r>
            <a:endParaRPr kumimoji="0" lang="ru-RU" sz="3600" b="1" i="0" u="none" strike="noStrike" kern="1200" cap="none" spc="0" normalizeH="0" baseline="0" noProof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72560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Какова температура в центре Земли?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>
                <a:latin typeface="Calibri"/>
              </a:rPr>
              <a:t/>
            </a:r>
            <a:br>
              <a:rPr lang="ru-RU" sz="2800" dirty="0" smtClean="0">
                <a:latin typeface="Calibri"/>
              </a:rPr>
            </a:br>
            <a:endParaRPr lang="ru-RU" sz="2800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1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+18            :7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                             :2                                    ∙9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 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:8                ∙30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-36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·5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2844" y="350043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3536943" y="303529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928662" y="392906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7108843" y="296385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857356" y="350043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43174" y="392906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571868" y="350043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43306" y="171448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429124" y="214311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357818" y="171448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143636" y="214311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7072330" y="171448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143768" y="335756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7180281" y="460693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7215206" y="5000636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6429388" y="550070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5643570" y="514351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1571612"/>
            <a:ext cx="3214710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А. +2000⁰С – </a:t>
            </a:r>
            <a:r>
              <a:rPr lang="ru-RU" sz="3200" dirty="0" smtClean="0">
                <a:solidFill>
                  <a:srgbClr val="C00000"/>
                </a:solidFill>
              </a:rPr>
              <a:t>6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2214554"/>
            <a:ext cx="3214710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Б. +1100⁰С – </a:t>
            </a:r>
            <a:r>
              <a:rPr lang="ru-RU" sz="3200" dirty="0" smtClean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2857496"/>
            <a:ext cx="3214710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В. +5500⁰С – </a:t>
            </a:r>
            <a:r>
              <a:rPr lang="ru-RU" sz="3200" dirty="0" smtClean="0">
                <a:solidFill>
                  <a:srgbClr val="C00000"/>
                </a:solidFill>
              </a:rPr>
              <a:t>3</a:t>
            </a:r>
            <a:endParaRPr lang="ru-RU" sz="3200" dirty="0" smtClean="0"/>
          </a:p>
        </p:txBody>
      </p:sp>
      <p:sp>
        <p:nvSpPr>
          <p:cNvPr id="25" name="Прямоугольник 24"/>
          <p:cNvSpPr/>
          <p:nvPr/>
        </p:nvSpPr>
        <p:spPr>
          <a:xfrm>
            <a:off x="142844" y="1428736"/>
            <a:ext cx="6215074" cy="4786322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  Сведения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из энциклопедии</a:t>
            </a:r>
          </a:p>
          <a:p>
            <a:endParaRPr lang="ru-RU" sz="2400" dirty="0" smtClean="0"/>
          </a:p>
          <a:p>
            <a:r>
              <a:rPr lang="ru-RU" sz="2400" dirty="0" smtClean="0"/>
              <a:t>Центр Земли, по мнению учёных, представляет собой раскалённый шар из жидкого железа диаметром около 6 500 км. Земля некогда отделилась от Солнца. Она была огненной массой из газообразных, твёрдых и жидких веществ. С течением времени эта масса несколько остыла и уменьшилась в объёме, приняв форму чуть приплюснутого шара.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7286676" cy="3071834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ПОЗНАВАТЕЛЬНАЯ ЗАДАЧА</a:t>
            </a:r>
          </a:p>
          <a:p>
            <a:pPr algn="ctr"/>
            <a:endParaRPr lang="ru-RU" b="1" dirty="0" smtClean="0"/>
          </a:p>
          <a:p>
            <a:r>
              <a:rPr lang="ru-RU" sz="3200" dirty="0" smtClean="0"/>
              <a:t>Толщина горных пород под континентом 48 км, а под океаном 5 км. На сколько толще слой горных пород под континентом?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14942" y="4857760"/>
            <a:ext cx="3500430" cy="121444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НА 43 КМ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14282" y="2214554"/>
            <a:ext cx="3214710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Б. Вилка – </a:t>
            </a:r>
            <a:r>
              <a:rPr lang="ru-RU" sz="3200" dirty="0" smtClean="0">
                <a:solidFill>
                  <a:srgbClr val="C00000"/>
                </a:solidFill>
              </a:rPr>
              <a:t>20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1571612"/>
            <a:ext cx="3214710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А. Ложка – </a:t>
            </a:r>
            <a:r>
              <a:rPr lang="ru-RU" sz="3200" dirty="0" smtClean="0">
                <a:solidFill>
                  <a:srgbClr val="C00000"/>
                </a:solidFill>
              </a:rPr>
              <a:t>19</a:t>
            </a:r>
            <a:endParaRPr lang="ru-RU" sz="3200" dirty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72560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Что появилось первым: ложка или вилка?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>
                <a:latin typeface="Calibri"/>
              </a:rPr>
              <a:t/>
            </a:r>
            <a:br>
              <a:rPr lang="ru-RU" sz="2800" dirty="0" smtClean="0">
                <a:latin typeface="Calibri"/>
              </a:rPr>
            </a:br>
            <a:endParaRPr lang="ru-RU" sz="2800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1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∙6               :9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                             :4                                    +17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 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:4               ∙2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2844" y="350043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3536943" y="303529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928662" y="392906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7108843" y="296385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857356" y="350043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43174" y="392906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571868" y="350043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43306" y="171448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429124" y="214311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357818" y="171448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143636" y="214311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7072330" y="171448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143768" y="335756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0"/>
            <a:ext cx="6572264" cy="6500834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</a:t>
            </a:r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Сведения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из энциклопедии</a:t>
            </a:r>
          </a:p>
          <a:p>
            <a:r>
              <a:rPr lang="ru-RU" sz="2400" dirty="0" smtClean="0"/>
              <a:t>   </a:t>
            </a:r>
          </a:p>
          <a:p>
            <a:r>
              <a:rPr lang="ru-RU" sz="2400" dirty="0" smtClean="0"/>
              <a:t>Человек </a:t>
            </a:r>
            <a:r>
              <a:rPr lang="ru-RU" sz="2400" dirty="0" smtClean="0"/>
              <a:t>мог разломить пищу руками или взять твёрдую еду. А вот чтобы есть жидкую горячую пищу, нужна была ложка. Инструменты, похожие на ложку, относятся к каменному веку, то есть тогда, когда люди не использовали железо. Ножи и вилки появились менее трёхсот лет назад во Франции, но только в богатых домах.</a:t>
            </a:r>
          </a:p>
          <a:p>
            <a:r>
              <a:rPr lang="ru-RU" sz="2400" dirty="0" smtClean="0"/>
              <a:t>     Это не значит, что вилок до этого времени не было вообще, ещё в древние времена были столовые принадлежности, похожие на вилки, но у них было 2 зубчика. Существовали и ножи, но это были режущие предметы и ими не пользовались для разрезания пищи на мелкие кусочки во время еды.</a:t>
            </a:r>
          </a:p>
          <a:p>
            <a:r>
              <a:rPr lang="ru-RU" sz="2400" dirty="0" smtClean="0"/>
              <a:t>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7286676" cy="3071834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ПОЗНАВАТЕЛЬНАЯ ЗАДАЧА</a:t>
            </a:r>
          </a:p>
          <a:p>
            <a:pPr algn="ctr"/>
            <a:endParaRPr lang="ru-RU" b="1" dirty="0" smtClean="0"/>
          </a:p>
          <a:p>
            <a:r>
              <a:rPr lang="ru-RU" sz="3200" dirty="0" smtClean="0"/>
              <a:t>За праздничным ужином для гостей подали 12 ложек и вилок. Сколько подали вилок, если ложек было три пары?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14942" y="4857760"/>
            <a:ext cx="3500430" cy="121444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6 вилок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14282" y="2571744"/>
            <a:ext cx="3857652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Б.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Соединение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жидких веществ – </a:t>
            </a:r>
            <a:r>
              <a:rPr lang="ru-RU" sz="3200" dirty="0" smtClean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1571612"/>
            <a:ext cx="2928958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Соединение газов – </a:t>
            </a:r>
            <a:r>
              <a:rPr lang="ru-RU" sz="2800" dirty="0" smtClean="0">
                <a:solidFill>
                  <a:srgbClr val="C00000"/>
                </a:solidFill>
              </a:rPr>
              <a:t>12</a:t>
            </a:r>
            <a:endParaRPr lang="ru-RU" sz="2800" dirty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36841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Из чего состоит вода?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>
                <a:latin typeface="Calibri"/>
              </a:rPr>
              <a:t/>
            </a:r>
            <a:br>
              <a:rPr lang="ru-RU" sz="2800" dirty="0" smtClean="0">
                <a:latin typeface="Calibri"/>
              </a:rPr>
            </a:br>
            <a:endParaRPr lang="ru-RU" sz="2800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7515220" cy="468631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                                                 -36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                       </a:t>
            </a:r>
            <a:r>
              <a:rPr lang="ru-RU" dirty="0" smtClean="0"/>
              <a:t>                                   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+28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∙5</a:t>
            </a:r>
            <a:r>
              <a:rPr lang="ru-RU" dirty="0" smtClean="0"/>
              <a:t>                                                              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:4                ·2               :4    </a:t>
            </a:r>
            <a:r>
              <a:rPr lang="ru-RU" dirty="0" smtClean="0"/>
              <a:t>                                                                        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71604" y="507207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32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6680215" y="296385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357422" y="557214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5857884" y="2143116"/>
            <a:ext cx="93028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000628" y="514351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071934" y="564357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286116" y="514351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15140" y="521495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6679421" y="475060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786578" y="164305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786446" y="564357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786578" y="342900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07206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714752"/>
            <a:ext cx="4000528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Соединение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твёрдых веществ – </a:t>
            </a:r>
            <a:r>
              <a:rPr lang="ru-RU" sz="3200" dirty="0" smtClean="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285728"/>
            <a:ext cx="6357982" cy="6286520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Сведения из энциклопедии</a:t>
            </a:r>
          </a:p>
          <a:p>
            <a:endParaRPr lang="ru-RU" sz="2400" dirty="0" smtClean="0"/>
          </a:p>
          <a:p>
            <a:r>
              <a:rPr lang="ru-RU" sz="2400" dirty="0" smtClean="0"/>
              <a:t>Вода </a:t>
            </a:r>
            <a:r>
              <a:rPr lang="ru-RU" sz="2400" dirty="0" smtClean="0"/>
              <a:t>– жидкость без вкуса, цвета и запаха. Вода присутствует в почве, воздухе и в живых организмах. </a:t>
            </a:r>
          </a:p>
          <a:p>
            <a:r>
              <a:rPr lang="ru-RU" sz="2400" dirty="0" smtClean="0"/>
              <a:t>      Вода – простое соединение газов: очень лёгкого газа водорода и более тяжёлого, активного газа кислорода. </a:t>
            </a:r>
          </a:p>
          <a:p>
            <a:r>
              <a:rPr lang="ru-RU" sz="2400" dirty="0" smtClean="0"/>
              <a:t>По своим характеристикам она не похожа на составляющие её элементы. Она обладает своими свойствами.</a:t>
            </a:r>
          </a:p>
          <a:p>
            <a:r>
              <a:rPr lang="ru-RU" sz="2400" dirty="0" smtClean="0"/>
              <a:t>Вода имеет три состояния: твёрдое, жидкое, газообразное или водяные пары. Состояние воды зависит от её температуры. Из твёрдое в жидкое состояние переходит при 0 </a:t>
            </a:r>
            <a:r>
              <a:rPr lang="ru-RU" sz="2400" dirty="0" smtClean="0">
                <a:latin typeface="Calibri"/>
              </a:rPr>
              <a:t>⁰С, из жидкого в газообразное при 100 ⁰С.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7500990" cy="3571900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ПОЗНАВАТЕЛЬНАЯ ЗАДАЧА</a:t>
            </a:r>
          </a:p>
          <a:p>
            <a:pPr algn="ctr"/>
            <a:endParaRPr lang="ru-RU" b="1" dirty="0" smtClean="0"/>
          </a:p>
          <a:p>
            <a:r>
              <a:rPr lang="ru-RU" sz="2800" dirty="0" smtClean="0"/>
              <a:t>На границе Америки и Канады на реке Ниагара между озёрами Эри и Онтарио есть два водопада. Высота одного водопада 51 м, а ширина 330 м. Высота второго водопада на 2 м меньше, а его ширина на 430 м больше. Какова высота и ширина второго водопада?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14942" y="4857760"/>
            <a:ext cx="3500430" cy="121444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Высота 49 м;</a:t>
            </a:r>
          </a:p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Ширина – 760 м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14282" y="2285992"/>
            <a:ext cx="2643206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Б.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Планета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61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1571612"/>
            <a:ext cx="2643206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А.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Звезда – </a:t>
            </a:r>
            <a:r>
              <a:rPr lang="ru-RU" sz="3200" dirty="0" smtClean="0">
                <a:solidFill>
                  <a:srgbClr val="C00000"/>
                </a:solidFill>
              </a:rPr>
              <a:t>65</a:t>
            </a:r>
            <a:endParaRPr lang="ru-RU" sz="3200" dirty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36841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Что такое астероид?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>
                <a:latin typeface="Calibri"/>
              </a:rPr>
              <a:t/>
            </a:r>
            <a:br>
              <a:rPr lang="ru-RU" sz="2800" dirty="0" smtClean="0">
                <a:latin typeface="Calibri"/>
              </a:rPr>
            </a:br>
            <a:endParaRPr lang="ru-RU" sz="2800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714348" y="1714488"/>
            <a:ext cx="7515220" cy="468631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                                                                +59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                       </a:t>
            </a:r>
            <a:r>
              <a:rPr lang="ru-RU" dirty="0" smtClean="0"/>
              <a:t>                                                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            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:60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:17             ∙90               -150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/>
              <a:t>                                                                        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407194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51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500826" y="292893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071538" y="450057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714744" y="407194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86050" y="450057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000232" y="407194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643570" y="421481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5608645" y="374967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715008" y="242886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500562" y="457200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7429520" y="257174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071810"/>
            <a:ext cx="2643206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В.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Метеор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58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1500174"/>
            <a:ext cx="7215238" cy="500063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/>
          </a:p>
          <a:p>
            <a:r>
              <a:rPr lang="ru-RU" sz="2800" dirty="0" smtClean="0"/>
              <a:t>Малые планеты называются «астероидами», то есть «</a:t>
            </a:r>
            <a:r>
              <a:rPr lang="ru-RU" sz="2800" dirty="0" err="1" smtClean="0"/>
              <a:t>звёздоподобными</a:t>
            </a:r>
            <a:r>
              <a:rPr lang="ru-RU" sz="2800" dirty="0" smtClean="0"/>
              <a:t>». Со звёздами они не имеют ничего общего и названы так только потому, что в поле зрения современного телескопа почти все они остаются точечными объектами даже при самых больших увеличениях. Диаметр крупнейшей из малых планет – Цереры – 770 км. Самые мелкие астероиды имеют поперечник около километра.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7286676" cy="300039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ПОЗНАВАТЕЛЬНАЯ ЗАДАЧА</a:t>
            </a:r>
          </a:p>
          <a:p>
            <a:pPr algn="ctr"/>
            <a:endParaRPr lang="ru-RU" b="1" dirty="0" smtClean="0"/>
          </a:p>
          <a:p>
            <a:r>
              <a:rPr lang="ru-RU" sz="2800" dirty="0" smtClean="0"/>
              <a:t>Греческие астрономы перечислили 48 созвездий, что на 40 меньше, чем были выделены позже. Сколько созвездий на небе известно нашим современникам?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14942" y="4857760"/>
            <a:ext cx="3500430" cy="121444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88 созвездий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Miasnikova 1 (leto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Miasnikova 1 (leto)</Template>
  <TotalTime>587</TotalTime>
  <Words>1367</Words>
  <Application>Microsoft Office PowerPoint</Application>
  <PresentationFormat>Экран (4:3)</PresentationFormat>
  <Paragraphs>193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Miasnikova 1 (leto)</vt:lpstr>
      <vt:lpstr>ПОЗНАВАТЕЛЬНЫЕ МАТЕМАТИЧЕСКИЕ ЦЕПОЧКИ</vt:lpstr>
      <vt:lpstr>Какова температура в центре Земли?  </vt:lpstr>
      <vt:lpstr>Слайд 3</vt:lpstr>
      <vt:lpstr>     Что появилось первым: ложка или вилка?  </vt:lpstr>
      <vt:lpstr>Слайд 5</vt:lpstr>
      <vt:lpstr>     Из чего состоит вода?  </vt:lpstr>
      <vt:lpstr>Слайд 7</vt:lpstr>
      <vt:lpstr>     Что такое астероид?  </vt:lpstr>
      <vt:lpstr>Слайд 9</vt:lpstr>
      <vt:lpstr>     Чем люди шили в древности? </vt:lpstr>
      <vt:lpstr>Слайд 11</vt:lpstr>
      <vt:lpstr>     Какая летающая птица самая большая? </vt:lpstr>
      <vt:lpstr>Слайд 13</vt:lpstr>
      <vt:lpstr>     Как рыбы-санитары предупреждают крупную рыбу, чтобы их не съели?</vt:lpstr>
      <vt:lpstr>Слайд 15</vt:lpstr>
      <vt:lpstr>     С каким животным рыба-сом имеет кое-что общее?</vt:lpstr>
      <vt:lpstr>Слайд 17</vt:lpstr>
      <vt:lpstr>Слайд 18</vt:lpstr>
    </vt:vector>
  </TitlesOfParts>
  <Company>Logos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ПОЗНАВАТЕЛЬНЫЕ МАТЕМАТИЧЕСКИЕ ЦЕПОЧКИ</dc:title>
  <dc:creator>AG</dc:creator>
  <cp:lastModifiedBy>AG</cp:lastModifiedBy>
  <cp:revision>53</cp:revision>
  <dcterms:created xsi:type="dcterms:W3CDTF">2010-07-19T05:48:26Z</dcterms:created>
  <dcterms:modified xsi:type="dcterms:W3CDTF">2014-01-06T19:01:09Z</dcterms:modified>
</cp:coreProperties>
</file>