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79" r:id="rId4"/>
    <p:sldId id="281" r:id="rId5"/>
    <p:sldId id="277" r:id="rId6"/>
    <p:sldId id="278" r:id="rId7"/>
    <p:sldId id="257" r:id="rId8"/>
    <p:sldId id="264" r:id="rId9"/>
    <p:sldId id="265" r:id="rId10"/>
    <p:sldId id="258" r:id="rId11"/>
    <p:sldId id="266" r:id="rId12"/>
    <p:sldId id="267" r:id="rId13"/>
    <p:sldId id="268" r:id="rId14"/>
    <p:sldId id="260" r:id="rId15"/>
    <p:sldId id="269" r:id="rId16"/>
    <p:sldId id="270" r:id="rId17"/>
    <p:sldId id="272" r:id="rId18"/>
    <p:sldId id="271" r:id="rId19"/>
    <p:sldId id="284" r:id="rId20"/>
    <p:sldId id="282" r:id="rId21"/>
    <p:sldId id="259" r:id="rId22"/>
    <p:sldId id="286" r:id="rId23"/>
    <p:sldId id="262" r:id="rId24"/>
    <p:sldId id="275" r:id="rId25"/>
    <p:sldId id="276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eshariki.ru/" TargetMode="External"/><Relationship Id="rId2" Type="http://schemas.openxmlformats.org/officeDocument/2006/relationships/hyperlink" Target="http://sonyashnik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Desktop\&#1076;&#1080;&#1085;&#1072;&#1084;.&#1092;&#1080;&#1079;&#1084;&#1080;&#1085;&#1091;&#1090;&#1082;&#1080;\&#1076;&#1080;&#1085;&#1072;&#1084;.&#1092;&#1080;&#1079;&#1084;&#1080;&#1085;&#1091;&#1090;&#1082;&#1080;\&#1060;&#1054;&#1053;%202%20-%20&#1082;&#1086;&#1087;&#1080;&#1103;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hyperlink" Target="http://smiles.33b.ru/smile.14664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безопасного поведения в Интернете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Подготовила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учитель начальных классов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МБОУ «СОШ № 1»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г. Мурома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Глазунова Н.А.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iCAX7H05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970582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6KTTH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437112"/>
            <a:ext cx="2880320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Использовать сайты можно для: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чата;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игр;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публикации и просмотра фотографий и видео;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ведения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блога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публикации профиля в Интернете.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Безопасные сайты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hlinkClick r:id="rId2"/>
              </a:rPr>
              <a:t>http://sonyashnik.com/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Развлечения для детей: книжки, аудио, видео, игры.</a:t>
            </a:r>
          </a:p>
          <a:p>
            <a:r>
              <a:rPr lang="ru-RU" dirty="0" smtClean="0">
                <a:hlinkClick r:id="rId3"/>
              </a:rPr>
              <a:t>http://www.smeshariki.ru</a:t>
            </a:r>
            <a:r>
              <a:rPr lang="ru-RU" dirty="0" smtClean="0"/>
              <a:t> Сайт посвящен мультфильму «</a:t>
            </a:r>
            <a:r>
              <a:rPr lang="ru-RU" dirty="0" err="1" smtClean="0"/>
              <a:t>Смешарики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Началка</a:t>
            </a:r>
            <a:r>
              <a:rPr lang="ru-RU" dirty="0" smtClean="0"/>
              <a:t> ком</a:t>
            </a:r>
          </a:p>
          <a:p>
            <a:r>
              <a:rPr lang="ru-RU" dirty="0" smtClean="0"/>
              <a:t>Отличник</a:t>
            </a:r>
          </a:p>
          <a:p>
            <a:r>
              <a:rPr lang="en-US" dirty="0" err="1" smtClean="0"/>
              <a:t>Lukochko</a:t>
            </a:r>
            <a:r>
              <a:rPr lang="en-US" dirty="0" smtClean="0"/>
              <a:t>/net</a:t>
            </a:r>
          </a:p>
          <a:p>
            <a:r>
              <a:rPr lang="en-US" dirty="0" smtClean="0"/>
              <a:t>Omlet.ru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Вредные советы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36004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Если вы с утра решили</a:t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Хорошо себя вести,</a:t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Смело в Интернет ныряйте,</a:t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И играйте там, играйте</a:t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b="1" dirty="0" err="1" smtClean="0">
                <a:solidFill>
                  <a:srgbClr val="7030A0"/>
                </a:solidFill>
                <a:latin typeface="Arial Narrow" pitchFamily="34" charset="0"/>
              </a:rPr>
              <a:t>Онлайн</a:t>
            </a: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 игры — это классно!</a:t>
            </a:r>
            <a:b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Деньги быстро убегут!</a:t>
            </a:r>
            <a:r>
              <a:rPr lang="ru-RU" dirty="0" smtClean="0">
                <a:latin typeface="Arial Narrow" pitchFamily="34" charset="0"/>
              </a:rPr>
              <a:t>	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36724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Пароль, логин, адрес почты,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Помни твердо, наизусть!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И когда тебе случится,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Повстречаться с диверсантом,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Не теряя ни минуты,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Все ты точно сообщи!</a:t>
            </a:r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509120"/>
            <a:ext cx="2727176" cy="2113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60648"/>
            <a:ext cx="4040188" cy="468052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Если ты нашел в </a:t>
            </a:r>
            <a:r>
              <a:rPr lang="ru-RU" sz="2800" b="1" dirty="0" err="1" smtClean="0">
                <a:solidFill>
                  <a:srgbClr val="7030A0"/>
                </a:solidFill>
                <a:latin typeface="Arial Narrow" pitchFamily="34" charset="0"/>
              </a:rPr>
              <a:t>Инете</a:t>
            </a: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	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Информацию крутую,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Верь и факты эти смело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Ты нигде не проверяй!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Даже если вдруг случится,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Что ты домыслы нашёл,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То тверди ты людям смело,</a:t>
            </a:r>
            <a:b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Что Интернет никогда не врёт!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0648"/>
            <a:ext cx="4041775" cy="3744416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Если надо очень быстро	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Информацию найти,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Ты скорей пиши в </a:t>
            </a:r>
            <a:r>
              <a:rPr lang="ru-RU" sz="2600" b="1" dirty="0" err="1" smtClean="0">
                <a:solidFill>
                  <a:srgbClr val="7030A0"/>
                </a:solidFill>
                <a:latin typeface="Arial Narrow" pitchFamily="34" charset="0"/>
              </a:rPr>
              <a:t>Ин-ете</a:t>
            </a: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Быстро, быстро ты запрос.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Если надо очень быстро,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То пиши запрос ты сложный,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И тогда ты точно скоро</a:t>
            </a:r>
            <a:b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Arial Narrow" pitchFamily="34" charset="0"/>
              </a:rPr>
              <a:t>Информацию найдёшь!</a:t>
            </a:r>
            <a:endParaRPr lang="ru-RU" sz="2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imagesCA2QJ1P0.jpg"/>
          <p:cNvPicPr>
            <a:picLocks noChangeAspect="1"/>
          </p:cNvPicPr>
          <p:nvPr/>
        </p:nvPicPr>
        <p:blipFill>
          <a:blip r:embed="rId2" cstate="print"/>
          <a:srcRect b="7485"/>
          <a:stretch>
            <a:fillRect/>
          </a:stretch>
        </p:blipFill>
        <p:spPr>
          <a:xfrm>
            <a:off x="1835696" y="4337720"/>
            <a:ext cx="2520280" cy="2331640"/>
          </a:xfrm>
          <a:prstGeom prst="rect">
            <a:avLst/>
          </a:prstGeom>
        </p:spPr>
      </p:pic>
      <p:pic>
        <p:nvPicPr>
          <p:cNvPr id="9" name="Рисунок 8" descr="iCA0318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857282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Угрозы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Вредоносные программы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 Narrow" pitchFamily="34" charset="0"/>
              </a:rPr>
              <a:t>Вредоносные программы - это программы, негативно воздействующие на работу компьютера. К ним относятся вирусы, программы-шпионы, нежелательное рекламное ПО и различные формы вредоносных кодов.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5" name="Рисунок 4" descr="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16832"/>
            <a:ext cx="473196" cy="525773"/>
          </a:xfrm>
          <a:prstGeom prst="rect">
            <a:avLst/>
          </a:prstGeom>
        </p:spPr>
      </p:pic>
      <p:pic>
        <p:nvPicPr>
          <p:cNvPr id="6" name="Рисунок 5" descr="imagesCAO4JT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77072"/>
            <a:ext cx="3489176" cy="257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30956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Спам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400" dirty="0" smtClean="0"/>
              <a:t>Спам - это нежелательные электронные письма, содержащие рекламные материалы. Спам дорого обходится для получателя, так как пользователь тратит на получение большего количества писем свое время и оплаченный интернет-трафик.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encrypted-tbn3.gstatic.com/images?q=tbn:ANd9GcSGqsqHzimHmMUZUHBW6VtuPL8ZvZDXWtqkX8hldNZmuCZKI4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70323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</a:rPr>
              <a:t>Кибермошенничество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/>
              <a:t>Это один из видов </a:t>
            </a:r>
            <a:r>
              <a:rPr lang="ru-RU" sz="2400" dirty="0" err="1" smtClean="0"/>
              <a:t>киберпреступления</a:t>
            </a:r>
            <a:r>
              <a:rPr lang="ru-RU" sz="2400" dirty="0" smtClean="0"/>
              <a:t>, целью которого является обман пользователей. Хищение конфиденциальных данных может привести к тому, что хакер незаконно получает доступ и каким-либо образом использует личную информацию пользователя, с целью получить материальную прибыль.</a:t>
            </a:r>
            <a:endParaRPr lang="ru-RU" sz="2400" dirty="0"/>
          </a:p>
        </p:txBody>
      </p:sp>
      <p:pic>
        <p:nvPicPr>
          <p:cNvPr id="27650" name="Picture 2" descr="https://encrypted-tbn2.gstatic.com/images?q=tbn:ANd9GcSs5EQZ8Cup2U4DRIxQTdCoqC3IWhPyokvgKw0kHUUttkxfrMtL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45638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689"/>
            <a:ext cx="8820472" cy="20882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Контакты с незнакомыми людьми </a:t>
            </a:r>
          </a:p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dirty="0" smtClean="0"/>
              <a:t>чаще злоумышленники используют эти каналы для того, чтобы заставить детей выдать личную информацию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ownloads\пр\2.jpg"/>
          <p:cNvPicPr>
            <a:picLocks noChangeAspect="1" noChangeArrowheads="1"/>
          </p:cNvPicPr>
          <p:nvPr/>
        </p:nvPicPr>
        <p:blipFill>
          <a:blip r:embed="rId2" cstate="print"/>
          <a:srcRect t="12315"/>
          <a:stretch>
            <a:fillRect/>
          </a:stretch>
        </p:blipFill>
        <p:spPr bwMode="auto">
          <a:xfrm>
            <a:off x="2714612" y="2708920"/>
            <a:ext cx="5889836" cy="387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689"/>
            <a:ext cx="8229600" cy="345638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Киберхулиганы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3100" dirty="0" smtClean="0"/>
              <a:t>В Интернете, как и на любой игровой площадке, одни люди приятны, другие — нет. И дети, и взрослые с помощью Интернета могут изводить или запугивать других людей, начиная с присвоения прозвищ и заканчивая физическими угрозами. Например, дети иногда отправляют угрожающие комментарии или неприличные изображения через службы мгновенных сообщений или </a:t>
            </a:r>
            <a:r>
              <a:rPr lang="ru-RU" sz="3100" dirty="0" err="1" smtClean="0"/>
              <a:t>блоги</a:t>
            </a:r>
            <a:r>
              <a:rPr lang="ru-RU" sz="3100" dirty="0" smtClean="0"/>
              <a:t>, незаметно для </a:t>
            </a:r>
          </a:p>
          <a:p>
            <a:pPr>
              <a:buNone/>
            </a:pPr>
            <a:r>
              <a:rPr lang="ru-RU" sz="3100" dirty="0" smtClean="0"/>
              <a:t>    родителей и общества.</a:t>
            </a:r>
          </a:p>
          <a:p>
            <a:r>
              <a:rPr lang="ru-RU" sz="4000" b="1" dirty="0" err="1" smtClean="0">
                <a:solidFill>
                  <a:srgbClr val="002060"/>
                </a:solidFill>
              </a:rPr>
              <a:t>Киберхищники</a:t>
            </a:r>
            <a:endParaRPr lang="ru-RU" sz="40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140968"/>
            <a:ext cx="4263409" cy="354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80988"/>
            <a:ext cx="7216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3" descr="312e0551bd799c068701da3af16910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4953000"/>
            <a:ext cx="125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312e0551bd799c068701da3af16910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3500438"/>
            <a:ext cx="1257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323850" y="1676400"/>
            <a:ext cx="37369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3300"/>
                </a:solidFill>
              </a:rPr>
              <a:t>На зарядку солнышко</a:t>
            </a:r>
          </a:p>
          <a:p>
            <a:pPr eaLnBrk="0" hangingPunct="0"/>
            <a:r>
              <a:rPr lang="ru-RU" sz="2000" b="1" dirty="0">
                <a:solidFill>
                  <a:srgbClr val="003300"/>
                </a:solidFill>
              </a:rPr>
              <a:t>Поднимает нас.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Поднимаем руки мы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По команде "раз."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А над нами весело 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шелестит трава.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Опускаем руки мы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По команде "два."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Соберем в корзинки мы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Ягоды, грибы,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Дружно наклоняемся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По команде "три".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На "четыре" и на "пять"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Станем дружно мы скакать.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Ну, а по команде "шесть"</a:t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Всем за парты тихо сесть!</a:t>
            </a:r>
          </a:p>
        </p:txBody>
      </p:sp>
      <p:pic>
        <p:nvPicPr>
          <p:cNvPr id="8198" name="Picture 9" descr="photo15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00313"/>
            <a:ext cx="41386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ФОН 2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Обеспечение информационной безопасности учащихся путем привития им навыков ответственного и безопасного поведения в современной информационно-коммуникационной среде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пгпниеф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868" y="4437112"/>
            <a:ext cx="3567058" cy="214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посещайте сайты, соответствующие вашему возрасту;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не сообщайте лишнюю информацию;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сообщайте свои личные данные: домашний адрес, адрес электронной почты, пароль;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избегайте виртуальной агрессии и преследований;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просматривайте все неопознанные ссылки и сообщения;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встречайтесь с людьми, с которыми познакомились в сети Интернет, без контроля взрослых;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не доверяйте незнакомым людям;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уважайте авторские права.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поведения в сети Интернет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поведения в сети Интернет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0568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посещайте сайты, соответствующие вашему возрасту;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 сообщайте лишнюю информацию;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избегайте виртуальной агрессии и преследований;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 доверяйте незнакомым людям;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уважайте авторские права.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628" y="4365104"/>
            <a:ext cx="3775553" cy="229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86624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Следуй этим правилам каждый раз, когда «выходишь» в Интернет </a:t>
            </a:r>
            <a:endParaRPr kumimoji="0" lang="en-US" sz="40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внимателен!</a:t>
            </a:r>
            <a:endParaRPr kumimoji="0" lang="ru-RU" sz="40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а 93 из 5838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2924944"/>
            <a:ext cx="4545911" cy="3289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Интернет в моей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CAE33JJM олт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840000">
            <a:off x="755576" y="2276872"/>
            <a:ext cx="3292206" cy="1944216"/>
          </a:xfrm>
        </p:spPr>
      </p:pic>
      <p:pic>
        <p:nvPicPr>
          <p:cNvPr id="9219" name="Picture 3" descr="https://encrypted-tbn0.gstatic.com/images?q=tbn:ANd9GcT1Cp4AOj9FPN-81v8Lb5ZJt1Vi7v67iFXOvybacCIM2szDB-6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2880320" cy="2265549"/>
          </a:xfrm>
          <a:prstGeom prst="rect">
            <a:avLst/>
          </a:prstGeom>
          <a:noFill/>
        </p:spPr>
      </p:pic>
      <p:pic>
        <p:nvPicPr>
          <p:cNvPr id="9221" name="Picture 5" descr="https://encrypted-tbn0.gstatic.com/images?q=tbn:ANd9GcQWFeavoOh0e8XXcqAlS2oMntaIlr6TkCtbRgz--XkQogzmet-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0000">
            <a:off x="5554344" y="2181775"/>
            <a:ext cx="302433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1FC4-1CE3-42F1-8C69-2D848417AB6F}" type="slidenum">
              <a:rPr lang="ru-RU"/>
              <a:pPr/>
              <a:t>24</a:t>
            </a:fld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115616" y="260648"/>
            <a:ext cx="66960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848600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научился…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интересно…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трудно 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больше </a:t>
            </a:r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всего понравилось...</a:t>
            </a:r>
          </a:p>
        </p:txBody>
      </p:sp>
      <p:pic>
        <p:nvPicPr>
          <p:cNvPr id="5" name="Рисунок 4" descr="0_50baf_b4df042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484784"/>
            <a:ext cx="1669946" cy="344318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555776" y="3284984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9096-7753-45D6-84A4-AABB657E6B33}" type="slidenum">
              <a:rPr lang="ru-RU"/>
              <a:pPr/>
              <a:t>25</a:t>
            </a:fld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280536">
            <a:off x="3779515" y="3540344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83568" y="692696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280536">
            <a:off x="5003652" y="876047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6" grpId="0" animBg="1"/>
      <p:bldP spid="1331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6DF7-179C-4F3F-954E-FD38AAB1E28A}" type="slidenum">
              <a:rPr lang="ru-RU"/>
              <a:pPr/>
              <a:t>26</a:t>
            </a:fld>
            <a:endParaRPr lang="ru-RU"/>
          </a:p>
        </p:txBody>
      </p:sp>
      <p:pic>
        <p:nvPicPr>
          <p:cNvPr id="33796" name="Picture 4" descr="flash_prikoly_i_flash_mult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04813"/>
            <a:ext cx="5327650" cy="4032250"/>
          </a:xfrm>
          <a:prstGeom prst="rect">
            <a:avLst/>
          </a:prstGeo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755576" y="3789040"/>
            <a:ext cx="7993063" cy="2089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Всем   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908721"/>
            <a:ext cx="8784976" cy="338437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Долгожданный дан звонок – начинается урок.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Вот книжки на столе, а вот тетрадки.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Не хочется играть сегодня в прятки.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И недосуг дуть на корабль бумажный –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Сегодня в классе у ребят урок уж больно важный!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data.lact.ru/f1/s/39/705/image/1469/84/medium_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790" y="3645024"/>
            <a:ext cx="3655311" cy="277180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HX6bujneuJDteYxJV0lfJMZXCOgH7QoI_2KHt2vgR5xzMkAxv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789040"/>
            <a:ext cx="6858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2555776" y="3284984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9096-7753-45D6-84A4-AABB657E6B33}" type="slidenum">
              <a:rPr lang="ru-RU"/>
              <a:pPr/>
              <a:t>4</a:t>
            </a:fld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280536">
            <a:off x="3851522" y="3540343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259632" y="764704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280536">
            <a:off x="5435699" y="1092072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6" grpId="0" animBg="1"/>
      <p:bldP spid="1331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Отгадайте загадку: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Он, конечно, самый главный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Озорник-шалун забавный.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Он в огромной синей шляпе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Неумеха и растяпа.</a:t>
            </a:r>
            <a:endParaRPr lang="ru-RU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Содержимое 7" descr="0_50baf_b4df042a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625"/>
          <a:stretch>
            <a:fillRect/>
          </a:stretch>
        </p:blipFill>
        <p:spPr>
          <a:xfrm>
            <a:off x="5760285" y="1920875"/>
            <a:ext cx="1814430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</a:rPr>
              <a:t>Интернет 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esktop\imagesCAY10V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429000"/>
            <a:ext cx="8136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Безопасный Интернет – хороший Интернет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50baf_b4df042a_XL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5625"/>
          <a:stretch>
            <a:fillRect/>
          </a:stretch>
        </p:blipFill>
        <p:spPr>
          <a:xfrm>
            <a:off x="1187624" y="1844824"/>
            <a:ext cx="1944216" cy="453650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355977" y="2514600"/>
            <a:ext cx="4330824" cy="38457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</a:rPr>
              <a:t>Путешествие с Незнайкой по Интернету</a:t>
            </a:r>
            <a:endParaRPr lang="ru-RU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Интернет - 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4042792" cy="504056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всемирная система объединённых компьютерных сетей, глобальное информационное пространство, служит физической основой для Всемирной паутины и множества других систем передачи  данных. </a:t>
            </a:r>
          </a:p>
          <a:p>
            <a:pPr algn="just"/>
            <a:r>
              <a:rPr lang="en-US" sz="1600" b="1" dirty="0" smtClean="0">
                <a:solidFill>
                  <a:srgbClr val="00B050"/>
                </a:solidFill>
              </a:rPr>
              <a:t>https://www.youtube.com/watch?v=wzROQA6K6Cg&amp;list=PLE710C1D7F59AD755&amp;index=28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Internet_map_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Анкета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…..  минут,  часов в  течение  дня  я  провожу  за  компьютером.</a:t>
            </a:r>
          </a:p>
          <a:p>
            <a:pPr lvl="0"/>
            <a:r>
              <a:rPr lang="ru-RU" dirty="0" smtClean="0"/>
              <a:t>Для  учёбы  я  использую  Интернет  …..  минут,  часов  в  день.</a:t>
            </a:r>
          </a:p>
          <a:p>
            <a:pPr lvl="0"/>
            <a:r>
              <a:rPr lang="ru-RU" dirty="0" smtClean="0"/>
              <a:t>В  Интернете  я  люблю ……………………………………………………………………</a:t>
            </a:r>
          </a:p>
          <a:p>
            <a:pPr lvl="0"/>
            <a:r>
              <a:rPr lang="ru-RU" dirty="0" smtClean="0"/>
              <a:t>В  социальных  сетях  я  «сижу»  …..  минут, часов.</a:t>
            </a:r>
          </a:p>
          <a:p>
            <a:pPr lvl="0"/>
            <a:r>
              <a:rPr lang="ru-RU" dirty="0" smtClean="0"/>
              <a:t>В  социальных  сетях  мне  нравится…………………………………………………….</a:t>
            </a:r>
          </a:p>
          <a:p>
            <a:pPr lvl="0"/>
            <a:r>
              <a:rPr lang="ru-RU" dirty="0" smtClean="0"/>
              <a:t>Я  посещаю  такие  детские  социальные  сети как ….</a:t>
            </a:r>
          </a:p>
          <a:p>
            <a:pPr lvl="0"/>
            <a:r>
              <a:rPr lang="ru-RU" dirty="0" smtClean="0"/>
              <a:t>Мои  родители  контролируют   меня……………………………………..(да / нет 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580</Words>
  <Application>Microsoft Office PowerPoint</Application>
  <PresentationFormat>Экран (4:3)</PresentationFormat>
  <Paragraphs>92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Правила безопасного поведения в Интернете</vt:lpstr>
      <vt:lpstr>Цель :</vt:lpstr>
      <vt:lpstr>Презентация PowerPoint</vt:lpstr>
      <vt:lpstr>Презентация PowerPoint</vt:lpstr>
      <vt:lpstr>Отгадайте загадку:</vt:lpstr>
      <vt:lpstr>Интернет </vt:lpstr>
      <vt:lpstr>Безопасный Интернет – хороший Интернет</vt:lpstr>
      <vt:lpstr>Интернет - </vt:lpstr>
      <vt:lpstr>Анкета </vt:lpstr>
      <vt:lpstr>Использовать сайты можно для:</vt:lpstr>
      <vt:lpstr>Безопасные сайты</vt:lpstr>
      <vt:lpstr>Вредные советы</vt:lpstr>
      <vt:lpstr>Презентация PowerPoint</vt:lpstr>
      <vt:lpstr>Угрозы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в сети Интернет</vt:lpstr>
      <vt:lpstr>Правила поведения в сети Интернет</vt:lpstr>
      <vt:lpstr>Презентация PowerPoint</vt:lpstr>
      <vt:lpstr>Интернет в моей семье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Интернете</dc:title>
  <dc:creator>User</dc:creator>
  <cp:lastModifiedBy>учитель</cp:lastModifiedBy>
  <cp:revision>38</cp:revision>
  <dcterms:created xsi:type="dcterms:W3CDTF">2012-12-09T05:41:42Z</dcterms:created>
  <dcterms:modified xsi:type="dcterms:W3CDTF">2014-01-14T03:10:29Z</dcterms:modified>
</cp:coreProperties>
</file>