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37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F1A6-CFE6-45DE-95E5-E58E8DBEC244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698F-30D2-4593-91C1-B9218257A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372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F1A6-CFE6-45DE-95E5-E58E8DBEC244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698F-30D2-4593-91C1-B9218257A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77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F1A6-CFE6-45DE-95E5-E58E8DBEC244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698F-30D2-4593-91C1-B9218257A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36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F1A6-CFE6-45DE-95E5-E58E8DBEC244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698F-30D2-4593-91C1-B9218257A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43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F1A6-CFE6-45DE-95E5-E58E8DBEC244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698F-30D2-4593-91C1-B9218257A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474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F1A6-CFE6-45DE-95E5-E58E8DBEC244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698F-30D2-4593-91C1-B9218257A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926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F1A6-CFE6-45DE-95E5-E58E8DBEC244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698F-30D2-4593-91C1-B9218257A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117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F1A6-CFE6-45DE-95E5-E58E8DBEC244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698F-30D2-4593-91C1-B9218257A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934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F1A6-CFE6-45DE-95E5-E58E8DBEC244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698F-30D2-4593-91C1-B9218257A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65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F1A6-CFE6-45DE-95E5-E58E8DBEC244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698F-30D2-4593-91C1-B9218257A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321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F1A6-CFE6-45DE-95E5-E58E8DBEC244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698F-30D2-4593-91C1-B9218257A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315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3F1A6-CFE6-45DE-95E5-E58E8DBEC244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9698F-30D2-4593-91C1-B9218257A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69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578.edusite.ru/images/p126_19_1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bc.edu/~alloccak/Images/j0198594.pn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8352928" cy="6525344"/>
          </a:xfrm>
        </p:spPr>
        <p:txBody>
          <a:bodyPr>
            <a:noAutofit/>
          </a:bodyPr>
          <a:lstStyle/>
          <a:p>
            <a:r>
              <a:rPr lang="ru-RU" sz="1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МБОУ    ЫРБАНСКАЯ СОШ</a:t>
            </a:r>
          </a:p>
          <a:p>
            <a:r>
              <a:rPr lang="ru-RU" sz="1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ТОДЖИНСКОГО РАЙОНА РЕСПУБЛИКИ ТЫВА</a:t>
            </a:r>
          </a:p>
          <a:p>
            <a:r>
              <a:rPr lang="ru-RU" sz="6000" i="1" dirty="0" smtClean="0">
                <a:solidFill>
                  <a:srgbClr val="DB37B0"/>
                </a:solidFill>
                <a:latin typeface="Times New Roman" pitchFamily="18" charset="0"/>
                <a:cs typeface="Times New Roman" pitchFamily="18" charset="0"/>
              </a:rPr>
              <a:t>ЗАДАЧИ НА ДВИЖЕНИЕ </a:t>
            </a:r>
          </a:p>
          <a:p>
            <a:endParaRPr lang="ru-RU" sz="6000" i="1" dirty="0">
              <a:solidFill>
                <a:srgbClr val="DB37B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000" i="1" dirty="0" smtClean="0">
              <a:solidFill>
                <a:srgbClr val="DB37B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i="1" dirty="0" smtClean="0">
                <a:solidFill>
                  <a:srgbClr val="DB37B0"/>
                </a:solidFill>
                <a:latin typeface="Times New Roman" pitchFamily="18" charset="0"/>
                <a:cs typeface="Times New Roman" pitchFamily="18" charset="0"/>
              </a:rPr>
              <a:t>Подготовила :  Полозова Елена Валерьевна –учитель начальных классов</a:t>
            </a:r>
          </a:p>
          <a:p>
            <a:endParaRPr lang="ru-RU" sz="6000" i="1" dirty="0" smtClean="0">
              <a:solidFill>
                <a:srgbClr val="DB37B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000" i="1" dirty="0">
              <a:solidFill>
                <a:srgbClr val="DB37B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i="1" dirty="0">
              <a:solidFill>
                <a:srgbClr val="DB37B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i="1" dirty="0" smtClean="0">
                <a:solidFill>
                  <a:srgbClr val="DB37B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1800" i="1" dirty="0">
              <a:solidFill>
                <a:srgbClr val="DB37B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i="1" dirty="0" smtClean="0">
              <a:solidFill>
                <a:srgbClr val="DB37B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000" i="1" dirty="0" smtClean="0">
              <a:solidFill>
                <a:srgbClr val="DB37B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000" i="1" dirty="0">
              <a:solidFill>
                <a:srgbClr val="DB37B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521396"/>
            <a:ext cx="1809750" cy="1624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932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-315416"/>
            <a:ext cx="9115544" cy="7290048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>
                <a:solidFill>
                  <a:srgbClr val="00B050"/>
                </a:solidFill>
              </a:rPr>
              <a:t>Решение </a:t>
            </a:r>
          </a:p>
          <a:p>
            <a:pPr marL="0" indent="0">
              <a:buNone/>
            </a:pPr>
            <a:endParaRPr lang="ru-RU" sz="44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ru-RU" sz="4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ru-RU" sz="44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rgbClr val="00B050"/>
                </a:solidFill>
              </a:rPr>
              <a:t>  </a:t>
            </a:r>
            <a:r>
              <a:rPr lang="en-US" sz="3600" dirty="0" smtClean="0">
                <a:solidFill>
                  <a:srgbClr val="C00000"/>
                </a:solidFill>
              </a:rPr>
              <a:t>t=S:V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smtClean="0">
                <a:solidFill>
                  <a:srgbClr val="C00000"/>
                </a:solidFill>
              </a:rPr>
              <a:t> t= </a:t>
            </a:r>
            <a:r>
              <a:rPr lang="ru-RU" sz="3600" dirty="0" smtClean="0">
                <a:solidFill>
                  <a:srgbClr val="C00000"/>
                </a:solidFill>
              </a:rPr>
              <a:t>42:6=7 (ч)</a:t>
            </a:r>
            <a:endParaRPr lang="en-US" sz="36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t=</a:t>
            </a:r>
            <a:r>
              <a:rPr lang="ru-RU" sz="3600" dirty="0" smtClean="0">
                <a:solidFill>
                  <a:srgbClr val="C00000"/>
                </a:solidFill>
              </a:rPr>
              <a:t>36:4=9(ч)</a:t>
            </a:r>
            <a:endParaRPr lang="en-US" sz="36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t=</a:t>
            </a:r>
            <a:r>
              <a:rPr lang="ru-RU" sz="3600" dirty="0" smtClean="0">
                <a:solidFill>
                  <a:srgbClr val="C00000"/>
                </a:solidFill>
              </a:rPr>
              <a:t>7+9=16 (ч)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Ответ:16 часов</a:t>
            </a:r>
            <a:endParaRPr lang="ru-RU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3600" dirty="0">
                <a:solidFill>
                  <a:srgbClr val="C00000"/>
                </a:solidFill>
              </a:rPr>
              <a:t> </a:t>
            </a:r>
            <a:r>
              <a:rPr lang="ru-RU" sz="3600" dirty="0" smtClean="0">
                <a:solidFill>
                  <a:srgbClr val="C00000"/>
                </a:solidFill>
              </a:rPr>
              <a:t>   </a:t>
            </a:r>
            <a:endParaRPr lang="ru-RU" sz="3600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050621"/>
              </p:ext>
            </p:extLst>
          </p:nvPr>
        </p:nvGraphicFramePr>
        <p:xfrm>
          <a:off x="179512" y="692696"/>
          <a:ext cx="8280920" cy="1584176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2036267"/>
                <a:gridCol w="2036267"/>
                <a:gridCol w="278289"/>
                <a:gridCol w="2113969"/>
                <a:gridCol w="1816128"/>
              </a:tblGrid>
              <a:tr h="60578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          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V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        t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         S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787">
                <a:tc>
                  <a:txBody>
                    <a:bodyPr/>
                    <a:lstStyle/>
                    <a:p>
                      <a:r>
                        <a:rPr lang="ru-RU" dirty="0" smtClean="0"/>
                        <a:t>1 день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baseline="0" dirty="0" smtClean="0"/>
                        <a:t>  6 </a:t>
                      </a:r>
                      <a:r>
                        <a:rPr lang="ru-RU" baseline="0" dirty="0" smtClean="0"/>
                        <a:t>КМ/Ч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?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42 КМ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602">
                <a:tc>
                  <a:txBody>
                    <a:bodyPr/>
                    <a:lstStyle/>
                    <a:p>
                      <a:r>
                        <a:rPr lang="ru-RU" dirty="0" smtClean="0"/>
                        <a:t>2 ДЕНЬ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4</a:t>
                      </a:r>
                      <a:r>
                        <a:rPr lang="ru-RU" baseline="0" dirty="0" smtClean="0"/>
                        <a:t> КМ/Ч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?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36 КМ                  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754388"/>
              </p:ext>
            </p:extLst>
          </p:nvPr>
        </p:nvGraphicFramePr>
        <p:xfrm>
          <a:off x="6469039" y="4694830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38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B050"/>
                </a:solidFill>
              </a:rPr>
              <a:t>  </a:t>
            </a:r>
            <a:r>
              <a:rPr lang="ru-RU" sz="4000" dirty="0">
                <a:solidFill>
                  <a:srgbClr val="00B050"/>
                </a:solidFill>
              </a:rPr>
              <a:t>С</a:t>
            </a:r>
            <a:r>
              <a:rPr lang="ru-RU" sz="4000" dirty="0" smtClean="0">
                <a:solidFill>
                  <a:srgbClr val="00B050"/>
                </a:solidFill>
              </a:rPr>
              <a:t>амостоятельная  работа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              Заполните таблицу</a:t>
            </a:r>
          </a:p>
          <a:p>
            <a:pPr marL="0" indent="0">
              <a:buNone/>
            </a:pPr>
            <a:endParaRPr lang="ru-RU" sz="40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   </a:t>
            </a:r>
            <a:endParaRPr lang="ru-RU" dirty="0">
              <a:solidFill>
                <a:srgbClr val="00B05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255296"/>
              </p:ext>
            </p:extLst>
          </p:nvPr>
        </p:nvGraphicFramePr>
        <p:xfrm>
          <a:off x="899592" y="1916832"/>
          <a:ext cx="6528048" cy="3384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6016"/>
                <a:gridCol w="2176016"/>
                <a:gridCol w="2176016"/>
              </a:tblGrid>
              <a:tr h="1037371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</a:t>
                      </a:r>
                      <a:r>
                        <a:rPr lang="en-US" sz="3600" dirty="0" smtClean="0"/>
                        <a:t>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</a:t>
                      </a:r>
                      <a:r>
                        <a:rPr lang="en-US" sz="3600" dirty="0" smtClean="0"/>
                        <a:t>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aseline="0" dirty="0" smtClean="0"/>
                        <a:t>        t</a:t>
                      </a:r>
                      <a:endParaRPr lang="ru-RU" sz="3600" dirty="0"/>
                    </a:p>
                  </a:txBody>
                  <a:tcPr/>
                </a:tc>
              </a:tr>
              <a:tr h="59646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      </a:t>
                      </a:r>
                      <a:r>
                        <a:rPr lang="en-US" sz="2800" dirty="0" smtClean="0"/>
                        <a:t>8</a:t>
                      </a:r>
                      <a:r>
                        <a:rPr lang="ru-RU" sz="2800" dirty="0" smtClean="0"/>
                        <a:t>00</a:t>
                      </a:r>
                      <a:r>
                        <a:rPr lang="ru-RU" sz="2800" baseline="0" dirty="0" smtClean="0"/>
                        <a:t> км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      ?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      8ч</a:t>
                      </a:r>
                      <a:endParaRPr lang="ru-RU" sz="2800" dirty="0"/>
                    </a:p>
                  </a:txBody>
                  <a:tcPr/>
                </a:tc>
              </a:tr>
              <a:tr h="59278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        ?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      75км/ч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      10ч</a:t>
                      </a:r>
                      <a:endParaRPr lang="ru-RU" sz="2800" dirty="0"/>
                    </a:p>
                  </a:txBody>
                  <a:tcPr/>
                </a:tc>
              </a:tr>
              <a:tr h="115775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      60км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     15км/ч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        ?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38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>
                <a:solidFill>
                  <a:srgbClr val="00B050"/>
                </a:solidFill>
              </a:rPr>
              <a:t>О</a:t>
            </a:r>
            <a:r>
              <a:rPr lang="ru-RU" sz="6600" dirty="0" smtClean="0">
                <a:solidFill>
                  <a:srgbClr val="00B050"/>
                </a:solidFill>
              </a:rPr>
              <a:t>твет</a:t>
            </a:r>
            <a:endParaRPr lang="ru-RU" sz="6600" dirty="0">
              <a:solidFill>
                <a:srgbClr val="00B05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925696"/>
              </p:ext>
            </p:extLst>
          </p:nvPr>
        </p:nvGraphicFramePr>
        <p:xfrm>
          <a:off x="539552" y="1700808"/>
          <a:ext cx="7416825" cy="3168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275"/>
                <a:gridCol w="2472275"/>
                <a:gridCol w="2472275"/>
              </a:tblGrid>
              <a:tr h="1157137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</a:t>
                      </a:r>
                      <a:r>
                        <a:rPr lang="en-US" sz="3600" dirty="0" smtClean="0"/>
                        <a:t>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   v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</a:t>
                      </a:r>
                      <a:r>
                        <a:rPr lang="en-US" sz="3600" dirty="0" smtClean="0"/>
                        <a:t>t</a:t>
                      </a:r>
                      <a:endParaRPr lang="ru-RU" dirty="0"/>
                    </a:p>
                  </a:txBody>
                  <a:tcPr/>
                </a:tc>
              </a:tr>
              <a:tr h="67040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800</a:t>
                      </a:r>
                      <a:r>
                        <a:rPr lang="ru-RU" sz="2800" dirty="0" smtClean="0"/>
                        <a:t>км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r>
                        <a:rPr lang="ru-RU" sz="2800" dirty="0" smtClean="0"/>
                        <a:t>км/ч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8ч</a:t>
                      </a:r>
                      <a:endParaRPr lang="ru-RU" sz="2800" dirty="0"/>
                    </a:p>
                  </a:txBody>
                  <a:tcPr/>
                </a:tc>
              </a:tr>
              <a:tr h="67040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750км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75км/ч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10ч</a:t>
                      </a:r>
                      <a:endParaRPr lang="ru-RU" sz="2800" dirty="0"/>
                    </a:p>
                  </a:txBody>
                  <a:tcPr/>
                </a:tc>
              </a:tr>
              <a:tr h="67040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60км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15км/ч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4ч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38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sz="4400" dirty="0">
                <a:solidFill>
                  <a:srgbClr val="00B050"/>
                </a:solidFill>
              </a:rPr>
              <a:t> </a:t>
            </a:r>
            <a:r>
              <a:rPr lang="ru-RU" sz="4400" dirty="0" smtClean="0">
                <a:solidFill>
                  <a:srgbClr val="00B050"/>
                </a:solidFill>
              </a:rPr>
              <a:t>   Рефлексия </a:t>
            </a:r>
          </a:p>
          <a:p>
            <a:pPr marL="0" indent="0">
              <a:buNone/>
            </a:pPr>
            <a:r>
              <a:rPr lang="ru-RU" sz="3600" dirty="0">
                <a:solidFill>
                  <a:srgbClr val="00B050"/>
                </a:solidFill>
              </a:rPr>
              <a:t> </a:t>
            </a:r>
            <a:r>
              <a:rPr lang="ru-RU" sz="3600" dirty="0" smtClean="0">
                <a:solidFill>
                  <a:srgbClr val="00B050"/>
                </a:solidFill>
              </a:rPr>
              <a:t>     </a:t>
            </a:r>
            <a:r>
              <a:rPr lang="ru-RU" sz="3600" dirty="0" smtClean="0">
                <a:solidFill>
                  <a:srgbClr val="C00000"/>
                </a:solidFill>
              </a:rPr>
              <a:t>Начертите цветными карандашами ломаную длиной  12 см с одинаковыми звеньями: из двух звеньев, из трёх звеньев, из четырёх звеньев.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38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989"/>
            <a:ext cx="7002458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138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>
                <a:latin typeface="Monotype Corsiva" pitchFamily="66" charset="0"/>
              </a:rPr>
              <a:t>               </a:t>
            </a:r>
            <a:r>
              <a:rPr lang="ru-RU" sz="4800" dirty="0">
                <a:solidFill>
                  <a:srgbClr val="FF0000"/>
                </a:solidFill>
                <a:latin typeface="Monotype Corsiva" pitchFamily="66" charset="0"/>
              </a:rPr>
              <a:t>СПАСИБО ЗА ВНИМАНИЕ!</a:t>
            </a:r>
          </a:p>
          <a:p>
            <a:pPr marL="0" indent="0">
              <a:buNone/>
            </a:pPr>
            <a:r>
              <a:rPr lang="ru-RU" dirty="0" smtClean="0">
                <a:latin typeface="Monotype Corsiva" pitchFamily="66" charset="0"/>
              </a:rPr>
              <a:t>               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4" name="Picture 5" descr="Картинка 57 из 82500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287" y="2708920"/>
            <a:ext cx="6067425" cy="317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042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3600" b="1" i="1" dirty="0">
                <a:solidFill>
                  <a:srgbClr val="00B050"/>
                </a:solidFill>
                <a:latin typeface="Monotype Corsiva" pitchFamily="66" charset="0"/>
                <a:cs typeface="Arial" pitchFamily="34" charset="0"/>
              </a:rPr>
              <a:t>Работу выполнила учитель начальных классов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3600" b="1" i="1" dirty="0">
                <a:solidFill>
                  <a:srgbClr val="00B050"/>
                </a:solidFill>
                <a:latin typeface="Monotype Corsiva" pitchFamily="66" charset="0"/>
                <a:cs typeface="Arial" pitchFamily="34" charset="0"/>
              </a:rPr>
              <a:t>Полозова Елена Валерьевна.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3600" b="1" i="1" dirty="0" smtClean="0">
                <a:solidFill>
                  <a:srgbClr val="00B050"/>
                </a:solidFill>
                <a:latin typeface="Monotype Corsiva" pitchFamily="66" charset="0"/>
                <a:cs typeface="Arial" pitchFamily="34" charset="0"/>
              </a:rPr>
              <a:t>МБОУ   </a:t>
            </a:r>
            <a:r>
              <a:rPr lang="ru-RU" sz="3600" b="1" i="1" dirty="0">
                <a:solidFill>
                  <a:srgbClr val="00B050"/>
                </a:solidFill>
                <a:latin typeface="Monotype Corsiva" pitchFamily="66" charset="0"/>
                <a:cs typeface="Arial" pitchFamily="34" charset="0"/>
              </a:rPr>
              <a:t>ЫРБАНСКАЯ    СОШ </a:t>
            </a:r>
          </a:p>
          <a:p>
            <a:pPr marL="0" indent="0">
              <a:buNone/>
            </a:pPr>
            <a:r>
              <a:rPr lang="ru-RU" dirty="0" smtClean="0"/>
              <a:t>                             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</a:t>
            </a:r>
          </a:p>
        </p:txBody>
      </p:sp>
      <p:pic>
        <p:nvPicPr>
          <p:cNvPr id="5" name="i-main-pic" descr="Картинка 16 из 6138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7" y="3000375"/>
            <a:ext cx="3071813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-main-pic" descr="Картинка 16 из 6138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4375" y="2992479"/>
            <a:ext cx="3071813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-main-pic" descr="Картинка 16 из 6138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4375" y="2947337"/>
            <a:ext cx="3096375" cy="2880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-main-pic" descr="Картинка 16 из 6138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195" y="2276872"/>
            <a:ext cx="3980955" cy="37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138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r>
              <a:rPr lang="ru-RU" sz="5400" dirty="0" smtClean="0">
                <a:solidFill>
                  <a:srgbClr val="00B050"/>
                </a:solidFill>
              </a:rPr>
              <a:t>             Единицы </a:t>
            </a:r>
          </a:p>
          <a:p>
            <a:pPr marL="0" indent="0">
              <a:buNone/>
            </a:pPr>
            <a:r>
              <a:rPr lang="ru-RU" sz="5400" dirty="0">
                <a:solidFill>
                  <a:srgbClr val="00B050"/>
                </a:solidFill>
              </a:rPr>
              <a:t> </a:t>
            </a:r>
            <a:r>
              <a:rPr lang="ru-RU" sz="5400" dirty="0" smtClean="0">
                <a:solidFill>
                  <a:srgbClr val="00B050"/>
                </a:solidFill>
              </a:rPr>
              <a:t>                   измерения</a:t>
            </a:r>
            <a:endParaRPr lang="ru-RU" sz="54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dirty="0" smtClean="0"/>
              <a:t>                   </a:t>
            </a:r>
          </a:p>
          <a:p>
            <a:pPr marL="0" indent="0">
              <a:buNone/>
            </a:pPr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</a:rPr>
              <a:t>       кг, т, сек, км/ч, см, км, </a:t>
            </a:r>
          </a:p>
          <a:p>
            <a:pPr marL="0" indent="0">
              <a:buNone/>
            </a:pPr>
            <a:r>
              <a:rPr lang="ru-RU" sz="5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</a:rPr>
              <a:t>      </a:t>
            </a:r>
            <a:r>
              <a:rPr lang="ru-RU" sz="5400" dirty="0" err="1" smtClean="0">
                <a:solidFill>
                  <a:schemeClr val="accent4">
                    <a:lumMod val="50000"/>
                  </a:schemeClr>
                </a:solidFill>
              </a:rPr>
              <a:t>сут</a:t>
            </a:r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</a:rPr>
              <a:t>, ц, ч, мин, м/мин,</a:t>
            </a:r>
          </a:p>
          <a:p>
            <a:pPr marL="0" indent="0">
              <a:buNone/>
            </a:pPr>
            <a:r>
              <a:rPr lang="ru-RU" sz="5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</a:rPr>
              <a:t>        м, км/сек, дм,км²</a:t>
            </a:r>
            <a:endParaRPr lang="ru-RU" sz="5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86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/>
              <a:t> </a:t>
            </a:r>
            <a:r>
              <a:rPr lang="ru-RU" sz="5400" dirty="0" smtClean="0"/>
              <a:t>     </a:t>
            </a:r>
            <a:r>
              <a:rPr lang="ru-RU" sz="5400" dirty="0">
                <a:solidFill>
                  <a:srgbClr val="00B050"/>
                </a:solidFill>
              </a:rPr>
              <a:t>Н</a:t>
            </a:r>
            <a:r>
              <a:rPr lang="ru-RU" sz="5400" dirty="0" smtClean="0">
                <a:solidFill>
                  <a:srgbClr val="00B050"/>
                </a:solidFill>
              </a:rPr>
              <a:t>азвания </a:t>
            </a:r>
            <a:endParaRPr lang="ru-RU" sz="54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5400" dirty="0" smtClean="0">
                <a:solidFill>
                  <a:srgbClr val="00B050"/>
                </a:solidFill>
              </a:rPr>
              <a:t>                      приборов</a:t>
            </a:r>
          </a:p>
          <a:p>
            <a:pPr marL="0" indent="0">
              <a:buNone/>
            </a:pP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         </a:t>
            </a:r>
            <a:r>
              <a:rPr lang="ru-RU" sz="5400" dirty="0" smtClean="0">
                <a:solidFill>
                  <a:srgbClr val="7030A0"/>
                </a:solidFill>
              </a:rPr>
              <a:t>термометр, секундомер, </a:t>
            </a:r>
          </a:p>
          <a:p>
            <a:pPr marL="0" indent="0">
              <a:buNone/>
            </a:pPr>
            <a:r>
              <a:rPr lang="ru-RU" sz="5400" dirty="0">
                <a:solidFill>
                  <a:srgbClr val="7030A0"/>
                </a:solidFill>
              </a:rPr>
              <a:t> </a:t>
            </a:r>
            <a:r>
              <a:rPr lang="ru-RU" sz="5400" dirty="0" smtClean="0">
                <a:solidFill>
                  <a:srgbClr val="7030A0"/>
                </a:solidFill>
              </a:rPr>
              <a:t>             рулетка, часы,</a:t>
            </a:r>
            <a:r>
              <a:rPr lang="ru-RU" sz="5400" dirty="0">
                <a:solidFill>
                  <a:srgbClr val="7030A0"/>
                </a:solidFill>
              </a:rPr>
              <a:t> </a:t>
            </a:r>
            <a:r>
              <a:rPr lang="ru-RU" sz="5400" dirty="0" smtClean="0">
                <a:solidFill>
                  <a:srgbClr val="7030A0"/>
                </a:solidFill>
              </a:rPr>
              <a:t>весы,      </a:t>
            </a:r>
          </a:p>
          <a:p>
            <a:pPr marL="0" indent="0">
              <a:buNone/>
            </a:pPr>
            <a:r>
              <a:rPr lang="ru-RU" sz="5400" dirty="0">
                <a:solidFill>
                  <a:srgbClr val="7030A0"/>
                </a:solidFill>
              </a:rPr>
              <a:t> </a:t>
            </a:r>
            <a:r>
              <a:rPr lang="ru-RU" sz="5400" dirty="0" smtClean="0">
                <a:solidFill>
                  <a:srgbClr val="7030A0"/>
                </a:solidFill>
              </a:rPr>
              <a:t>                    спидометр.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69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r>
              <a:rPr lang="en-US" sz="4400" dirty="0" smtClean="0">
                <a:solidFill>
                  <a:srgbClr val="00B050"/>
                </a:solidFill>
              </a:rPr>
              <a:t>          </a:t>
            </a:r>
            <a:r>
              <a:rPr lang="ru-RU" sz="4400" dirty="0" smtClean="0">
                <a:solidFill>
                  <a:srgbClr val="00B050"/>
                </a:solidFill>
              </a:rPr>
              <a:t>СВЯЗЬ ВЕЛИЧИН—ФОРМУЛЫ</a:t>
            </a:r>
            <a:r>
              <a:rPr lang="en-US" sz="4400" dirty="0" smtClean="0">
                <a:solidFill>
                  <a:srgbClr val="00B050"/>
                </a:solidFill>
              </a:rPr>
              <a:t>      </a:t>
            </a:r>
            <a:endParaRPr lang="ru-RU" sz="44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6000" dirty="0" smtClean="0"/>
              <a:t>              </a:t>
            </a:r>
            <a:r>
              <a:rPr lang="en-US" sz="6000" dirty="0" smtClean="0">
                <a:solidFill>
                  <a:srgbClr val="7030A0"/>
                </a:solidFill>
              </a:rPr>
              <a:t>V = t :S</a:t>
            </a:r>
            <a:endParaRPr lang="ru-RU" sz="6000" dirty="0" smtClean="0"/>
          </a:p>
          <a:p>
            <a:pPr marL="0" indent="0">
              <a:buNone/>
            </a:pPr>
            <a:r>
              <a:rPr lang="ru-RU" sz="6000" dirty="0"/>
              <a:t> </a:t>
            </a:r>
            <a:r>
              <a:rPr lang="ru-RU" sz="6000" dirty="0" smtClean="0"/>
              <a:t>             </a:t>
            </a:r>
            <a:r>
              <a:rPr lang="en-US" sz="6000" dirty="0" smtClean="0">
                <a:solidFill>
                  <a:srgbClr val="7030A0"/>
                </a:solidFill>
              </a:rPr>
              <a:t>V = S : t</a:t>
            </a:r>
          </a:p>
          <a:p>
            <a:pPr marL="0" indent="0">
              <a:buNone/>
            </a:pPr>
            <a:r>
              <a:rPr lang="en-US" sz="6000" dirty="0">
                <a:solidFill>
                  <a:srgbClr val="7030A0"/>
                </a:solidFill>
              </a:rPr>
              <a:t> </a:t>
            </a:r>
            <a:r>
              <a:rPr lang="en-US" sz="6000" dirty="0" smtClean="0">
                <a:solidFill>
                  <a:srgbClr val="7030A0"/>
                </a:solidFill>
              </a:rPr>
              <a:t>              t = S:V</a:t>
            </a:r>
          </a:p>
          <a:p>
            <a:pPr marL="0" indent="0">
              <a:buNone/>
            </a:pPr>
            <a:r>
              <a:rPr lang="en-US" sz="6000" dirty="0">
                <a:solidFill>
                  <a:srgbClr val="7030A0"/>
                </a:solidFill>
              </a:rPr>
              <a:t> </a:t>
            </a:r>
            <a:r>
              <a:rPr lang="en-US" sz="6000" dirty="0" smtClean="0">
                <a:solidFill>
                  <a:srgbClr val="7030A0"/>
                </a:solidFill>
              </a:rPr>
              <a:t>             S = t · V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421269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lvl="0" indent="0">
              <a:buNone/>
            </a:pP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ru-RU" sz="4400" dirty="0">
                <a:solidFill>
                  <a:srgbClr val="00B050"/>
                </a:solidFill>
              </a:rPr>
              <a:t>СВЯЗЬ ВЕЛИЧИН—ФОРМУЛЫ</a:t>
            </a:r>
            <a:r>
              <a:rPr lang="en-US" sz="4400" dirty="0">
                <a:solidFill>
                  <a:srgbClr val="00B050"/>
                </a:solidFill>
              </a:rPr>
              <a:t>      </a:t>
            </a:r>
            <a:endParaRPr lang="ru-RU" sz="4400" dirty="0">
              <a:solidFill>
                <a:srgbClr val="00B050"/>
              </a:solidFill>
            </a:endParaRPr>
          </a:p>
          <a:p>
            <a:pPr marL="0" lvl="0" indent="0">
              <a:buNone/>
            </a:pPr>
            <a:r>
              <a:rPr lang="en-US" sz="6000" dirty="0">
                <a:solidFill>
                  <a:prstClr val="black"/>
                </a:solidFill>
              </a:rPr>
              <a:t>           </a:t>
            </a:r>
            <a:r>
              <a:rPr lang="ru-RU" sz="6000" dirty="0" smtClean="0">
                <a:solidFill>
                  <a:prstClr val="black"/>
                </a:solidFill>
              </a:rPr>
              <a:t>  </a:t>
            </a:r>
            <a:r>
              <a:rPr lang="ru-RU" sz="6000" dirty="0">
                <a:solidFill>
                  <a:prstClr val="black"/>
                </a:solidFill>
              </a:rPr>
              <a:t> </a:t>
            </a:r>
            <a:r>
              <a:rPr lang="en-US" sz="6000" dirty="0" smtClean="0">
                <a:solidFill>
                  <a:srgbClr val="7030A0"/>
                </a:solidFill>
              </a:rPr>
              <a:t>V = t :S</a:t>
            </a:r>
            <a:endParaRPr lang="ru-RU" sz="6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ru-RU" sz="6000" dirty="0">
                <a:solidFill>
                  <a:prstClr val="black"/>
                </a:solidFill>
              </a:rPr>
              <a:t>              </a:t>
            </a:r>
            <a:r>
              <a:rPr lang="en-US" sz="6000" dirty="0">
                <a:solidFill>
                  <a:srgbClr val="7030A0"/>
                </a:solidFill>
              </a:rPr>
              <a:t>V = S : </a:t>
            </a:r>
            <a:r>
              <a:rPr lang="en-US" sz="6000" dirty="0" smtClean="0">
                <a:solidFill>
                  <a:srgbClr val="7030A0"/>
                </a:solidFill>
              </a:rPr>
              <a:t>t</a:t>
            </a:r>
            <a:r>
              <a:rPr lang="ru-RU" sz="6000" dirty="0" smtClean="0">
                <a:solidFill>
                  <a:srgbClr val="7030A0"/>
                </a:solidFill>
              </a:rPr>
              <a:t>-скорость</a:t>
            </a:r>
            <a:endParaRPr lang="en-US" sz="6000" dirty="0">
              <a:solidFill>
                <a:srgbClr val="7030A0"/>
              </a:solidFill>
            </a:endParaRPr>
          </a:p>
          <a:p>
            <a:pPr marL="0" lvl="0" indent="0">
              <a:buNone/>
            </a:pPr>
            <a:r>
              <a:rPr lang="en-US" sz="6000" dirty="0">
                <a:solidFill>
                  <a:srgbClr val="7030A0"/>
                </a:solidFill>
              </a:rPr>
              <a:t>               t = </a:t>
            </a:r>
            <a:r>
              <a:rPr lang="en-US" sz="6000" dirty="0" smtClean="0">
                <a:solidFill>
                  <a:srgbClr val="7030A0"/>
                </a:solidFill>
              </a:rPr>
              <a:t>S:V</a:t>
            </a:r>
            <a:r>
              <a:rPr lang="ru-RU" sz="6000" dirty="0" smtClean="0">
                <a:solidFill>
                  <a:srgbClr val="7030A0"/>
                </a:solidFill>
              </a:rPr>
              <a:t>-время</a:t>
            </a:r>
            <a:endParaRPr lang="en-US" sz="6000" dirty="0">
              <a:solidFill>
                <a:srgbClr val="7030A0"/>
              </a:solidFill>
            </a:endParaRPr>
          </a:p>
          <a:p>
            <a:pPr marL="0" lvl="0" indent="0">
              <a:buNone/>
            </a:pPr>
            <a:r>
              <a:rPr lang="en-US" sz="6000" dirty="0">
                <a:solidFill>
                  <a:srgbClr val="7030A0"/>
                </a:solidFill>
              </a:rPr>
              <a:t>              S = t · </a:t>
            </a:r>
            <a:r>
              <a:rPr lang="en-US" sz="6000" dirty="0" smtClean="0">
                <a:solidFill>
                  <a:srgbClr val="7030A0"/>
                </a:solidFill>
              </a:rPr>
              <a:t>V</a:t>
            </a:r>
            <a:r>
              <a:rPr lang="ru-RU" sz="6000" dirty="0" smtClean="0">
                <a:solidFill>
                  <a:srgbClr val="7030A0"/>
                </a:solidFill>
              </a:rPr>
              <a:t>-расстояние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4703414" y="1484784"/>
            <a:ext cx="7200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411760" y="980728"/>
            <a:ext cx="2376264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2339752" y="908720"/>
            <a:ext cx="2448272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69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B050"/>
                </a:solidFill>
              </a:rPr>
              <a:t>    </a:t>
            </a:r>
            <a:r>
              <a:rPr lang="ru-RU" sz="5400" dirty="0" smtClean="0">
                <a:solidFill>
                  <a:srgbClr val="00B050"/>
                </a:solidFill>
              </a:rPr>
              <a:t>ЗАДАЧА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Туристический отряд школьников  шел из  </a:t>
            </a:r>
            <a:r>
              <a:rPr lang="ru-RU" sz="4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Ырбана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в Тоора-Хем 7часов со скоростью 5км/ч.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Какое расстояние прошли     школьники?</a:t>
            </a:r>
          </a:p>
          <a:p>
            <a:pPr marL="0" indent="0">
              <a:buNone/>
            </a:pPr>
            <a:endParaRPr lang="ru-RU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                         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Program Files\Microsoft Office\MEDIA\CAGCAT10\j0297551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935748"/>
            <a:ext cx="1728193" cy="263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79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ешение :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км/ч           </a:t>
            </a:r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S=V· t</a:t>
            </a:r>
            <a:endPara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t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7км/ч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S=  5 · 7=35 (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км)</a:t>
            </a:r>
            <a:endParaRPr lang="en-US" sz="4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s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—?</a:t>
            </a:r>
          </a:p>
          <a:p>
            <a:pPr marL="0" indent="0">
              <a:buNone/>
            </a:pPr>
            <a:r>
              <a:rPr lang="ru-RU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твет: 35 километров.</a:t>
            </a:r>
          </a:p>
          <a:p>
            <a:pPr marL="0" indent="0">
              <a:buNone/>
            </a:pPr>
            <a:endParaRPr lang="ru-RU" sz="4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Program Files\Microsoft Office\MEDIA\CAGCAT10\j0297551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345" y="4797152"/>
            <a:ext cx="1195121" cy="182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79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4400" dirty="0" err="1" smtClean="0">
                <a:solidFill>
                  <a:srgbClr val="00B050"/>
                </a:solidFill>
              </a:rPr>
              <a:t>Физминутка</a:t>
            </a:r>
            <a:r>
              <a:rPr lang="ru-RU" sz="4400" dirty="0" smtClean="0">
                <a:solidFill>
                  <a:srgbClr val="00B050"/>
                </a:solidFill>
              </a:rPr>
              <a:t> для глаз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Настало время  отдохнуть!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DB37B0"/>
                </a:solidFill>
              </a:rPr>
              <a:t>Руки за спину,  голову назад,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DB37B0"/>
                </a:solidFill>
              </a:rPr>
              <a:t>Пусть глаза в потолок глядят.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DB37B0"/>
                </a:solidFill>
              </a:rPr>
              <a:t>Глазки опустим—на парту глядим,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DB37B0"/>
                </a:solidFill>
              </a:rPr>
              <a:t>И снова назад—где там муха летит?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DB37B0"/>
                </a:solidFill>
              </a:rPr>
              <a:t>Глазами повертим—поищем её.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DB37B0"/>
                </a:solidFill>
              </a:rPr>
              <a:t>И снова решаем немного ещё.</a:t>
            </a:r>
            <a:endParaRPr lang="ru-RU" dirty="0">
              <a:solidFill>
                <a:srgbClr val="DB37B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79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r>
              <a:rPr lang="ru-RU" sz="4800" dirty="0" smtClean="0">
                <a:solidFill>
                  <a:srgbClr val="00B050"/>
                </a:solidFill>
              </a:rPr>
              <a:t>Задача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Путешественник в первый день от Тоора-Хема до </a:t>
            </a:r>
            <a:r>
              <a:rPr lang="ru-RU" sz="4400" dirty="0" err="1" smtClean="0">
                <a:solidFill>
                  <a:srgbClr val="C00000"/>
                </a:solidFill>
              </a:rPr>
              <a:t>Ырбана</a:t>
            </a:r>
            <a:r>
              <a:rPr lang="ru-RU" sz="4400" dirty="0" smtClean="0">
                <a:solidFill>
                  <a:srgbClr val="C00000"/>
                </a:solidFill>
              </a:rPr>
              <a:t> прошёл 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42 км</a:t>
            </a:r>
            <a:r>
              <a:rPr lang="ru-RU" sz="4400" dirty="0">
                <a:solidFill>
                  <a:srgbClr val="C00000"/>
                </a:solidFill>
              </a:rPr>
              <a:t>,</a:t>
            </a:r>
            <a:r>
              <a:rPr lang="ru-RU" sz="4400" dirty="0" smtClean="0">
                <a:solidFill>
                  <a:srgbClr val="C00000"/>
                </a:solidFill>
              </a:rPr>
              <a:t> двигаясь со скоростью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 6 км/ч, а во второй день от </a:t>
            </a:r>
            <a:r>
              <a:rPr lang="ru-RU" sz="4400" dirty="0" err="1" smtClean="0">
                <a:solidFill>
                  <a:srgbClr val="C00000"/>
                </a:solidFill>
              </a:rPr>
              <a:t>Ырбана</a:t>
            </a:r>
            <a:r>
              <a:rPr lang="ru-RU" sz="4400" dirty="0" smtClean="0">
                <a:solidFill>
                  <a:srgbClr val="C00000"/>
                </a:solidFill>
              </a:rPr>
              <a:t> до </a:t>
            </a:r>
            <a:r>
              <a:rPr lang="ru-RU" sz="4400" dirty="0" err="1" smtClean="0">
                <a:solidFill>
                  <a:srgbClr val="C00000"/>
                </a:solidFill>
              </a:rPr>
              <a:t>Сыстыг-Хема</a:t>
            </a:r>
            <a:r>
              <a:rPr lang="ru-RU" sz="4400" dirty="0" smtClean="0">
                <a:solidFill>
                  <a:srgbClr val="C00000"/>
                </a:solidFill>
              </a:rPr>
              <a:t> прошёл 36 км, двигаясь со скоростью  4 км/ч. Сколько часов путешественник был в пути в течение двух дней?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38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420</Words>
  <Application>Microsoft Office PowerPoint</Application>
  <PresentationFormat>Экран (4:3)</PresentationFormat>
  <Paragraphs>126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Ответ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24</cp:revision>
  <dcterms:created xsi:type="dcterms:W3CDTF">2013-04-28T12:50:50Z</dcterms:created>
  <dcterms:modified xsi:type="dcterms:W3CDTF">2013-05-06T12:00:45Z</dcterms:modified>
</cp:coreProperties>
</file>