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ребенок хочет сказать мне своим поведением</a:t>
            </a:r>
            <a:endParaRPr lang="ru-RU" dirty="0"/>
          </a:p>
        </p:txBody>
      </p:sp>
      <p:pic>
        <p:nvPicPr>
          <p:cNvPr id="5" name="Содержимое 4" descr="DSC04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64008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90600" y="762000"/>
            <a:ext cx="4737100" cy="533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Огромную роль играет воспитание в семье, в частности характер наказаний, которые обычно применяют родители. </a:t>
            </a:r>
            <a:endParaRPr lang="ru-RU" dirty="0"/>
          </a:p>
        </p:txBody>
      </p:sp>
      <p:pic>
        <p:nvPicPr>
          <p:cNvPr id="5" name="Содержимое 3" descr="DSC_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207409"/>
            <a:ext cx="2951069" cy="44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" y="0"/>
          <a:ext cx="9143999" cy="6995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28"/>
                <a:gridCol w="2204357"/>
                <a:gridCol w="2204357"/>
                <a:gridCol w="2204357"/>
              </a:tblGrid>
              <a:tr h="6854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Стили родительского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воспитания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Конкретные примеры стратегии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Стиль поведения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Почему ребенок так поступает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24"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Резкое подавление агрессивного поведения ребенка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«Прекрати!», «Не смей так говорить». Родители наказывают ребенка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Ребенок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может прекратить сейчас, но выплеснет свои отрицательные эмоции в другое время и в другом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месте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Ребенок копирует родителей и учится у них агрессивным формам поведения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9187"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Игнорирование агрессивных вспышек ребенка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Родители делают вид, что не замечают агрессии ребенка или считают, что ребенок еще мал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Ребенок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продолжает действовать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агрессивно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Ребенок думает, что все правильно, и агрессивные формы поведения закрепляются в черту характера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4384"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Родители дают возможность ребенку выплеснуть агрессию приемлемым способом и в тактичной форме запрещают вести себя агрессивно по отношению к другим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Родители могут вовлечь ребёнка в игру, которая снимет его гнев. Родители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объясняют ребенку, как надо вести себя в определенных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ситуациях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Скорее всего, ребенок научиться управлять своим гневом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Ребенок учится анализировать различные ситуации и берет пример со своих родителей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Портрет агрессивного ребенка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Ребёнок:</a:t>
            </a:r>
          </a:p>
          <a:p>
            <a:r>
              <a:rPr lang="ru-RU" dirty="0" smtClean="0"/>
              <a:t>ощущает </a:t>
            </a:r>
            <a:r>
              <a:rPr lang="ru-RU" dirty="0" smtClean="0"/>
              <a:t>себя отверженным, никому </a:t>
            </a:r>
            <a:r>
              <a:rPr lang="ru-RU" dirty="0" smtClean="0"/>
              <a:t>ненужным;</a:t>
            </a:r>
            <a:endParaRPr lang="ru-RU" dirty="0" smtClean="0"/>
          </a:p>
          <a:p>
            <a:r>
              <a:rPr lang="ru-RU" dirty="0" smtClean="0"/>
              <a:t>стремиться разозлить маму, учителя, сверстников; он не успокоится до тех пор, пока взрослые не взорвутся, а дети не вступят в </a:t>
            </a:r>
            <a:r>
              <a:rPr lang="ru-RU" dirty="0" smtClean="0"/>
              <a:t>драку;</a:t>
            </a:r>
            <a:endParaRPr lang="ru-RU" dirty="0" smtClean="0"/>
          </a:p>
          <a:p>
            <a:r>
              <a:rPr lang="ru-RU" dirty="0" smtClean="0"/>
              <a:t>часто подозрительны и насторожены, любят перекладывать вину за затеянную ими ссору на </a:t>
            </a:r>
            <a:r>
              <a:rPr lang="ru-RU" dirty="0" smtClean="0"/>
              <a:t>других.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7159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же выявить агрессивного ребенка?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990601"/>
            <a:ext cx="7848600" cy="4343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Ребенок: </a:t>
            </a:r>
          </a:p>
          <a:p>
            <a:r>
              <a:rPr lang="ru-RU" dirty="0" smtClean="0"/>
              <a:t>Часто теряет контроль над собой</a:t>
            </a:r>
          </a:p>
          <a:p>
            <a:r>
              <a:rPr lang="ru-RU" dirty="0" smtClean="0"/>
              <a:t>Часто спорит, ругается с взрослыми</a:t>
            </a:r>
          </a:p>
          <a:p>
            <a:r>
              <a:rPr lang="ru-RU" dirty="0" smtClean="0"/>
              <a:t>Часто отказывается выполнять правила</a:t>
            </a:r>
          </a:p>
          <a:p>
            <a:r>
              <a:rPr lang="ru-RU" dirty="0" smtClean="0"/>
              <a:t>Часто специально раздражает людей</a:t>
            </a:r>
          </a:p>
          <a:p>
            <a:r>
              <a:rPr lang="ru-RU" dirty="0" smtClean="0"/>
              <a:t>Часто винит других в своих ошибках</a:t>
            </a:r>
          </a:p>
          <a:p>
            <a:r>
              <a:rPr lang="ru-RU" dirty="0" smtClean="0"/>
              <a:t>Часто сердится и отказывается сделать что-либо</a:t>
            </a:r>
          </a:p>
          <a:p>
            <a:r>
              <a:rPr lang="ru-RU" dirty="0" smtClean="0"/>
              <a:t>Часто завистлив, мстителен</a:t>
            </a:r>
          </a:p>
          <a:p>
            <a:r>
              <a:rPr lang="ru-RU" dirty="0" smtClean="0"/>
              <a:t>Чувствителен, очень быстро реагирует на различные действия окружающих (детей и взрослых), которые нередко раздражают его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6800" y="5410200"/>
            <a:ext cx="7848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600" i="1" u="sng" dirty="0" smtClean="0"/>
              <a:t>Предположить, что ребенок агрессивен, можно лишь в том случае, если в течение не </a:t>
            </a:r>
            <a:r>
              <a:rPr lang="ru-RU" sz="3600" i="1" u="sng" dirty="0" smtClean="0"/>
              <a:t>менее </a:t>
            </a:r>
            <a:r>
              <a:rPr lang="ru-RU" sz="3600" i="1" u="sng" dirty="0" smtClean="0"/>
              <a:t>чем 6 месяцев в его поведении проявлялись хотя бы 4 из перечисленных признаков</a:t>
            </a:r>
            <a:r>
              <a:rPr kumimoji="0" lang="ru-RU" sz="3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600" b="0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3000" y="1295400"/>
            <a:ext cx="7696200" cy="3992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Попробуйте  определить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уровень агрессивности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 Вашего ребенка. 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«да»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каждое предложенное утверждение оценивается в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балл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304800"/>
            <a:ext cx="8153400" cy="6172200"/>
          </a:xfrm>
        </p:spPr>
        <p:txBody>
          <a:bodyPr>
            <a:no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Временами кажется, что в него вселился злой дух.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Он не может промолчать, когда чем-то недоволен.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Когда кто-то причиняет ему зло, он обязательно старается отплатить тем же.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Иногда ему без всякой причины хочется выругаться.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Бывает, что он с удовольствием ломает игрушки, что-то разбивает, </a:t>
            </a:r>
            <a:r>
              <a:rPr lang="ru-RU" sz="2400" dirty="0" smtClean="0"/>
              <a:t>потрошит.</a:t>
            </a:r>
            <a:endParaRPr lang="ru-RU" sz="2400" dirty="0" smtClean="0"/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Иногда он так настаивает на чем-то, что окружающие теряют терпение.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Он не прочь подразнить животных.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Переспорить его трудно</a:t>
            </a:r>
            <a:r>
              <a:rPr lang="ru-RU" sz="2400" dirty="0" smtClean="0"/>
              <a:t>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Очень сердится, когда ему кажется, что кто-то над ним подшучивает</a:t>
            </a:r>
            <a:r>
              <a:rPr lang="ru-RU" sz="2400" dirty="0" smtClean="0"/>
              <a:t>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Иногда у него вспыхивает желание сделать что-то плохое, шокирующее окружающих.</a:t>
            </a:r>
          </a:p>
          <a:p>
            <a:pPr marL="539496" indent="-457200">
              <a:buFont typeface="+mj-lt"/>
              <a:buAutoNum type="arabicPeriod"/>
            </a:pPr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143000" y="152400"/>
            <a:ext cx="7848600" cy="6553200"/>
          </a:xfrm>
        </p:spPr>
        <p:txBody>
          <a:bodyPr>
            <a:no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В ответ на обычные распоряжения стремится сделать все наоборот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Часто не по возрасту ворчлив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Воспринимает себя как самостоятельного и решительного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Любит быть первым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Неудачи вызывают у него сильное раздражение, желание найти виноватых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Легко ссорится, вступает в драку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Старается общаться с младшими и физически более слабыми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У него редки приступы мрачной раздражительности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Не считается со сверстниками, не уступает, не делится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Уверен в том, </a:t>
            </a:r>
            <a:r>
              <a:rPr lang="ru-RU" sz="2400" dirty="0" smtClean="0"/>
              <a:t>что любое задание выполнит лучше всех</a:t>
            </a:r>
          </a:p>
          <a:p>
            <a:pPr marL="539496" indent="-457200">
              <a:buFont typeface="+mj-lt"/>
              <a:buAutoNum type="arabicPeriod"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209800"/>
            <a:ext cx="7498080" cy="2057400"/>
          </a:xfrm>
        </p:spPr>
        <p:txBody>
          <a:bodyPr/>
          <a:lstStyle/>
          <a:p>
            <a:r>
              <a:rPr lang="ru-RU" dirty="0" smtClean="0"/>
              <a:t>Высокая агрессивность – 15-20 баллов.</a:t>
            </a:r>
          </a:p>
          <a:p>
            <a:r>
              <a:rPr lang="ru-RU" dirty="0" smtClean="0"/>
              <a:t>Средняя агрессивность – 7-14 баллов.</a:t>
            </a:r>
          </a:p>
          <a:p>
            <a:r>
              <a:rPr lang="ru-RU" dirty="0" smtClean="0"/>
              <a:t>Низкая агрессивность – 1-6 баллов.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«Свод законов» успешного преодоления трудностей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696200" cy="5181600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1 закон – Нужно учить ребёнка соблюдать определённые правила поведения терпеливо и постепенно.</a:t>
            </a:r>
          </a:p>
          <a:p>
            <a:r>
              <a:rPr lang="ru-RU" sz="3800" dirty="0" smtClean="0"/>
              <a:t>2 закон – Запреты и требования должны быть гибкими, и их не должно быть много.</a:t>
            </a:r>
          </a:p>
          <a:p>
            <a:r>
              <a:rPr lang="ru-RU" sz="3800" dirty="0" smtClean="0"/>
              <a:t>3 закон – Требования и запреты не должны вступать в противоречие с важнейшими потребностями ребёнка.</a:t>
            </a:r>
          </a:p>
          <a:p>
            <a:r>
              <a:rPr lang="ru-RU" sz="3800" dirty="0" smtClean="0"/>
              <a:t>4 закон – Запреты и требования, предъявляемые родителями , должны быть едиными.</a:t>
            </a:r>
          </a:p>
          <a:p>
            <a:r>
              <a:rPr lang="ru-RU" sz="3800" dirty="0" smtClean="0"/>
              <a:t>5 закон – Запреты и требования должны быть разъяснены ребёнку.</a:t>
            </a:r>
          </a:p>
          <a:p>
            <a:r>
              <a:rPr lang="ru-RU" sz="3800" dirty="0" smtClean="0"/>
              <a:t>6 закон – Запреты и требования должны предъявляться спокойным и доброжелательным тоном.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Взрослые обычно плохо ведут себя тогда, когда хотят добиться от других определенной реакции на это.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Дети же ведут себя плохо потому, что сомневаются в собственной способности занять достойное место посредством самовыражения в каком-нибудь совместном деле.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95400" y="1447800"/>
            <a:ext cx="7499350" cy="4800600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Недостаточно </a:t>
            </a:r>
            <a:r>
              <a:rPr lang="ru-RU" sz="3600" dirty="0" smtClean="0"/>
              <a:t>просто любить ребенка – необходимо </a:t>
            </a:r>
            <a:r>
              <a:rPr lang="ru-RU" sz="3600" b="1" dirty="0" smtClean="0"/>
              <a:t>помочь </a:t>
            </a:r>
            <a:r>
              <a:rPr lang="ru-RU" sz="3600" dirty="0" smtClean="0"/>
              <a:t>ему </a:t>
            </a:r>
            <a:r>
              <a:rPr lang="ru-RU" sz="3600" b="1" dirty="0" smtClean="0"/>
              <a:t>почувствовать</a:t>
            </a:r>
            <a:r>
              <a:rPr lang="ru-RU" sz="3600" dirty="0" smtClean="0"/>
              <a:t>, чего он стоит и какую пользу может принести вам его способность проявить себя в том или ином деле.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 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"Чаще всего я плохо себя веду, когда…";</a:t>
            </a:r>
          </a:p>
          <a:p>
            <a:pPr lvl="0"/>
            <a:r>
              <a:rPr lang="ru-RU" dirty="0" smtClean="0"/>
              <a:t>"Чаще всего я смеюсь, когда…";</a:t>
            </a:r>
          </a:p>
          <a:p>
            <a:pPr lvl="0"/>
            <a:r>
              <a:rPr lang="ru-RU" dirty="0" smtClean="0"/>
              <a:t>"Чаще всего у меня хорошее настроение, когда…";</a:t>
            </a:r>
          </a:p>
          <a:p>
            <a:pPr lvl="0"/>
            <a:r>
              <a:rPr lang="ru-RU" dirty="0" smtClean="0"/>
              <a:t>"Чаще всего я плачу, когда…";</a:t>
            </a:r>
          </a:p>
          <a:p>
            <a:pPr lvl="0"/>
            <a:r>
              <a:rPr lang="ru-RU" dirty="0" smtClean="0"/>
              <a:t>"Чаще всего я злюсь, когда…";</a:t>
            </a:r>
          </a:p>
          <a:p>
            <a:pPr lvl="0"/>
            <a:r>
              <a:rPr lang="ru-RU" dirty="0" smtClean="0"/>
              <a:t>"Чаще всего я обижаюсь, когда…";</a:t>
            </a:r>
          </a:p>
          <a:p>
            <a:pPr lvl="0"/>
            <a:r>
              <a:rPr lang="ru-RU" dirty="0" smtClean="0"/>
              <a:t>"Мне хорошо, когда…";</a:t>
            </a:r>
          </a:p>
          <a:p>
            <a:pPr lvl="0"/>
            <a:r>
              <a:rPr lang="ru-RU" dirty="0" smtClean="0"/>
              <a:t>"Мне плохо, когда…".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Что приводит к конфликтам?</a:t>
            </a:r>
            <a:endParaRPr lang="ru-RU" b="1" dirty="0"/>
          </a:p>
        </p:txBody>
      </p:sp>
      <p:pic>
        <p:nvPicPr>
          <p:cNvPr id="4" name="Содержимое 3" descr="DSC04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4008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143000"/>
            <a:ext cx="7315200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о-вашему, агрессия </a:t>
            </a:r>
            <a:r>
              <a:rPr lang="ru-RU" dirty="0" smtClean="0"/>
              <a:t>и злость – это одно и </a:t>
            </a:r>
            <a:r>
              <a:rPr lang="ru-RU" dirty="0" smtClean="0"/>
              <a:t>тоже? 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371600" y="3810000"/>
            <a:ext cx="7315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Злость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чувство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агрессия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поведение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котором это чувство проявляется.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Сначала</a:t>
            </a:r>
            <a:r>
              <a:rPr lang="ru-RU" dirty="0" smtClean="0"/>
              <a:t>, может возникнуть </a:t>
            </a:r>
            <a:r>
              <a:rPr lang="ru-RU" b="1" dirty="0" smtClean="0"/>
              <a:t>недовольство</a:t>
            </a:r>
            <a:r>
              <a:rPr lang="ru-RU" dirty="0" smtClean="0"/>
              <a:t>, затем оно порождает </a:t>
            </a:r>
            <a:r>
              <a:rPr lang="ru-RU" b="1" dirty="0" smtClean="0"/>
              <a:t>раздражение</a:t>
            </a:r>
            <a:r>
              <a:rPr lang="ru-RU" dirty="0" smtClean="0"/>
              <a:t>, затем появляется </a:t>
            </a:r>
            <a:r>
              <a:rPr lang="ru-RU" b="1" dirty="0" smtClean="0"/>
              <a:t>злость</a:t>
            </a:r>
            <a:r>
              <a:rPr lang="ru-RU" dirty="0" smtClean="0"/>
              <a:t>, которая может перерасти в </a:t>
            </a:r>
            <a:r>
              <a:rPr lang="ru-RU" b="1" dirty="0" smtClean="0"/>
              <a:t>гнев</a:t>
            </a:r>
            <a:r>
              <a:rPr lang="ru-RU" dirty="0" smtClean="0"/>
              <a:t>, гнев – в </a:t>
            </a:r>
            <a:r>
              <a:rPr lang="ru-RU" b="1" dirty="0" smtClean="0"/>
              <a:t>ненависть</a:t>
            </a:r>
            <a:r>
              <a:rPr lang="ru-RU" dirty="0" smtClean="0"/>
              <a:t>, а она, в свою очередь, в </a:t>
            </a:r>
            <a:r>
              <a:rPr lang="ru-RU" b="1" dirty="0" smtClean="0"/>
              <a:t>ярость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3716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Уровень </a:t>
            </a:r>
            <a:r>
              <a:rPr lang="ru-RU" dirty="0" smtClean="0"/>
              <a:t>агрессивности детей меняется в большей или меньшей степени в зависимости от ситуации, но иногда агрессивность принимает устойчивые формы.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Причин </a:t>
            </a:r>
            <a:r>
              <a:rPr lang="ru-RU" dirty="0" smtClean="0"/>
              <a:t>для такого поведения много: положение ребенка в коллективе, отношение к нему сверстников 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95400" y="838200"/>
            <a:ext cx="7239000" cy="1676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Некоторые дети иначе, чем другие, понимают  поведение окружающих, расценивая его как </a:t>
            </a:r>
            <a:r>
              <a:rPr lang="ru-RU" i="1" dirty="0" smtClean="0"/>
              <a:t>враждебное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3505200"/>
            <a:ext cx="701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Причины появления агрессии у детей могут быть вызваны </a:t>
            </a:r>
            <a:r>
              <a:rPr lang="ru-RU" sz="3200" i="1" dirty="0" smtClean="0"/>
              <a:t>соматическими заболеваниями</a:t>
            </a:r>
            <a:r>
              <a:rPr lang="ru-RU" sz="3200" dirty="0" smtClean="0"/>
              <a:t> или </a:t>
            </a:r>
            <a:r>
              <a:rPr lang="ru-RU" sz="3200" i="1" dirty="0" smtClean="0"/>
              <a:t>заболеваниями головного мозга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</TotalTime>
  <Words>898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Что ребенок хочет сказать мне своим поведением</vt:lpstr>
      <vt:lpstr>Слайд 2</vt:lpstr>
      <vt:lpstr>Слайд 3</vt:lpstr>
      <vt:lpstr>Опрос  учащихся</vt:lpstr>
      <vt:lpstr>Что приводит к конфликтам?</vt:lpstr>
      <vt:lpstr>Слайд 6</vt:lpstr>
      <vt:lpstr>Слайд 7</vt:lpstr>
      <vt:lpstr>Слайд 8</vt:lpstr>
      <vt:lpstr>Слайд 9</vt:lpstr>
      <vt:lpstr>Огромную роль играет воспитание в семье, в частности характер наказаний, которые обычно применяют родители. </vt:lpstr>
      <vt:lpstr>Слайд 11</vt:lpstr>
      <vt:lpstr>Портрет агрессивного ребенка </vt:lpstr>
      <vt:lpstr>Как же выявить агрессивного ребенка?</vt:lpstr>
      <vt:lpstr>Слайд 14</vt:lpstr>
      <vt:lpstr>Слайд 15</vt:lpstr>
      <vt:lpstr>Слайд 16</vt:lpstr>
      <vt:lpstr>Слайд 17</vt:lpstr>
      <vt:lpstr>«Свод законов» успешного преодоления трудностей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ребенок хочет сказать мне своим поведением</dc:title>
  <dc:creator>Ежик</dc:creator>
  <cp:lastModifiedBy>Юра</cp:lastModifiedBy>
  <cp:revision>14</cp:revision>
  <dcterms:created xsi:type="dcterms:W3CDTF">2012-04-12T11:35:49Z</dcterms:created>
  <dcterms:modified xsi:type="dcterms:W3CDTF">2012-04-12T14:10:22Z</dcterms:modified>
</cp:coreProperties>
</file>