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6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FD00-63CC-470C-BB29-0A945BD67618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5438-E1A8-483F-A316-A330DA639D0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FD00-63CC-470C-BB29-0A945BD67618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5438-E1A8-483F-A316-A330DA639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FD00-63CC-470C-BB29-0A945BD67618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5438-E1A8-483F-A316-A330DA639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FD00-63CC-470C-BB29-0A945BD67618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5438-E1A8-483F-A316-A330DA639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FD00-63CC-470C-BB29-0A945BD67618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5438-E1A8-483F-A316-A330DA639D0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FD00-63CC-470C-BB29-0A945BD67618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5438-E1A8-483F-A316-A330DA639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FD00-63CC-470C-BB29-0A945BD67618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5438-E1A8-483F-A316-A330DA639D0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FD00-63CC-470C-BB29-0A945BD67618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5438-E1A8-483F-A316-A330DA639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FD00-63CC-470C-BB29-0A945BD67618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5438-E1A8-483F-A316-A330DA639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FD00-63CC-470C-BB29-0A945BD67618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5438-E1A8-483F-A316-A330DA639D0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FD00-63CC-470C-BB29-0A945BD67618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5438-E1A8-483F-A316-A330DA639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4AEFD00-63CC-470C-BB29-0A945BD67618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F385438-E1A8-483F-A316-A330DA639D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CAN YOU RUN?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929066"/>
            <a:ext cx="6400800" cy="1752600"/>
          </a:xfrm>
        </p:spPr>
        <p:txBody>
          <a:bodyPr>
            <a:normAutofit lnSpcReduction="10000"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LESSON 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94811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69120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C00000"/>
                </a:solidFill>
              </a:rPr>
              <a:t>Pupil 1. Can you run?</a:t>
            </a:r>
          </a:p>
          <a:p>
            <a:r>
              <a:rPr lang="en-US" sz="4400" b="1" dirty="0">
                <a:solidFill>
                  <a:srgbClr val="0070C0"/>
                </a:solidFill>
              </a:rPr>
              <a:t>Pupil 2. Yes, I can run.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Pupil 1. Can you jump?</a:t>
            </a:r>
          </a:p>
          <a:p>
            <a:r>
              <a:rPr lang="en-US" sz="4400" b="1" dirty="0">
                <a:solidFill>
                  <a:srgbClr val="0070C0"/>
                </a:solidFill>
              </a:rPr>
              <a:t>Pupil 2. Yes, I can jump.</a:t>
            </a:r>
          </a:p>
          <a:p>
            <a:r>
              <a:rPr lang="en-US" sz="4400" b="1" dirty="0">
                <a:solidFill>
                  <a:srgbClr val="C00000"/>
                </a:solidFill>
              </a:rPr>
              <a:t>Pupil 1. Can you fly?</a:t>
            </a:r>
          </a:p>
          <a:p>
            <a:r>
              <a:rPr lang="en-US" sz="4400" b="1" dirty="0">
                <a:solidFill>
                  <a:srgbClr val="0070C0"/>
                </a:solidFill>
              </a:rPr>
              <a:t>Pupil 2. No, I cannot fly.</a:t>
            </a:r>
            <a:endParaRPr lang="ru-RU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6062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45481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i="1" dirty="0">
                <a:solidFill>
                  <a:srgbClr val="0070C0"/>
                </a:solidFill>
              </a:rPr>
              <a:t> I am </a:t>
            </a:r>
            <a:r>
              <a:rPr lang="en-US" sz="4800" b="1" i="1" dirty="0" err="1">
                <a:solidFill>
                  <a:srgbClr val="0070C0"/>
                </a:solidFill>
              </a:rPr>
              <a:t>Neznaika</a:t>
            </a:r>
            <a:r>
              <a:rPr lang="en-US" sz="4800" b="1" i="1" dirty="0" smtClean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US" sz="4800" b="1" i="1" dirty="0" smtClean="0">
                <a:solidFill>
                  <a:srgbClr val="0070C0"/>
                </a:solidFill>
              </a:rPr>
              <a:t> </a:t>
            </a:r>
            <a:r>
              <a:rPr lang="en-US" sz="4800" b="1" i="1" dirty="0">
                <a:solidFill>
                  <a:srgbClr val="0070C0"/>
                </a:solidFill>
              </a:rPr>
              <a:t>I can run. </a:t>
            </a:r>
            <a:endParaRPr lang="en-US" sz="4800" b="1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4800" b="1" i="1" dirty="0" smtClean="0">
                <a:solidFill>
                  <a:srgbClr val="0070C0"/>
                </a:solidFill>
              </a:rPr>
              <a:t>I </a:t>
            </a:r>
            <a:r>
              <a:rPr lang="en-US" sz="4800" b="1" i="1" dirty="0">
                <a:solidFill>
                  <a:srgbClr val="0070C0"/>
                </a:solidFill>
              </a:rPr>
              <a:t>can jump </a:t>
            </a:r>
            <a:endParaRPr lang="en-US" sz="4800" b="1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4800" b="1" i="1" dirty="0" smtClean="0">
                <a:solidFill>
                  <a:srgbClr val="0070C0"/>
                </a:solidFill>
              </a:rPr>
              <a:t>(</a:t>
            </a:r>
            <a:r>
              <a:rPr lang="en-US" sz="4800" b="1" i="1" dirty="0">
                <a:solidFill>
                  <a:srgbClr val="0070C0"/>
                </a:solidFill>
              </a:rPr>
              <a:t>climb, dance, sing).</a:t>
            </a:r>
            <a:endParaRPr lang="ru-RU" sz="4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7516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0070C0"/>
                </a:solidFill>
              </a:rPr>
              <a:t>Pupil 1. 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He </a:t>
            </a:r>
            <a:r>
              <a:rPr lang="en-US" sz="4000" b="1" dirty="0">
                <a:solidFill>
                  <a:srgbClr val="0070C0"/>
                </a:solidFill>
              </a:rPr>
              <a:t>is a clown. His name is Tom. He can run. He can jump. He can climb. He can dance.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5287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700" b="1" dirty="0" smtClean="0">
                <a:solidFill>
                  <a:srgbClr val="0070C0"/>
                </a:solidFill>
              </a:rPr>
              <a:t>Ее</a:t>
            </a:r>
            <a:endParaRPr lang="ru-RU" sz="287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993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5736" y="1428736"/>
            <a:ext cx="4834880" cy="5148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0070C0"/>
                </a:solidFill>
              </a:rPr>
              <a:t>[e]			[i:]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C00000"/>
                </a:solidFill>
              </a:rPr>
              <a:t>bed		</a:t>
            </a:r>
            <a:r>
              <a:rPr lang="en-US" sz="4800" b="1" dirty="0" smtClean="0">
                <a:solidFill>
                  <a:srgbClr val="C00000"/>
                </a:solidFill>
              </a:rPr>
              <a:t>bee</a:t>
            </a:r>
            <a:endParaRPr lang="en-US" sz="4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rgbClr val="C00000"/>
                </a:solidFill>
              </a:rPr>
              <a:t>ten		</a:t>
            </a:r>
            <a:r>
              <a:rPr lang="en-US" sz="4800" b="1" dirty="0" smtClean="0">
                <a:solidFill>
                  <a:srgbClr val="C00000"/>
                </a:solidFill>
              </a:rPr>
              <a:t>he</a:t>
            </a:r>
            <a:endParaRPr lang="en-US" sz="4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rgbClr val="C00000"/>
                </a:solidFill>
              </a:rPr>
              <a:t>hen		</a:t>
            </a:r>
            <a:r>
              <a:rPr lang="en-US" sz="4800" b="1" dirty="0" smtClean="0">
                <a:solidFill>
                  <a:srgbClr val="C00000"/>
                </a:solidFill>
              </a:rPr>
              <a:t>we</a:t>
            </a:r>
            <a:endParaRPr lang="en-US" sz="4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rgbClr val="C00000"/>
                </a:solidFill>
              </a:rPr>
              <a:t>men		</a:t>
            </a:r>
            <a:r>
              <a:rPr lang="en-US" sz="4800" b="1" dirty="0" smtClean="0">
                <a:solidFill>
                  <a:srgbClr val="C00000"/>
                </a:solidFill>
              </a:rPr>
              <a:t>see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3761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476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7200" dirty="0" smtClean="0">
                <a:solidFill>
                  <a:srgbClr val="0070C0"/>
                </a:solidFill>
              </a:rPr>
              <a:t>Our </a:t>
            </a:r>
            <a:r>
              <a:rPr lang="en-US" sz="7200" dirty="0">
                <a:solidFill>
                  <a:srgbClr val="0070C0"/>
                </a:solidFill>
              </a:rPr>
              <a:t>lesson is over. Goodbye!</a:t>
            </a:r>
            <a:endParaRPr lang="ru-RU" sz="7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3657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1910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>
                <a:solidFill>
                  <a:srgbClr val="0070C0"/>
                </a:solidFill>
              </a:rPr>
              <a:t>Домашнее задание: выполнить упр. 1, 3 на с. 6 рабочей тетради</a:t>
            </a:r>
          </a:p>
        </p:txBody>
      </p:sp>
    </p:spTree>
    <p:extLst>
      <p:ext uri="{BB962C8B-B14F-4D97-AF65-F5344CB8AC3E}">
        <p14:creationId xmlns:p14="http://schemas.microsoft.com/office/powerpoint/2010/main" xmlns="" val="1971070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What is your name? </a:t>
            </a:r>
            <a:endParaRPr lang="en-US" sz="6000" dirty="0" smtClean="0"/>
          </a:p>
          <a:p>
            <a:r>
              <a:rPr lang="en-US" sz="6000" dirty="0" smtClean="0"/>
              <a:t>How </a:t>
            </a:r>
            <a:r>
              <a:rPr lang="en-US" sz="6000" dirty="0"/>
              <a:t>are you? </a:t>
            </a:r>
            <a:endParaRPr lang="en-US" sz="6000" dirty="0" smtClean="0"/>
          </a:p>
          <a:p>
            <a:r>
              <a:rPr lang="en-US" sz="6000" dirty="0" smtClean="0"/>
              <a:t>What </a:t>
            </a:r>
            <a:r>
              <a:rPr lang="en-US" sz="6000" dirty="0"/>
              <a:t>are you? </a:t>
            </a:r>
            <a:endParaRPr lang="en-US" sz="6000" dirty="0" smtClean="0"/>
          </a:p>
          <a:p>
            <a:r>
              <a:rPr lang="en-US" sz="6000" dirty="0" smtClean="0"/>
              <a:t>How </a:t>
            </a:r>
            <a:r>
              <a:rPr lang="en-US" sz="6000" dirty="0"/>
              <a:t>old are you?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4221711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</a:t>
            </a:r>
            <a:r>
              <a:rPr lang="en-US" dirty="0" smtClean="0"/>
              <a:t>et’s do phonetics drill!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Mr</a:t>
            </a:r>
            <a:r>
              <a:rPr lang="en-US" sz="2800" dirty="0"/>
              <a:t>.</a:t>
            </a:r>
            <a:r>
              <a:rPr lang="en-US" sz="2800" dirty="0" smtClean="0"/>
              <a:t> Tongue </a:t>
            </a:r>
            <a:r>
              <a:rPr lang="ru-RU" sz="2800" dirty="0" smtClean="0"/>
              <a:t>идет гулять, он зовет друзей: [</a:t>
            </a:r>
            <a:r>
              <a:rPr lang="en-US" sz="2800" dirty="0" smtClean="0"/>
              <a:t>eı], [eı], [eı].</a:t>
            </a:r>
          </a:p>
          <a:p>
            <a:pPr marL="0" indent="0">
              <a:buNone/>
            </a:pPr>
            <a:r>
              <a:rPr lang="en-US" sz="2800" dirty="0" smtClean="0"/>
              <a:t>– </a:t>
            </a:r>
            <a:r>
              <a:rPr lang="ru-RU" sz="2800" dirty="0" smtClean="0"/>
              <a:t>Во дворе рычит собака: [</a:t>
            </a:r>
            <a:r>
              <a:rPr lang="en-US" sz="2800" dirty="0" smtClean="0"/>
              <a:t>r], [r], [r]. </a:t>
            </a:r>
          </a:p>
          <a:p>
            <a:pPr marL="0" indent="0">
              <a:buNone/>
            </a:pPr>
            <a:r>
              <a:rPr lang="en-US" sz="2800" dirty="0" smtClean="0"/>
              <a:t>– </a:t>
            </a:r>
            <a:r>
              <a:rPr lang="ru-RU" sz="2800" dirty="0" smtClean="0"/>
              <a:t>Летят комарики: [</a:t>
            </a:r>
            <a:r>
              <a:rPr lang="en-US" sz="2800" dirty="0" smtClean="0"/>
              <a:t>z], [z], [z].</a:t>
            </a:r>
          </a:p>
          <a:p>
            <a:pPr marL="0" indent="0">
              <a:buNone/>
            </a:pPr>
            <a:r>
              <a:rPr lang="en-US" sz="2800" dirty="0" smtClean="0"/>
              <a:t>– </a:t>
            </a:r>
            <a:r>
              <a:rPr lang="en-US" sz="2800" dirty="0" err="1" smtClean="0"/>
              <a:t>Mr</a:t>
            </a:r>
            <a:r>
              <a:rPr lang="en-US" sz="2800" dirty="0" smtClean="0"/>
              <a:t> Tongue </a:t>
            </a:r>
            <a:r>
              <a:rPr lang="ru-RU" sz="2800" dirty="0" smtClean="0"/>
              <a:t>заводит машину, но мотор заглох: [</a:t>
            </a:r>
            <a:r>
              <a:rPr lang="en-US" sz="2800" dirty="0" smtClean="0"/>
              <a:t>p], [p], [p].</a:t>
            </a:r>
          </a:p>
          <a:p>
            <a:pPr marL="0" indent="0">
              <a:buNone/>
            </a:pPr>
            <a:r>
              <a:rPr lang="en-US" sz="2800" dirty="0" smtClean="0"/>
              <a:t>– </a:t>
            </a:r>
            <a:r>
              <a:rPr lang="en-US" sz="2800" dirty="0" err="1" smtClean="0"/>
              <a:t>Mr</a:t>
            </a:r>
            <a:r>
              <a:rPr lang="en-US" sz="2800" dirty="0" smtClean="0"/>
              <a:t> Tongue </a:t>
            </a:r>
            <a:r>
              <a:rPr lang="ru-RU" sz="2800" dirty="0" smtClean="0"/>
              <a:t>радуется, мотор завелся: [</a:t>
            </a:r>
            <a:r>
              <a:rPr lang="en-US" sz="2800" dirty="0" smtClean="0"/>
              <a:t>b], [b], [b]. </a:t>
            </a:r>
          </a:p>
          <a:p>
            <a:pPr marL="0" indent="0">
              <a:buNone/>
            </a:pPr>
            <a:r>
              <a:rPr lang="en-US" sz="2800" dirty="0" smtClean="0"/>
              <a:t>– </a:t>
            </a:r>
            <a:r>
              <a:rPr lang="ru-RU" sz="2800" dirty="0" smtClean="0"/>
              <a:t>Машина поехала: [</a:t>
            </a:r>
            <a:r>
              <a:rPr lang="en-US" sz="2800" dirty="0" smtClean="0"/>
              <a:t>ʤ], [ʤ], [ʤ].</a:t>
            </a:r>
          </a:p>
          <a:p>
            <a:pPr marL="0" indent="0">
              <a:buNone/>
            </a:pPr>
            <a:r>
              <a:rPr lang="en-US" sz="2800" dirty="0" smtClean="0"/>
              <a:t>– </a:t>
            </a:r>
            <a:r>
              <a:rPr lang="en-US" sz="2800" dirty="0" err="1" smtClean="0"/>
              <a:t>Mr</a:t>
            </a:r>
            <a:r>
              <a:rPr lang="en-US" sz="2800" dirty="0" smtClean="0"/>
              <a:t> Tongue </a:t>
            </a:r>
            <a:r>
              <a:rPr lang="ru-RU" sz="2800" dirty="0" smtClean="0"/>
              <a:t>поет песенку: [</a:t>
            </a:r>
            <a:r>
              <a:rPr lang="en-US" sz="2800" dirty="0" smtClean="0"/>
              <a:t>l], [l], [l]. 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93966" y="4725144"/>
            <a:ext cx="1718647" cy="2132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0662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Let’s review the sounds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357298"/>
            <a:ext cx="8786842" cy="511970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[n</a:t>
            </a:r>
            <a:r>
              <a:rPr lang="en-US" sz="4400" dirty="0" smtClean="0">
                <a:solidFill>
                  <a:srgbClr val="0070C0"/>
                </a:solidFill>
              </a:rPr>
              <a:t>]</a:t>
            </a:r>
            <a:endParaRPr lang="en-US" sz="4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[n] – nice, Nick, name, nickname.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[l</a:t>
            </a:r>
            <a:r>
              <a:rPr lang="en-US" sz="4400" dirty="0" smtClean="0">
                <a:solidFill>
                  <a:srgbClr val="0070C0"/>
                </a:solidFill>
              </a:rPr>
              <a:t>]</a:t>
            </a:r>
            <a:endParaRPr lang="en-US" sz="4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[l] – lemon, like, little, lake. 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[w</a:t>
            </a:r>
            <a:r>
              <a:rPr lang="en-US" sz="4400" dirty="0" smtClean="0">
                <a:solidFill>
                  <a:srgbClr val="0070C0"/>
                </a:solidFill>
              </a:rPr>
              <a:t>]</a:t>
            </a:r>
            <a:endParaRPr lang="en-US" sz="4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[w] – when, what, why. </a:t>
            </a:r>
          </a:p>
        </p:txBody>
      </p:sp>
    </p:spTree>
    <p:extLst>
      <p:ext uri="{BB962C8B-B14F-4D97-AF65-F5344CB8AC3E}">
        <p14:creationId xmlns:p14="http://schemas.microsoft.com/office/powerpoint/2010/main" xmlns="" val="1146823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Mr</a:t>
            </a:r>
            <a:r>
              <a:rPr lang="en-US" b="1" dirty="0"/>
              <a:t>.</a:t>
            </a:r>
            <a:r>
              <a:rPr lang="en-US" b="1" dirty="0" smtClean="0"/>
              <a:t> Tongue </a:t>
            </a:r>
            <a:r>
              <a:rPr lang="ru-RU" b="1" dirty="0" smtClean="0"/>
              <a:t>хочет рассказать вам о новых звуках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048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>
                <a:solidFill>
                  <a:srgbClr val="0070C0"/>
                </a:solidFill>
              </a:rPr>
              <a:t>[r] – run, rain.</a:t>
            </a:r>
          </a:p>
          <a:p>
            <a:pPr marL="0" indent="0">
              <a:buNone/>
            </a:pPr>
            <a:r>
              <a:rPr lang="en-US" sz="4800" dirty="0" smtClean="0">
                <a:solidFill>
                  <a:srgbClr val="0070C0"/>
                </a:solidFill>
              </a:rPr>
              <a:t>[p] – pen, pan. </a:t>
            </a:r>
          </a:p>
          <a:p>
            <a:pPr marL="0" indent="0">
              <a:buNone/>
            </a:pPr>
            <a:r>
              <a:rPr lang="en-US" sz="4800" dirty="0" smtClean="0">
                <a:solidFill>
                  <a:srgbClr val="0070C0"/>
                </a:solidFill>
              </a:rPr>
              <a:t>[b] – but, bike.</a:t>
            </a:r>
          </a:p>
          <a:p>
            <a:pPr marL="0" indent="0">
              <a:buNone/>
            </a:pPr>
            <a:r>
              <a:rPr lang="en-US" sz="4800" dirty="0" smtClean="0">
                <a:solidFill>
                  <a:srgbClr val="0070C0"/>
                </a:solidFill>
              </a:rPr>
              <a:t>[m] – map, Mike.</a:t>
            </a:r>
          </a:p>
          <a:p>
            <a:pPr marL="0" indent="0">
              <a:buNone/>
            </a:pPr>
            <a:endParaRPr lang="ru-RU" sz="48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://festival.1september.ru/articles/529416/img1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04" r="70822" b="53999"/>
          <a:stretch/>
        </p:blipFill>
        <p:spPr bwMode="auto">
          <a:xfrm>
            <a:off x="5984094" y="2276872"/>
            <a:ext cx="2956720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10777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Let’s sing the song. </a:t>
            </a:r>
            <a:endParaRPr lang="ru-RU" sz="6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2398" y="2636912"/>
            <a:ext cx="2707754" cy="3945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4940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2132856"/>
            <a:ext cx="8892480" cy="3970318"/>
          </a:xfrm>
          <a:prstGeom prst="rect">
            <a:avLst/>
          </a:prstGeom>
        </p:spPr>
        <p:txBody>
          <a:bodyPr wrap="square" numCol="4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1) one 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2) two 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3) three 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4) four 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5) five	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endParaRPr lang="en-US" sz="3600" b="1" dirty="0" smtClean="0">
              <a:solidFill>
                <a:srgbClr val="0070C0"/>
              </a:solidFill>
            </a:endParaRPr>
          </a:p>
          <a:p>
            <a:endParaRPr lang="en-US" sz="3600" b="1" dirty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0070C0"/>
                </a:solidFill>
              </a:rPr>
              <a:t>6</a:t>
            </a:r>
            <a:r>
              <a:rPr lang="en-US" sz="3600" b="1" dirty="0">
                <a:solidFill>
                  <a:srgbClr val="0070C0"/>
                </a:solidFill>
              </a:rPr>
              <a:t>) six 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7) seven 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8) eight 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9) nine 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10) ten 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endParaRPr lang="en-US" sz="3600" dirty="0"/>
          </a:p>
          <a:p>
            <a:endParaRPr lang="en-US" sz="3600" dirty="0" smtClean="0"/>
          </a:p>
          <a:p>
            <a:r>
              <a:rPr lang="ru-RU" sz="3600" dirty="0" smtClean="0">
                <a:solidFill>
                  <a:srgbClr val="C00000"/>
                </a:solidFill>
              </a:rPr>
              <a:t>а</a:t>
            </a:r>
            <a:r>
              <a:rPr lang="ru-RU" sz="3600" dirty="0">
                <a:solidFill>
                  <a:srgbClr val="C00000"/>
                </a:solidFill>
              </a:rPr>
              <a:t>) десять </a:t>
            </a:r>
          </a:p>
          <a:p>
            <a:r>
              <a:rPr lang="ru-RU" sz="3600" dirty="0">
                <a:solidFill>
                  <a:srgbClr val="C00000"/>
                </a:solidFill>
              </a:rPr>
              <a:t>б) один </a:t>
            </a:r>
          </a:p>
          <a:p>
            <a:r>
              <a:rPr lang="ru-RU" sz="3600" dirty="0">
                <a:solidFill>
                  <a:srgbClr val="C00000"/>
                </a:solidFill>
              </a:rPr>
              <a:t>в) восемь </a:t>
            </a:r>
          </a:p>
          <a:p>
            <a:r>
              <a:rPr lang="ru-RU" sz="3600" dirty="0">
                <a:solidFill>
                  <a:srgbClr val="C00000"/>
                </a:solidFill>
              </a:rPr>
              <a:t>г) три </a:t>
            </a:r>
          </a:p>
          <a:p>
            <a:r>
              <a:rPr lang="ru-RU" sz="3600" dirty="0">
                <a:solidFill>
                  <a:srgbClr val="C00000"/>
                </a:solidFill>
              </a:rPr>
              <a:t>д) два 	</a:t>
            </a:r>
            <a:endParaRPr lang="en-US" sz="3600" dirty="0" smtClean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 smtClean="0">
              <a:solidFill>
                <a:srgbClr val="C00000"/>
              </a:solidFill>
            </a:endParaRPr>
          </a:p>
          <a:p>
            <a:r>
              <a:rPr lang="ru-RU" sz="3600" dirty="0" smtClean="0">
                <a:solidFill>
                  <a:srgbClr val="C00000"/>
                </a:solidFill>
              </a:rPr>
              <a:t>е</a:t>
            </a:r>
            <a:r>
              <a:rPr lang="ru-RU" sz="3600" dirty="0">
                <a:solidFill>
                  <a:srgbClr val="C00000"/>
                </a:solidFill>
              </a:rPr>
              <a:t>) шесть</a:t>
            </a:r>
          </a:p>
          <a:p>
            <a:r>
              <a:rPr lang="ru-RU" sz="3600" dirty="0">
                <a:solidFill>
                  <a:srgbClr val="C00000"/>
                </a:solidFill>
              </a:rPr>
              <a:t>ж) пять</a:t>
            </a:r>
          </a:p>
          <a:p>
            <a:r>
              <a:rPr lang="ru-RU" sz="3600" dirty="0">
                <a:solidFill>
                  <a:srgbClr val="C00000"/>
                </a:solidFill>
              </a:rPr>
              <a:t>з) четыре</a:t>
            </a:r>
          </a:p>
          <a:p>
            <a:r>
              <a:rPr lang="ru-RU" sz="3600" dirty="0">
                <a:solidFill>
                  <a:srgbClr val="C00000"/>
                </a:solidFill>
              </a:rPr>
              <a:t>и) семь</a:t>
            </a:r>
          </a:p>
          <a:p>
            <a:r>
              <a:rPr lang="ru-RU" sz="3600" dirty="0">
                <a:solidFill>
                  <a:srgbClr val="C00000"/>
                </a:solidFill>
              </a:rPr>
              <a:t>к) девять</a:t>
            </a:r>
            <a:r>
              <a:rPr lang="ru-RU" sz="3600" dirty="0"/>
              <a:t>	</a:t>
            </a:r>
          </a:p>
          <a:p>
            <a:endParaRPr lang="ru-RU" sz="36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05272" y="727829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Найдите значение следующих слов </a:t>
            </a:r>
          </a:p>
        </p:txBody>
      </p:sp>
    </p:spTree>
    <p:extLst>
      <p:ext uri="{BB962C8B-B14F-4D97-AF65-F5344CB8AC3E}">
        <p14:creationId xmlns:p14="http://schemas.microsoft.com/office/powerpoint/2010/main" xmlns="" val="1710814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Проверим ответы!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86412770"/>
              </p:ext>
            </p:extLst>
          </p:nvPr>
        </p:nvGraphicFramePr>
        <p:xfrm>
          <a:off x="323528" y="3140968"/>
          <a:ext cx="82296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1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2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3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4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5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6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7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8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9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10</a:t>
                      </a:r>
                      <a:endParaRPr lang="ru-RU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б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д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г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з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ж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е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и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в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к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а</a:t>
                      </a:r>
                      <a:endParaRPr lang="ru-RU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3389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 It’s time to have a </a:t>
            </a:r>
            <a:r>
              <a:rPr lang="en-US" sz="5400" dirty="0" smtClean="0"/>
              <a:t>rest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662" y="2214554"/>
            <a:ext cx="7000892" cy="43767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Clap, clap, clap your hands,	</a:t>
            </a:r>
            <a:endParaRPr lang="ru-RU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Clap your hands together.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Stamp, stamp, stamp your feet</a:t>
            </a:r>
            <a:r>
              <a:rPr lang="en-US" sz="2800" dirty="0" smtClean="0">
                <a:solidFill>
                  <a:srgbClr val="C00000"/>
                </a:solidFill>
              </a:rPr>
              <a:t>, </a:t>
            </a:r>
            <a:endParaRPr lang="ru-RU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Stamp your feet together.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Wink, wink, wink your eyes, 	  </a:t>
            </a:r>
            <a:r>
              <a:rPr lang="en-US" sz="2800" dirty="0" smtClean="0">
                <a:solidFill>
                  <a:srgbClr val="C00000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Wink </a:t>
            </a:r>
            <a:r>
              <a:rPr lang="en-US" sz="2800" dirty="0">
                <a:solidFill>
                  <a:srgbClr val="C00000"/>
                </a:solidFill>
              </a:rPr>
              <a:t>your eyes together.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Dance, dance, dance a dance, 	     </a:t>
            </a:r>
            <a:endParaRPr lang="ru-RU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Dance a dance together.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09570" y="0"/>
            <a:ext cx="1234430" cy="128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43873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119</TotalTime>
  <Words>413</Words>
  <Application>Microsoft Office PowerPoint</Application>
  <PresentationFormat>Экран (4:3)</PresentationFormat>
  <Paragraphs>108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Ясность</vt:lpstr>
      <vt:lpstr>CAN YOU RUN?</vt:lpstr>
      <vt:lpstr>Слайд 2</vt:lpstr>
      <vt:lpstr>Let’s do phonetics drill! </vt:lpstr>
      <vt:lpstr>Let’s review the sounds</vt:lpstr>
      <vt:lpstr>Mr. Tongue хочет рассказать вам о новых звуках</vt:lpstr>
      <vt:lpstr>Слайд 6</vt:lpstr>
      <vt:lpstr>Слайд 7</vt:lpstr>
      <vt:lpstr>Проверим ответы!</vt:lpstr>
      <vt:lpstr> It’s time to have a rest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Darima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Darima</dc:creator>
  <cp:lastModifiedBy>Darima</cp:lastModifiedBy>
  <cp:revision>11</cp:revision>
  <dcterms:created xsi:type="dcterms:W3CDTF">2012-11-15T18:18:39Z</dcterms:created>
  <dcterms:modified xsi:type="dcterms:W3CDTF">2013-10-02T11:16:45Z</dcterms:modified>
</cp:coreProperties>
</file>