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16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4FFBD-1E93-4199-9A08-3F60ED72E334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DF17CC-BE3C-4B6F-AF88-A0576282A4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BFE8-1E25-4FB0-9099-9E5522AFEACC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BB6F1E-6C5D-44CC-A1BA-2500E9D1E6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BFE8-1E25-4FB0-9099-9E5522AFEACC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BB6F1E-6C5D-44CC-A1BA-2500E9D1E6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BFE8-1E25-4FB0-9099-9E5522AFEACC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BB6F1E-6C5D-44CC-A1BA-2500E9D1E6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текст в две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BFE8-1E25-4FB0-9099-9E5522AFEACC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BB6F1E-6C5D-44CC-A1BA-2500E9D1E6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BFE8-1E25-4FB0-9099-9E5522AFEACC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BB6F1E-6C5D-44CC-A1BA-2500E9D1E6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BFE8-1E25-4FB0-9099-9E5522AFEACC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BB6F1E-6C5D-44CC-A1BA-2500E9D1E6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760BBFE8-1E25-4FB0-9099-9E5522AFEACC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CFBB6F1E-6C5D-44CC-A1BA-2500E9D1E6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8986" y="2643182"/>
            <a:ext cx="7577814" cy="2433643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Lesson 5</a:t>
            </a:r>
            <a:br>
              <a:rPr lang="en-US" sz="7200" b="1" dirty="0" smtClean="0">
                <a:solidFill>
                  <a:srgbClr val="FF0000"/>
                </a:solidFill>
              </a:rPr>
            </a:br>
            <a:r>
              <a:rPr lang="en-US" sz="7200" b="1" dirty="0" smtClean="0">
                <a:solidFill>
                  <a:srgbClr val="FF0000"/>
                </a:solidFill>
              </a:rPr>
              <a:t>THE CONCERT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err="1" smtClean="0">
                <a:solidFill>
                  <a:srgbClr val="C00000"/>
                </a:solidFill>
              </a:rPr>
              <a:t>Mr</a:t>
            </a:r>
            <a:r>
              <a:rPr lang="ru-RU" sz="4000" b="1" dirty="0" smtClean="0">
                <a:solidFill>
                  <a:srgbClr val="C00000"/>
                </a:solidFill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</a:rPr>
              <a:t>Rule</a:t>
            </a:r>
            <a:r>
              <a:rPr lang="ru-RU" sz="4000" b="1" dirty="0" smtClean="0">
                <a:solidFill>
                  <a:srgbClr val="C00000"/>
                </a:solidFill>
              </a:rPr>
              <a:t>. </a:t>
            </a:r>
            <a:r>
              <a:rPr lang="ru-RU" sz="4000" dirty="0" smtClean="0">
                <a:solidFill>
                  <a:srgbClr val="C00000"/>
                </a:solidFill>
              </a:rPr>
              <a:t>О том, что ты или твои друзья умеют (могут) делать, можно рассказать с помощью глагола </a:t>
            </a:r>
            <a:r>
              <a:rPr lang="ru-RU" sz="4000" b="1" i="1" dirty="0" err="1" smtClean="0">
                <a:solidFill>
                  <a:srgbClr val="C00000"/>
                </a:solidFill>
              </a:rPr>
              <a:t>can</a:t>
            </a:r>
            <a:r>
              <a:rPr lang="ru-RU" sz="4000" b="1" i="1" dirty="0" smtClean="0">
                <a:solidFill>
                  <a:srgbClr val="C00000"/>
                </a:solidFill>
              </a:rPr>
              <a:t>. </a:t>
            </a:r>
            <a:endParaRPr lang="en-US" sz="4000" b="1" i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4000" b="1" i="1" dirty="0" smtClean="0">
                <a:solidFill>
                  <a:srgbClr val="C00000"/>
                </a:solidFill>
              </a:rPr>
              <a:t>I </a:t>
            </a:r>
            <a:r>
              <a:rPr lang="ru-RU" sz="4000" b="1" i="1" dirty="0" err="1" smtClean="0">
                <a:solidFill>
                  <a:srgbClr val="C00000"/>
                </a:solidFill>
              </a:rPr>
              <a:t>can</a:t>
            </a:r>
            <a:r>
              <a:rPr lang="ru-RU" sz="4000" b="1" i="1" dirty="0" smtClean="0">
                <a:solidFill>
                  <a:srgbClr val="C00000"/>
                </a:solidFill>
              </a:rPr>
              <a:t> </a:t>
            </a:r>
            <a:r>
              <a:rPr lang="ru-RU" sz="4000" b="1" i="1" dirty="0" err="1" smtClean="0">
                <a:solidFill>
                  <a:srgbClr val="C00000"/>
                </a:solidFill>
              </a:rPr>
              <a:t>jump</a:t>
            </a:r>
            <a:r>
              <a:rPr lang="ru-RU" sz="4000" b="1" i="1" dirty="0" smtClean="0">
                <a:solidFill>
                  <a:srgbClr val="C00000"/>
                </a:solidFill>
              </a:rPr>
              <a:t> </a:t>
            </a:r>
            <a:r>
              <a:rPr lang="ru-RU" sz="4000" b="1" i="1" dirty="0" err="1" smtClean="0">
                <a:solidFill>
                  <a:srgbClr val="C00000"/>
                </a:solidFill>
              </a:rPr>
              <a:t>and</a:t>
            </a:r>
            <a:r>
              <a:rPr lang="ru-RU" sz="4000" b="1" i="1" dirty="0" smtClean="0">
                <a:solidFill>
                  <a:srgbClr val="C00000"/>
                </a:solidFill>
              </a:rPr>
              <a:t> </a:t>
            </a:r>
            <a:r>
              <a:rPr lang="ru-RU" sz="4000" b="1" i="1" dirty="0" err="1" smtClean="0">
                <a:solidFill>
                  <a:srgbClr val="C00000"/>
                </a:solidFill>
              </a:rPr>
              <a:t>run</a:t>
            </a:r>
            <a:r>
              <a:rPr lang="ru-RU" sz="4000" b="1" i="1" dirty="0" smtClean="0">
                <a:solidFill>
                  <a:srgbClr val="C00000"/>
                </a:solidFill>
              </a:rPr>
              <a:t>. </a:t>
            </a:r>
            <a:endParaRPr lang="en-US" sz="4000" b="1" i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4000" b="1" i="1" dirty="0" smtClean="0">
                <a:solidFill>
                  <a:srgbClr val="C00000"/>
                </a:solidFill>
              </a:rPr>
              <a:t>Я умею прыгать и бегать. </a:t>
            </a:r>
            <a:endParaRPr lang="en-US" sz="4000" b="1" i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4000" b="1" i="1" dirty="0" smtClean="0">
                <a:solidFill>
                  <a:srgbClr val="C00000"/>
                </a:solidFill>
              </a:rPr>
              <a:t>А что умеете делать вы?</a:t>
            </a:r>
          </a:p>
          <a:p>
            <a:pPr algn="ctr">
              <a:buNone/>
            </a:pP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 smtClean="0">
                <a:solidFill>
                  <a:srgbClr val="C00000"/>
                </a:solidFill>
              </a:rPr>
              <a:t>My name is Mike. </a:t>
            </a:r>
          </a:p>
          <a:p>
            <a:pPr algn="ctr">
              <a:buNone/>
            </a:pPr>
            <a:r>
              <a:rPr lang="en-US" sz="5400" b="1" dirty="0" smtClean="0">
                <a:solidFill>
                  <a:srgbClr val="C00000"/>
                </a:solidFill>
              </a:rPr>
              <a:t>I am eight. </a:t>
            </a:r>
          </a:p>
          <a:p>
            <a:pPr algn="ctr">
              <a:buNone/>
            </a:pPr>
            <a:r>
              <a:rPr lang="en-US" sz="5400" b="1" dirty="0" smtClean="0">
                <a:solidFill>
                  <a:srgbClr val="C00000"/>
                </a:solidFill>
              </a:rPr>
              <a:t>I am an artist.</a:t>
            </a:r>
          </a:p>
          <a:p>
            <a:pPr algn="ctr">
              <a:buNone/>
            </a:pPr>
            <a:r>
              <a:rPr lang="en-US" sz="5400" b="1" dirty="0" smtClean="0">
                <a:solidFill>
                  <a:srgbClr val="C00000"/>
                </a:solidFill>
              </a:rPr>
              <a:t> I can dance.</a:t>
            </a:r>
          </a:p>
          <a:p>
            <a:pPr algn="ctr">
              <a:buNone/>
            </a:pP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2214554"/>
            <a:ext cx="8786842" cy="3911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600" b="1" dirty="0" smtClean="0"/>
              <a:t>____ а   ____ </a:t>
            </a:r>
            <a:r>
              <a:rPr lang="en-US" sz="6600" b="1" dirty="0" smtClean="0"/>
              <a:t>b   ____ c</a:t>
            </a:r>
          </a:p>
          <a:p>
            <a:pPr>
              <a:buNone/>
            </a:pPr>
            <a:endParaRPr lang="ru-RU" sz="6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359465"/>
            <a:ext cx="9144000" cy="926395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Напишите заглавные буквы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3800" b="1" dirty="0" smtClean="0">
                <a:solidFill>
                  <a:srgbClr val="C00000"/>
                </a:solidFill>
              </a:rPr>
              <a:t>D </a:t>
            </a:r>
            <a:r>
              <a:rPr lang="en-US" sz="13800" b="1" dirty="0" err="1" smtClean="0">
                <a:solidFill>
                  <a:srgbClr val="C00000"/>
                </a:solidFill>
              </a:rPr>
              <a:t>d</a:t>
            </a:r>
            <a:r>
              <a:rPr lang="en-US" sz="13800" b="1" dirty="0" smtClean="0">
                <a:solidFill>
                  <a:srgbClr val="C00000"/>
                </a:solidFill>
              </a:rPr>
              <a:t>   [</a:t>
            </a:r>
            <a:r>
              <a:rPr lang="en-US" sz="13800" b="1" dirty="0" err="1" smtClean="0">
                <a:solidFill>
                  <a:srgbClr val="C00000"/>
                </a:solidFill>
              </a:rPr>
              <a:t>di</a:t>
            </a:r>
            <a:r>
              <a:rPr lang="en-US" sz="13800" b="1" dirty="0" smtClean="0">
                <a:solidFill>
                  <a:srgbClr val="C00000"/>
                </a:solidFill>
              </a:rPr>
              <a:t>:]</a:t>
            </a:r>
            <a:endParaRPr lang="ru-RU" sz="13800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1538" y="1600200"/>
            <a:ext cx="7615262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6600" i="1" dirty="0" smtClean="0">
                <a:solidFill>
                  <a:srgbClr val="7030A0"/>
                </a:solidFill>
              </a:rPr>
              <a:t>I can go to the zoo.</a:t>
            </a:r>
          </a:p>
          <a:p>
            <a:pPr algn="l">
              <a:buNone/>
            </a:pPr>
            <a:r>
              <a:rPr lang="en-US" sz="6600" i="1" dirty="0" smtClean="0">
                <a:solidFill>
                  <a:srgbClr val="7030A0"/>
                </a:solidFill>
              </a:rPr>
              <a:t>I can see a kangaroo.</a:t>
            </a:r>
          </a:p>
          <a:p>
            <a:pPr algn="l">
              <a:buNone/>
            </a:pPr>
            <a:r>
              <a:rPr lang="en-US" sz="6600" i="1" dirty="0" smtClean="0">
                <a:solidFill>
                  <a:srgbClr val="7030A0"/>
                </a:solidFill>
              </a:rPr>
              <a:t>I can see a tiger, too,</a:t>
            </a:r>
          </a:p>
          <a:p>
            <a:pPr algn="l">
              <a:buNone/>
            </a:pPr>
            <a:r>
              <a:rPr lang="en-US" sz="6600" i="1" dirty="0" smtClean="0">
                <a:solidFill>
                  <a:srgbClr val="7030A0"/>
                </a:solidFill>
              </a:rPr>
              <a:t>When I go to the zoo.</a:t>
            </a:r>
          </a:p>
          <a:p>
            <a:pPr algn="l">
              <a:buNone/>
            </a:pPr>
            <a:endParaRPr lang="ru-RU" sz="6600" i="1" dirty="0">
              <a:solidFill>
                <a:srgbClr val="7030A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20002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1500" i="1" dirty="0" smtClean="0">
                <a:solidFill>
                  <a:srgbClr val="FF0000"/>
                </a:solidFill>
              </a:rPr>
              <a:t>Глагол </a:t>
            </a:r>
            <a:r>
              <a:rPr lang="en-US" sz="11500" b="1" i="1" dirty="0" smtClean="0">
                <a:solidFill>
                  <a:srgbClr val="FF0000"/>
                </a:solidFill>
              </a:rPr>
              <a:t>can</a:t>
            </a:r>
            <a:endParaRPr lang="ru-RU" sz="1150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4268799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7030A0"/>
                </a:solidFill>
              </a:rPr>
              <a:t>Mr Tongue выбивает коврик: [t], [t], [t].</a:t>
            </a:r>
          </a:p>
          <a:p>
            <a:r>
              <a:rPr lang="ru-RU" sz="3200" b="1" dirty="0" err="1" smtClean="0">
                <a:solidFill>
                  <a:srgbClr val="7030A0"/>
                </a:solidFill>
              </a:rPr>
              <a:t>Mr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Tongue</a:t>
            </a:r>
            <a:r>
              <a:rPr lang="ru-RU" sz="3200" b="1" dirty="0" smtClean="0">
                <a:solidFill>
                  <a:srgbClr val="7030A0"/>
                </a:solidFill>
              </a:rPr>
              <a:t> выбивает подушку: [</a:t>
            </a:r>
            <a:r>
              <a:rPr lang="ru-RU" sz="3200" b="1" dirty="0" err="1" smtClean="0">
                <a:solidFill>
                  <a:srgbClr val="7030A0"/>
                </a:solidFill>
              </a:rPr>
              <a:t>d</a:t>
            </a:r>
            <a:r>
              <a:rPr lang="ru-RU" sz="3200" b="1" dirty="0" smtClean="0">
                <a:solidFill>
                  <a:srgbClr val="7030A0"/>
                </a:solidFill>
              </a:rPr>
              <a:t>], [</a:t>
            </a:r>
            <a:r>
              <a:rPr lang="ru-RU" sz="3200" b="1" dirty="0" err="1" smtClean="0">
                <a:solidFill>
                  <a:srgbClr val="7030A0"/>
                </a:solidFill>
              </a:rPr>
              <a:t>d</a:t>
            </a:r>
            <a:r>
              <a:rPr lang="ru-RU" sz="3200" b="1" dirty="0" smtClean="0">
                <a:solidFill>
                  <a:srgbClr val="7030A0"/>
                </a:solidFill>
              </a:rPr>
              <a:t>], [</a:t>
            </a:r>
            <a:r>
              <a:rPr lang="ru-RU" sz="3200" b="1" dirty="0" err="1" smtClean="0">
                <a:solidFill>
                  <a:srgbClr val="7030A0"/>
                </a:solidFill>
              </a:rPr>
              <a:t>d</a:t>
            </a:r>
            <a:r>
              <a:rPr lang="ru-RU" sz="3200" b="1" dirty="0" smtClean="0">
                <a:solidFill>
                  <a:srgbClr val="7030A0"/>
                </a:solidFill>
              </a:rPr>
              <a:t>].</a:t>
            </a:r>
          </a:p>
          <a:p>
            <a:r>
              <a:rPr lang="ru-RU" sz="3200" b="1" dirty="0" err="1" smtClean="0">
                <a:solidFill>
                  <a:srgbClr val="7030A0"/>
                </a:solidFill>
              </a:rPr>
              <a:t>Mr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Tongue</a:t>
            </a:r>
            <a:r>
              <a:rPr lang="ru-RU" sz="3200" b="1" dirty="0" smtClean="0">
                <a:solidFill>
                  <a:srgbClr val="7030A0"/>
                </a:solidFill>
              </a:rPr>
              <a:t> отдыхает и просит не шуметь: </a:t>
            </a:r>
            <a:r>
              <a:rPr lang="ru-RU" sz="3200" b="1" dirty="0" err="1" smtClean="0">
                <a:solidFill>
                  <a:srgbClr val="7030A0"/>
                </a:solidFill>
              </a:rPr>
              <a:t>[ʃ</a:t>
            </a:r>
            <a:r>
              <a:rPr lang="ru-RU" sz="3200" b="1" dirty="0" smtClean="0">
                <a:solidFill>
                  <a:srgbClr val="7030A0"/>
                </a:solidFill>
              </a:rPr>
              <a:t>], </a:t>
            </a:r>
            <a:r>
              <a:rPr lang="ru-RU" sz="3200" b="1" dirty="0" err="1" smtClean="0">
                <a:solidFill>
                  <a:srgbClr val="7030A0"/>
                </a:solidFill>
              </a:rPr>
              <a:t>[ʃ</a:t>
            </a:r>
            <a:r>
              <a:rPr lang="ru-RU" sz="3200" b="1" dirty="0" smtClean="0">
                <a:solidFill>
                  <a:srgbClr val="7030A0"/>
                </a:solidFill>
              </a:rPr>
              <a:t>], </a:t>
            </a:r>
            <a:r>
              <a:rPr lang="ru-RU" sz="3200" b="1" dirty="0" err="1" smtClean="0">
                <a:solidFill>
                  <a:srgbClr val="7030A0"/>
                </a:solidFill>
              </a:rPr>
              <a:t>[ʃ</a:t>
            </a:r>
            <a:r>
              <a:rPr lang="ru-RU" sz="3200" b="1" dirty="0" smtClean="0">
                <a:solidFill>
                  <a:srgbClr val="7030A0"/>
                </a:solidFill>
              </a:rPr>
              <a:t>].</a:t>
            </a:r>
          </a:p>
          <a:p>
            <a:r>
              <a:rPr lang="ru-RU" sz="3200" b="1" dirty="0" smtClean="0">
                <a:solidFill>
                  <a:srgbClr val="7030A0"/>
                </a:solidFill>
              </a:rPr>
              <a:t>Мухи мешают спать </a:t>
            </a:r>
            <a:r>
              <a:rPr lang="en-US" sz="3200" b="1" dirty="0" err="1" smtClean="0">
                <a:solidFill>
                  <a:srgbClr val="7030A0"/>
                </a:solidFill>
              </a:rPr>
              <a:t>Mr</a:t>
            </a:r>
            <a:r>
              <a:rPr lang="en-US" sz="3200" b="1" dirty="0" smtClean="0">
                <a:solidFill>
                  <a:srgbClr val="7030A0"/>
                </a:solidFill>
              </a:rPr>
              <a:t> Tongue: [ʒ], [ʒ], [ʒ].</a:t>
            </a:r>
          </a:p>
          <a:p>
            <a:r>
              <a:rPr lang="pt-BR" sz="3200" b="1" dirty="0" smtClean="0">
                <a:solidFill>
                  <a:srgbClr val="7030A0"/>
                </a:solidFill>
              </a:rPr>
              <a:t>Mr Tongue недоволен: [n], [n], [n].</a:t>
            </a:r>
          </a:p>
          <a:p>
            <a:r>
              <a:rPr lang="ru-RU" sz="3200" b="1" dirty="0" err="1" smtClean="0">
                <a:solidFill>
                  <a:srgbClr val="7030A0"/>
                </a:solidFill>
              </a:rPr>
              <a:t>Mr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Tongue</a:t>
            </a:r>
            <a:r>
              <a:rPr lang="ru-RU" sz="3200" b="1" dirty="0" smtClean="0">
                <a:solidFill>
                  <a:srgbClr val="7030A0"/>
                </a:solidFill>
              </a:rPr>
              <a:t> доволен, он поет песенку: [</a:t>
            </a:r>
            <a:r>
              <a:rPr lang="ru-RU" sz="3200" b="1" dirty="0" err="1" smtClean="0">
                <a:solidFill>
                  <a:srgbClr val="7030A0"/>
                </a:solidFill>
              </a:rPr>
              <a:t>l</a:t>
            </a:r>
            <a:r>
              <a:rPr lang="ru-RU" sz="3200" b="1" dirty="0" smtClean="0">
                <a:solidFill>
                  <a:srgbClr val="7030A0"/>
                </a:solidFill>
              </a:rPr>
              <a:t>], [</a:t>
            </a:r>
            <a:r>
              <a:rPr lang="ru-RU" sz="3200" b="1" dirty="0" err="1" smtClean="0">
                <a:solidFill>
                  <a:srgbClr val="7030A0"/>
                </a:solidFill>
              </a:rPr>
              <a:t>l</a:t>
            </a:r>
            <a:r>
              <a:rPr lang="ru-RU" sz="3200" b="1" dirty="0" smtClean="0">
                <a:solidFill>
                  <a:srgbClr val="7030A0"/>
                </a:solidFill>
              </a:rPr>
              <a:t>], [</a:t>
            </a:r>
            <a:r>
              <a:rPr lang="ru-RU" sz="3200" b="1" dirty="0" err="1" smtClean="0">
                <a:solidFill>
                  <a:srgbClr val="7030A0"/>
                </a:solidFill>
              </a:rPr>
              <a:t>l</a:t>
            </a:r>
            <a:r>
              <a:rPr lang="ru-RU" sz="3200" b="1" dirty="0" smtClean="0">
                <a:solidFill>
                  <a:srgbClr val="7030A0"/>
                </a:solidFill>
              </a:rPr>
              <a:t>].</a:t>
            </a:r>
          </a:p>
          <a:p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b="1" dirty="0" smtClean="0">
                <a:solidFill>
                  <a:srgbClr val="7030A0"/>
                </a:solidFill>
              </a:rPr>
              <a:t>[h</a:t>
            </a:r>
            <a:r>
              <a:rPr lang="en-US" sz="11500" b="1" dirty="0" smtClean="0">
                <a:solidFill>
                  <a:srgbClr val="7030A0"/>
                </a:solidFill>
              </a:rPr>
              <a:t>] </a:t>
            </a:r>
            <a:r>
              <a:rPr lang="en-US" sz="11500" b="1" dirty="0" smtClean="0">
                <a:solidFill>
                  <a:srgbClr val="7030A0"/>
                </a:solidFill>
              </a:rPr>
              <a:t>[w</a:t>
            </a:r>
            <a:r>
              <a:rPr lang="en-US" sz="11500" b="1" dirty="0" smtClean="0">
                <a:solidFill>
                  <a:srgbClr val="7030A0"/>
                </a:solidFill>
              </a:rPr>
              <a:t>] </a:t>
            </a:r>
            <a:r>
              <a:rPr lang="en-US" sz="11500" b="1" dirty="0" smtClean="0">
                <a:solidFill>
                  <a:srgbClr val="7030A0"/>
                </a:solidFill>
              </a:rPr>
              <a:t>[e</a:t>
            </a:r>
            <a:r>
              <a:rPr lang="tr-TR" sz="11500" b="1" dirty="0" smtClean="0">
                <a:solidFill>
                  <a:srgbClr val="7030A0"/>
                </a:solidFill>
              </a:rPr>
              <a:t>ı</a:t>
            </a:r>
            <a:r>
              <a:rPr lang="tr-TR" sz="11500" b="1" dirty="0" smtClean="0">
                <a:solidFill>
                  <a:srgbClr val="7030A0"/>
                </a:solidFill>
              </a:rPr>
              <a:t>] </a:t>
            </a:r>
            <a:r>
              <a:rPr lang="tr-TR" sz="11500" b="1" dirty="0" smtClean="0">
                <a:solidFill>
                  <a:srgbClr val="7030A0"/>
                </a:solidFill>
              </a:rPr>
              <a:t>[æ</a:t>
            </a:r>
            <a:r>
              <a:rPr lang="tr-TR" sz="11500" b="1" dirty="0" smtClean="0">
                <a:solidFill>
                  <a:srgbClr val="7030A0"/>
                </a:solidFill>
              </a:rPr>
              <a:t>]</a:t>
            </a:r>
            <a:r>
              <a:rPr lang="en-US" sz="11500" b="1" dirty="0" smtClean="0">
                <a:solidFill>
                  <a:srgbClr val="7030A0"/>
                </a:solidFill>
              </a:rPr>
              <a:t> </a:t>
            </a:r>
            <a:r>
              <a:rPr lang="tr-TR" sz="11500" b="1" dirty="0" smtClean="0">
                <a:solidFill>
                  <a:srgbClr val="7030A0"/>
                </a:solidFill>
              </a:rPr>
              <a:t>[</a:t>
            </a:r>
            <a:r>
              <a:rPr lang="en-US" sz="11500" b="1" dirty="0" smtClean="0">
                <a:solidFill>
                  <a:srgbClr val="7030A0"/>
                </a:solidFill>
              </a:rPr>
              <a:t>t</a:t>
            </a:r>
            <a:r>
              <a:rPr lang="en-US" sz="11500" b="1" dirty="0" smtClean="0">
                <a:solidFill>
                  <a:srgbClr val="7030A0"/>
                </a:solidFill>
              </a:rPr>
              <a:t>] </a:t>
            </a:r>
            <a:r>
              <a:rPr lang="en-US" sz="11500" b="1" dirty="0" smtClean="0">
                <a:solidFill>
                  <a:srgbClr val="7030A0"/>
                </a:solidFill>
              </a:rPr>
              <a:t>[d]</a:t>
            </a:r>
            <a:endParaRPr lang="ru-RU" sz="11500" b="1" dirty="0">
              <a:solidFill>
                <a:srgbClr val="7030A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Вспомним звуки </a:t>
            </a:r>
            <a:endParaRPr lang="ru-RU" sz="6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rgbClr val="7030A0"/>
                </a:solidFill>
              </a:rPr>
              <a:t>[n] – nice, nine</a:t>
            </a:r>
          </a:p>
          <a:p>
            <a:pPr>
              <a:buNone/>
            </a:pPr>
            <a:r>
              <a:rPr lang="en-US" sz="9600" b="1" dirty="0" smtClean="0">
                <a:solidFill>
                  <a:srgbClr val="7030A0"/>
                </a:solidFill>
              </a:rPr>
              <a:t>[l] – lamp, little</a:t>
            </a:r>
            <a:endParaRPr lang="ru-RU" sz="9600" b="1" dirty="0">
              <a:solidFill>
                <a:srgbClr val="7030A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</a:rPr>
              <a:t>Новые звуки 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I am happy.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You are happy.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He is happy.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She is happy.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We are happy.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You are happy.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They are happy, too!</a:t>
            </a:r>
          </a:p>
          <a:p>
            <a:pPr algn="ctr">
              <a:buNone/>
            </a:pP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sing a song!</a:t>
            </a:r>
            <a:endParaRPr lang="ru-RU" sz="6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chemeClr val="accent2"/>
                </a:solidFill>
              </a:rPr>
              <a:t>Clap, clap, clap your hands,	</a:t>
            </a:r>
            <a:endParaRPr lang="ru-RU" sz="4000" b="1" i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4000" b="1" dirty="0" smtClean="0">
                <a:solidFill>
                  <a:schemeClr val="accent2"/>
                </a:solidFill>
              </a:rPr>
              <a:t>Clap your hands together.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Stamp, stamp, stamp your feet,	</a:t>
            </a:r>
            <a:endParaRPr lang="en-US" sz="4000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Stamp your feet together.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accent2"/>
                </a:solidFill>
              </a:rPr>
              <a:t>Wash, wash, wash your face,	</a:t>
            </a:r>
            <a:endParaRPr lang="ru-RU" sz="4000" b="1" i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4000" b="1" dirty="0" smtClean="0">
                <a:solidFill>
                  <a:schemeClr val="accent2"/>
                </a:solidFill>
              </a:rPr>
              <a:t>Wash your face together.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Sing, sing, sing a song,		</a:t>
            </a:r>
            <a:endParaRPr lang="ru-RU" sz="4000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Sing a song together.</a:t>
            </a:r>
          </a:p>
          <a:p>
            <a:pPr>
              <a:buNone/>
            </a:pPr>
            <a:endParaRPr lang="ru-RU" sz="4000" b="1" dirty="0">
              <a:solidFill>
                <a:schemeClr val="accent2"/>
              </a:solidFill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500034" y="1142984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0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73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time to have a rest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786058"/>
            <a:ext cx="8229600" cy="16859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упр. 1, с. 12</a:t>
            </a:r>
            <a:endParaRPr lang="ru-RU" sz="4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smtClean="0">
                <a:solidFill>
                  <a:srgbClr val="C00000"/>
                </a:solidFill>
              </a:rPr>
              <a:t>Let’s  listen!</a:t>
            </a:r>
            <a:endParaRPr lang="ru-RU" sz="6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olny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Volny</Template>
  <TotalTime>148</TotalTime>
  <Words>293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Volny</vt:lpstr>
      <vt:lpstr>Lesson 5 THE CONCERT</vt:lpstr>
      <vt:lpstr>Слайд 2</vt:lpstr>
      <vt:lpstr>Слайд 3</vt:lpstr>
      <vt:lpstr>Слайд 4</vt:lpstr>
      <vt:lpstr>Вспомним звуки </vt:lpstr>
      <vt:lpstr>Новые звуки </vt:lpstr>
      <vt:lpstr>Let’s sing a song!</vt:lpstr>
      <vt:lpstr>It’s time to have a rest</vt:lpstr>
      <vt:lpstr>Let’s  listen!</vt:lpstr>
      <vt:lpstr>Слайд 10</vt:lpstr>
      <vt:lpstr>Слайд 11</vt:lpstr>
      <vt:lpstr>Напишите заглавные буквы</vt:lpstr>
      <vt:lpstr>Слайд 13</vt:lpstr>
    </vt:vector>
  </TitlesOfParts>
  <Company>Darima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5 THE CONCERT</dc:title>
  <dc:creator>Darima</dc:creator>
  <cp:lastModifiedBy>Darima</cp:lastModifiedBy>
  <cp:revision>16</cp:revision>
  <dcterms:created xsi:type="dcterms:W3CDTF">2013-10-02T11:17:45Z</dcterms:created>
  <dcterms:modified xsi:type="dcterms:W3CDTF">2013-10-15T17:09:10Z</dcterms:modified>
</cp:coreProperties>
</file>