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6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FFBD-1E93-4199-9A08-3F60ED72E334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F17CC-BE3C-4B6F-AF88-A0576282A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760BBFE8-1E25-4FB0-9099-9E5522AFEAC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FBB6F1E-6C5D-44CC-A1BA-2500E9D1E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986" y="2643182"/>
            <a:ext cx="7577814" cy="243364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Lesson 5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THE CONCERT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Mr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Rule</a:t>
            </a:r>
            <a:r>
              <a:rPr lang="ru-RU" sz="4000" b="1" dirty="0" smtClean="0">
                <a:solidFill>
                  <a:srgbClr val="C00000"/>
                </a:solidFill>
              </a:rPr>
              <a:t>. </a:t>
            </a:r>
            <a:r>
              <a:rPr lang="ru-RU" sz="4000" dirty="0" smtClean="0">
                <a:solidFill>
                  <a:srgbClr val="C00000"/>
                </a:solidFill>
              </a:rPr>
              <a:t>О том, что ты или твои друзья умеют (могут) делать, можно рассказать с помощью глагола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can</a:t>
            </a:r>
            <a:r>
              <a:rPr lang="ru-RU" sz="4000" b="1" i="1" dirty="0" smtClean="0">
                <a:solidFill>
                  <a:srgbClr val="C00000"/>
                </a:solidFill>
              </a:rPr>
              <a:t>. </a:t>
            </a:r>
            <a:endParaRPr lang="en-US" sz="4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I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can</a:t>
            </a:r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jump</a:t>
            </a:r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and</a:t>
            </a:r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run</a:t>
            </a:r>
            <a:r>
              <a:rPr lang="ru-RU" sz="4000" b="1" i="1" dirty="0" smtClean="0">
                <a:solidFill>
                  <a:srgbClr val="C00000"/>
                </a:solidFill>
              </a:rPr>
              <a:t>. </a:t>
            </a:r>
            <a:endParaRPr lang="en-US" sz="4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Я умею прыгать и бегать. </a:t>
            </a:r>
            <a:endParaRPr lang="en-US" sz="4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А что умеете делать вы?</a:t>
            </a:r>
          </a:p>
          <a:p>
            <a:pPr algn="ctr"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My name is Mike.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I am eight.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I am an artist.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 I can dance.</a:t>
            </a:r>
          </a:p>
          <a:p>
            <a:pPr algn="ctr">
              <a:buNone/>
            </a:pP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214554"/>
            <a:ext cx="8786842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____ а   ____ </a:t>
            </a:r>
            <a:r>
              <a:rPr lang="en-US" sz="6600" b="1" dirty="0" smtClean="0"/>
              <a:t>b   ____ c</a:t>
            </a:r>
          </a:p>
          <a:p>
            <a:pPr>
              <a:buNone/>
            </a:pPr>
            <a:endParaRPr lang="ru-RU" sz="6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9465"/>
            <a:ext cx="9144000" cy="92639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Напишите заглавные буквы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 smtClean="0">
                <a:solidFill>
                  <a:srgbClr val="C00000"/>
                </a:solidFill>
              </a:rPr>
              <a:t>D </a:t>
            </a:r>
            <a:r>
              <a:rPr lang="en-US" sz="13800" b="1" dirty="0" err="1" smtClean="0">
                <a:solidFill>
                  <a:srgbClr val="C00000"/>
                </a:solidFill>
              </a:rPr>
              <a:t>d</a:t>
            </a:r>
            <a:r>
              <a:rPr lang="en-US" sz="13800" b="1" dirty="0" smtClean="0">
                <a:solidFill>
                  <a:srgbClr val="C00000"/>
                </a:solidFill>
              </a:rPr>
              <a:t>   [</a:t>
            </a:r>
            <a:r>
              <a:rPr lang="en-US" sz="13800" b="1" dirty="0" err="1" smtClean="0">
                <a:solidFill>
                  <a:srgbClr val="C00000"/>
                </a:solidFill>
              </a:rPr>
              <a:t>di</a:t>
            </a:r>
            <a:r>
              <a:rPr lang="en-US" sz="13800" b="1" dirty="0" smtClean="0">
                <a:solidFill>
                  <a:srgbClr val="C00000"/>
                </a:solidFill>
              </a:rPr>
              <a:t>:]</a:t>
            </a:r>
            <a:endParaRPr lang="ru-RU" sz="138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6600" i="1" dirty="0" smtClean="0">
                <a:solidFill>
                  <a:srgbClr val="7030A0"/>
                </a:solidFill>
              </a:rPr>
              <a:t>I can go to the zoo.</a:t>
            </a:r>
          </a:p>
          <a:p>
            <a:pPr algn="l">
              <a:buNone/>
            </a:pPr>
            <a:r>
              <a:rPr lang="en-US" sz="6600" i="1" dirty="0" smtClean="0">
                <a:solidFill>
                  <a:srgbClr val="7030A0"/>
                </a:solidFill>
              </a:rPr>
              <a:t>I can see a kangaroo.</a:t>
            </a:r>
          </a:p>
          <a:p>
            <a:pPr algn="l">
              <a:buNone/>
            </a:pPr>
            <a:r>
              <a:rPr lang="en-US" sz="6600" i="1" dirty="0" smtClean="0">
                <a:solidFill>
                  <a:srgbClr val="7030A0"/>
                </a:solidFill>
              </a:rPr>
              <a:t>I can see a tiger, too,</a:t>
            </a:r>
          </a:p>
          <a:p>
            <a:pPr algn="l">
              <a:buNone/>
            </a:pPr>
            <a:r>
              <a:rPr lang="en-US" sz="6600" i="1" dirty="0" smtClean="0">
                <a:solidFill>
                  <a:srgbClr val="7030A0"/>
                </a:solidFill>
              </a:rPr>
              <a:t>When I go to the zoo.</a:t>
            </a:r>
          </a:p>
          <a:p>
            <a:pPr algn="l">
              <a:buNone/>
            </a:pPr>
            <a:endParaRPr lang="ru-RU" sz="6600" i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2000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i="1" dirty="0" smtClean="0">
                <a:solidFill>
                  <a:srgbClr val="FF0000"/>
                </a:solidFill>
              </a:rPr>
              <a:t>Глагол </a:t>
            </a:r>
            <a:r>
              <a:rPr lang="en-US" sz="11500" b="1" i="1" dirty="0" smtClean="0">
                <a:solidFill>
                  <a:srgbClr val="FF0000"/>
                </a:solidFill>
              </a:rPr>
              <a:t>can</a:t>
            </a:r>
            <a:endParaRPr lang="ru-RU" sz="115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268799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Mr Tongue выбивает коврик: [t], [t], [t].</a:t>
            </a:r>
          </a:p>
          <a:p>
            <a:r>
              <a:rPr lang="ru-RU" sz="3200" b="1" dirty="0" err="1" smtClean="0">
                <a:solidFill>
                  <a:srgbClr val="7030A0"/>
                </a:solidFill>
              </a:rPr>
              <a:t>Mr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Tongue</a:t>
            </a:r>
            <a:r>
              <a:rPr lang="ru-RU" sz="3200" b="1" dirty="0" smtClean="0">
                <a:solidFill>
                  <a:srgbClr val="7030A0"/>
                </a:solidFill>
              </a:rPr>
              <a:t> выбивает подушку: [</a:t>
            </a:r>
            <a:r>
              <a:rPr lang="ru-RU" sz="3200" b="1" dirty="0" err="1" smtClean="0">
                <a:solidFill>
                  <a:srgbClr val="7030A0"/>
                </a:solidFill>
              </a:rPr>
              <a:t>d</a:t>
            </a:r>
            <a:r>
              <a:rPr lang="ru-RU" sz="3200" b="1" dirty="0" smtClean="0">
                <a:solidFill>
                  <a:srgbClr val="7030A0"/>
                </a:solidFill>
              </a:rPr>
              <a:t>], [</a:t>
            </a:r>
            <a:r>
              <a:rPr lang="ru-RU" sz="3200" b="1" dirty="0" err="1" smtClean="0">
                <a:solidFill>
                  <a:srgbClr val="7030A0"/>
                </a:solidFill>
              </a:rPr>
              <a:t>d</a:t>
            </a:r>
            <a:r>
              <a:rPr lang="ru-RU" sz="3200" b="1" dirty="0" smtClean="0">
                <a:solidFill>
                  <a:srgbClr val="7030A0"/>
                </a:solidFill>
              </a:rPr>
              <a:t>], [</a:t>
            </a:r>
            <a:r>
              <a:rPr lang="ru-RU" sz="3200" b="1" dirty="0" err="1" smtClean="0">
                <a:solidFill>
                  <a:srgbClr val="7030A0"/>
                </a:solidFill>
              </a:rPr>
              <a:t>d</a:t>
            </a:r>
            <a:r>
              <a:rPr lang="ru-RU" sz="3200" b="1" dirty="0" smtClean="0">
                <a:solidFill>
                  <a:srgbClr val="7030A0"/>
                </a:solidFill>
              </a:rPr>
              <a:t>].</a:t>
            </a:r>
          </a:p>
          <a:p>
            <a:r>
              <a:rPr lang="ru-RU" sz="3200" b="1" dirty="0" err="1" smtClean="0">
                <a:solidFill>
                  <a:srgbClr val="7030A0"/>
                </a:solidFill>
              </a:rPr>
              <a:t>Mr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Tongue</a:t>
            </a:r>
            <a:r>
              <a:rPr lang="ru-RU" sz="3200" b="1" dirty="0" smtClean="0">
                <a:solidFill>
                  <a:srgbClr val="7030A0"/>
                </a:solidFill>
              </a:rPr>
              <a:t> отдыхает и просит не шуметь: </a:t>
            </a:r>
            <a:r>
              <a:rPr lang="ru-RU" sz="3200" b="1" dirty="0" err="1" smtClean="0">
                <a:solidFill>
                  <a:srgbClr val="7030A0"/>
                </a:solidFill>
              </a:rPr>
              <a:t>[ʃ</a:t>
            </a:r>
            <a:r>
              <a:rPr lang="ru-RU" sz="3200" b="1" dirty="0" smtClean="0">
                <a:solidFill>
                  <a:srgbClr val="7030A0"/>
                </a:solidFill>
              </a:rPr>
              <a:t>], </a:t>
            </a:r>
            <a:r>
              <a:rPr lang="ru-RU" sz="3200" b="1" dirty="0" err="1" smtClean="0">
                <a:solidFill>
                  <a:srgbClr val="7030A0"/>
                </a:solidFill>
              </a:rPr>
              <a:t>[ʃ</a:t>
            </a:r>
            <a:r>
              <a:rPr lang="ru-RU" sz="3200" b="1" dirty="0" smtClean="0">
                <a:solidFill>
                  <a:srgbClr val="7030A0"/>
                </a:solidFill>
              </a:rPr>
              <a:t>], </a:t>
            </a:r>
            <a:r>
              <a:rPr lang="ru-RU" sz="3200" b="1" dirty="0" err="1" smtClean="0">
                <a:solidFill>
                  <a:srgbClr val="7030A0"/>
                </a:solidFill>
              </a:rPr>
              <a:t>[ʃ</a:t>
            </a:r>
            <a:r>
              <a:rPr lang="ru-RU" sz="3200" b="1" dirty="0" smtClean="0">
                <a:solidFill>
                  <a:srgbClr val="7030A0"/>
                </a:solidFill>
              </a:rPr>
              <a:t>].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Мухи мешают спать </a:t>
            </a:r>
            <a:r>
              <a:rPr lang="en-US" sz="3200" b="1" dirty="0" err="1" smtClean="0">
                <a:solidFill>
                  <a:srgbClr val="7030A0"/>
                </a:solidFill>
              </a:rPr>
              <a:t>Mr</a:t>
            </a:r>
            <a:r>
              <a:rPr lang="en-US" sz="3200" b="1" dirty="0" smtClean="0">
                <a:solidFill>
                  <a:srgbClr val="7030A0"/>
                </a:solidFill>
              </a:rPr>
              <a:t> Tongue: [ʒ], [ʒ], [ʒ].</a:t>
            </a:r>
          </a:p>
          <a:p>
            <a:r>
              <a:rPr lang="pt-BR" sz="3200" b="1" dirty="0" smtClean="0">
                <a:solidFill>
                  <a:srgbClr val="7030A0"/>
                </a:solidFill>
              </a:rPr>
              <a:t>Mr Tongue недоволен: [n], [n], [n].</a:t>
            </a:r>
          </a:p>
          <a:p>
            <a:r>
              <a:rPr lang="ru-RU" sz="3200" b="1" dirty="0" err="1" smtClean="0">
                <a:solidFill>
                  <a:srgbClr val="7030A0"/>
                </a:solidFill>
              </a:rPr>
              <a:t>Mr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Tongue</a:t>
            </a:r>
            <a:r>
              <a:rPr lang="ru-RU" sz="3200" b="1" dirty="0" smtClean="0">
                <a:solidFill>
                  <a:srgbClr val="7030A0"/>
                </a:solidFill>
              </a:rPr>
              <a:t> доволен, он поет песенку: [</a:t>
            </a:r>
            <a:r>
              <a:rPr lang="ru-RU" sz="3200" b="1" dirty="0" err="1" smtClean="0">
                <a:solidFill>
                  <a:srgbClr val="7030A0"/>
                </a:solidFill>
              </a:rPr>
              <a:t>l</a:t>
            </a:r>
            <a:r>
              <a:rPr lang="ru-RU" sz="3200" b="1" dirty="0" smtClean="0">
                <a:solidFill>
                  <a:srgbClr val="7030A0"/>
                </a:solidFill>
              </a:rPr>
              <a:t>], [</a:t>
            </a:r>
            <a:r>
              <a:rPr lang="ru-RU" sz="3200" b="1" dirty="0" err="1" smtClean="0">
                <a:solidFill>
                  <a:srgbClr val="7030A0"/>
                </a:solidFill>
              </a:rPr>
              <a:t>l</a:t>
            </a:r>
            <a:r>
              <a:rPr lang="ru-RU" sz="3200" b="1" dirty="0" smtClean="0">
                <a:solidFill>
                  <a:srgbClr val="7030A0"/>
                </a:solidFill>
              </a:rPr>
              <a:t>], [</a:t>
            </a:r>
            <a:r>
              <a:rPr lang="ru-RU" sz="3200" b="1" dirty="0" err="1" smtClean="0">
                <a:solidFill>
                  <a:srgbClr val="7030A0"/>
                </a:solidFill>
              </a:rPr>
              <a:t>l</a:t>
            </a:r>
            <a:r>
              <a:rPr lang="ru-RU" sz="3200" b="1" dirty="0" smtClean="0">
                <a:solidFill>
                  <a:srgbClr val="7030A0"/>
                </a:solidFill>
              </a:rPr>
              <a:t>].</a:t>
            </a:r>
          </a:p>
          <a:p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7030A0"/>
                </a:solidFill>
              </a:rPr>
              <a:t>[h</a:t>
            </a:r>
            <a:r>
              <a:rPr lang="en-US" sz="11500" b="1" dirty="0" smtClean="0">
                <a:solidFill>
                  <a:srgbClr val="7030A0"/>
                </a:solidFill>
              </a:rPr>
              <a:t>] </a:t>
            </a:r>
            <a:r>
              <a:rPr lang="en-US" sz="11500" b="1" dirty="0" smtClean="0">
                <a:solidFill>
                  <a:srgbClr val="7030A0"/>
                </a:solidFill>
              </a:rPr>
              <a:t>[w</a:t>
            </a:r>
            <a:r>
              <a:rPr lang="en-US" sz="11500" b="1" dirty="0" smtClean="0">
                <a:solidFill>
                  <a:srgbClr val="7030A0"/>
                </a:solidFill>
              </a:rPr>
              <a:t>] </a:t>
            </a:r>
            <a:r>
              <a:rPr lang="en-US" sz="11500" b="1" dirty="0" smtClean="0">
                <a:solidFill>
                  <a:srgbClr val="7030A0"/>
                </a:solidFill>
              </a:rPr>
              <a:t>[e</a:t>
            </a:r>
            <a:r>
              <a:rPr lang="tr-TR" sz="11500" b="1" dirty="0" smtClean="0">
                <a:solidFill>
                  <a:srgbClr val="7030A0"/>
                </a:solidFill>
              </a:rPr>
              <a:t>ı</a:t>
            </a:r>
            <a:r>
              <a:rPr lang="tr-TR" sz="11500" b="1" dirty="0" smtClean="0">
                <a:solidFill>
                  <a:srgbClr val="7030A0"/>
                </a:solidFill>
              </a:rPr>
              <a:t>] </a:t>
            </a:r>
            <a:r>
              <a:rPr lang="tr-TR" sz="11500" b="1" dirty="0" smtClean="0">
                <a:solidFill>
                  <a:srgbClr val="7030A0"/>
                </a:solidFill>
              </a:rPr>
              <a:t>[æ</a:t>
            </a:r>
            <a:r>
              <a:rPr lang="tr-TR" sz="11500" b="1" dirty="0" smtClean="0">
                <a:solidFill>
                  <a:srgbClr val="7030A0"/>
                </a:solidFill>
              </a:rPr>
              <a:t>]</a:t>
            </a:r>
            <a:r>
              <a:rPr lang="en-US" sz="11500" b="1" dirty="0" smtClean="0">
                <a:solidFill>
                  <a:srgbClr val="7030A0"/>
                </a:solidFill>
              </a:rPr>
              <a:t> </a:t>
            </a:r>
            <a:r>
              <a:rPr lang="tr-TR" sz="11500" b="1" dirty="0" smtClean="0">
                <a:solidFill>
                  <a:srgbClr val="7030A0"/>
                </a:solidFill>
              </a:rPr>
              <a:t>[</a:t>
            </a:r>
            <a:r>
              <a:rPr lang="en-US" sz="11500" b="1" dirty="0" smtClean="0">
                <a:solidFill>
                  <a:srgbClr val="7030A0"/>
                </a:solidFill>
              </a:rPr>
              <a:t>t</a:t>
            </a:r>
            <a:r>
              <a:rPr lang="en-US" sz="11500" b="1" dirty="0" smtClean="0">
                <a:solidFill>
                  <a:srgbClr val="7030A0"/>
                </a:solidFill>
              </a:rPr>
              <a:t>] </a:t>
            </a:r>
            <a:r>
              <a:rPr lang="en-US" sz="11500" b="1" dirty="0" smtClean="0">
                <a:solidFill>
                  <a:srgbClr val="7030A0"/>
                </a:solidFill>
              </a:rPr>
              <a:t>[d]</a:t>
            </a:r>
            <a:endParaRPr lang="ru-RU" sz="115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 звуки </a:t>
            </a:r>
            <a:endParaRPr lang="ru-RU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[n] – nice, nine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[l] – lamp, little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Новые звуки 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I am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You are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He is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She is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We are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You are happy.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They are happy, too!</a:t>
            </a:r>
          </a:p>
          <a:p>
            <a:pPr algn="ctr">
              <a:buNone/>
            </a:pP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sing a song!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Clap, clap, clap your hands,	</a:t>
            </a:r>
            <a:endParaRPr lang="ru-RU" sz="4000" b="1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Clap your hands together.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Stamp, stamp, stamp your feet,	</a:t>
            </a:r>
            <a:endParaRPr lang="en-US" sz="40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Stamp your feet together.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Wash, wash, wash your face,	</a:t>
            </a:r>
            <a:endParaRPr lang="ru-RU" sz="4000" b="1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Wash your face together.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Sing, sing, sing a song,		</a:t>
            </a:r>
            <a:endParaRPr lang="ru-RU" sz="40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Sing a song together.</a:t>
            </a:r>
          </a:p>
          <a:p>
            <a:pPr>
              <a:buNone/>
            </a:pP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00034" y="1142984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73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have a rest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16859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упр. 1, с. 12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Let’s  listen!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ln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Volny</Template>
  <TotalTime>148</TotalTime>
  <Words>293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Volny</vt:lpstr>
      <vt:lpstr>Lesson 5 THE CONCERT</vt:lpstr>
      <vt:lpstr>Слайд 2</vt:lpstr>
      <vt:lpstr>Слайд 3</vt:lpstr>
      <vt:lpstr>Слайд 4</vt:lpstr>
      <vt:lpstr>Вспомним звуки </vt:lpstr>
      <vt:lpstr>Новые звуки </vt:lpstr>
      <vt:lpstr>Let’s sing a song!</vt:lpstr>
      <vt:lpstr>It’s time to have a rest</vt:lpstr>
      <vt:lpstr>Let’s  listen!</vt:lpstr>
      <vt:lpstr>Слайд 10</vt:lpstr>
      <vt:lpstr>Слайд 11</vt:lpstr>
      <vt:lpstr>Напишите заглавные буквы</vt:lpstr>
      <vt:lpstr>Слайд 13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 THE CONCERT</dc:title>
  <dc:creator>Darima</dc:creator>
  <cp:lastModifiedBy>Darima</cp:lastModifiedBy>
  <cp:revision>16</cp:revision>
  <dcterms:created xsi:type="dcterms:W3CDTF">2013-10-02T11:17:45Z</dcterms:created>
  <dcterms:modified xsi:type="dcterms:W3CDTF">2013-10-15T17:09:10Z</dcterms:modified>
</cp:coreProperties>
</file>