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4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FF0000"/>
    <a:srgbClr val="008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C9C2-EBD0-4F61-B122-343DE29779A9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884E-C55F-4E0F-B4C1-FA62BC32C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3FA1-0B6A-4189-9663-5C1622B63074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2220-B6FE-4D4C-AC2D-BEB7B2389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9665-E19B-43AE-8C66-2A2FBDFB0C8F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E1C9-6D73-40DE-BD9D-AF9214143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F7FEFE-361D-4BE3-8AE4-BE2785B516A0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D4D46F-033B-4C28-9D9E-95231850B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9705-F298-4C5E-BE5F-02443639EE9C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8AE48-0E7E-43FA-815B-2F796189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36CC-4680-4CB7-BB88-CF5F998D60A3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01B5-7498-4814-A114-6889DA17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69C4-B753-45A1-BCDF-BEA4A3283349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929E-8C49-4F2A-9285-A58EC9F47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9206DD-F125-46FF-913E-4CF03EC165BC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A700B4-770F-48EB-9CEF-67E13FB3F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6DDF-9F9A-4F0E-B015-55C673CE0965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16E6-E68C-4AC0-B581-DC1B2A462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5F7919-602E-4070-B512-A41178B50E21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3D2F85-B0BB-4ED1-AF59-B83953924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6B3743-8E57-477D-926B-56C043B9B6AD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85C977-6D11-42AD-A3B7-7611F5142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AFEA5C0-3581-4BD1-B5CA-A57F6A3EBEF1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6105975-E4AB-4AC0-B55C-875BA717C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0" r:id="rId4"/>
    <p:sldLayoutId id="2147483831" r:id="rId5"/>
    <p:sldLayoutId id="2147483838" r:id="rId6"/>
    <p:sldLayoutId id="2147483832" r:id="rId7"/>
    <p:sldLayoutId id="2147483839" r:id="rId8"/>
    <p:sldLayoutId id="2147483840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785813"/>
            <a:ext cx="8305800" cy="26289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sz="8800" smtClean="0">
                <a:solidFill>
                  <a:srgbClr val="0000FF"/>
                </a:solidFill>
                <a:latin typeface="Comic Sans MS" pitchFamily="66" charset="0"/>
              </a:rPr>
              <a:t>HOME, SWEET HOME</a:t>
            </a:r>
            <a:endParaRPr lang="ru-RU" sz="8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3571875"/>
            <a:ext cx="8305800" cy="1428750"/>
          </a:xfrm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2800" i="1" dirty="0" smtClean="0">
                <a:solidFill>
                  <a:srgbClr val="CC0099"/>
                </a:solidFill>
                <a:latin typeface="Bookman Old Style" pitchFamily="18" charset="0"/>
              </a:rPr>
              <a:t>Урок английского языка в </a:t>
            </a:r>
            <a:r>
              <a:rPr lang="en-US" sz="12800" i="1" dirty="0" smtClean="0">
                <a:solidFill>
                  <a:srgbClr val="CC0099"/>
                </a:solidFill>
                <a:latin typeface="Bookman Old Style" pitchFamily="18" charset="0"/>
              </a:rPr>
              <a:t>IV</a:t>
            </a:r>
            <a:r>
              <a:rPr lang="ru-RU" sz="12800" i="1" dirty="0" smtClean="0">
                <a:solidFill>
                  <a:srgbClr val="CC0099"/>
                </a:solidFill>
                <a:latin typeface="Bookman Old Style" pitchFamily="18" charset="0"/>
              </a:rPr>
              <a:t> классе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2800" i="1" dirty="0" smtClean="0">
                <a:solidFill>
                  <a:srgbClr val="CC0099"/>
                </a:solidFill>
                <a:latin typeface="Bookman Old Style" pitchFamily="18" charset="0"/>
              </a:rPr>
              <a:t>по учебнику М.З. </a:t>
            </a:r>
            <a:r>
              <a:rPr lang="ru-RU" sz="12800" i="1" dirty="0" err="1" smtClean="0">
                <a:solidFill>
                  <a:srgbClr val="CC0099"/>
                </a:solidFill>
                <a:latin typeface="Bookman Old Style" pitchFamily="18" charset="0"/>
              </a:rPr>
              <a:t>Биболетовой</a:t>
            </a:r>
            <a:r>
              <a:rPr lang="ru-RU" sz="12800" i="1" dirty="0" smtClean="0">
                <a:solidFill>
                  <a:srgbClr val="CC0099"/>
                </a:solidFill>
                <a:latin typeface="Bookman Old Style" pitchFamily="18" charset="0"/>
              </a:rPr>
              <a:t> «</a:t>
            </a:r>
            <a:r>
              <a:rPr lang="en-US" sz="12800" i="1" dirty="0" smtClean="0">
                <a:solidFill>
                  <a:srgbClr val="CC0099"/>
                </a:solidFill>
                <a:latin typeface="Bookman Old Style" pitchFamily="18" charset="0"/>
              </a:rPr>
              <a:t>Enjoy English – </a:t>
            </a:r>
            <a:r>
              <a:rPr lang="en-US" sz="12800" i="1" dirty="0" smtClean="0">
                <a:solidFill>
                  <a:srgbClr val="CC0099"/>
                </a:solidFill>
                <a:latin typeface="Bookman Old Style" pitchFamily="18" charset="0"/>
                <a:cs typeface="Arial" pitchFamily="34" charset="0"/>
              </a:rPr>
              <a:t>2</a:t>
            </a:r>
            <a:r>
              <a:rPr lang="ru-RU" sz="12800" i="1" dirty="0" smtClean="0">
                <a:solidFill>
                  <a:srgbClr val="CC0099"/>
                </a:solidFill>
                <a:latin typeface="Bookman Old Style" pitchFamily="18" charset="0"/>
              </a:rPr>
              <a:t>»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7200" i="1" dirty="0" smtClean="0">
                <a:solidFill>
                  <a:srgbClr val="0000FF"/>
                </a:solidFill>
                <a:latin typeface="Bookman Old Style" pitchFamily="18" charset="0"/>
              </a:rPr>
              <a:t>Разработчик слайдов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7200" i="1" dirty="0" smtClean="0">
                <a:solidFill>
                  <a:srgbClr val="0000FF"/>
                </a:solidFill>
                <a:latin typeface="Bookman Old Style" pitchFamily="18" charset="0"/>
              </a:rPr>
              <a:t>Учитель английского языка 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7200" i="1" dirty="0" smtClean="0">
                <a:solidFill>
                  <a:srgbClr val="0000FF"/>
                </a:solidFill>
                <a:latin typeface="Bookman Old Style" pitchFamily="18" charset="0"/>
              </a:rPr>
              <a:t>Шевелева Ю.А.</a:t>
            </a:r>
            <a:endParaRPr lang="ru-RU" sz="72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Тел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30241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Лама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71500"/>
            <a:ext cx="33115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ом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071938"/>
            <a:ext cx="3097212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Documents and Settings\WINNER\Мои документы\презентации уроков\презентации\анимашки\дом\тах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4143375"/>
            <a:ext cx="2925763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8813" y="3286125"/>
            <a:ext cx="60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TV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00750" y="6215063"/>
            <a:ext cx="1533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computer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72188" y="3071813"/>
            <a:ext cx="84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lamp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5938" y="6215063"/>
            <a:ext cx="72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bed</a:t>
            </a:r>
            <a:endParaRPr lang="ru-RU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теле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30241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кар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857625"/>
            <a:ext cx="26654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Ча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143125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2500313"/>
            <a:ext cx="1595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telephone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4357688"/>
            <a:ext cx="915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clock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6438" y="592931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picture</a:t>
            </a:r>
            <a:endParaRPr lang="ru-RU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Where are these objects?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00200"/>
            <a:ext cx="5357813" cy="4572000"/>
          </a:xfrm>
        </p:spPr>
        <p:txBody>
          <a:bodyPr/>
          <a:lstStyle/>
          <a:p>
            <a:r>
              <a:rPr lang="en-US" b="1" smtClean="0">
                <a:latin typeface="Comic Sans MS" pitchFamily="66" charset="0"/>
              </a:rPr>
              <a:t>There is a bed in the </a:t>
            </a:r>
          </a:p>
          <a:p>
            <a:r>
              <a:rPr lang="en-US" b="1" smtClean="0">
                <a:latin typeface="Comic Sans MS" pitchFamily="66" charset="0"/>
              </a:rPr>
              <a:t>There is a sofa and a TV in the </a:t>
            </a:r>
          </a:p>
          <a:p>
            <a:r>
              <a:rPr lang="en-US" b="1" smtClean="0">
                <a:latin typeface="Comic Sans MS" pitchFamily="66" charset="0"/>
              </a:rPr>
              <a:t>There are two pictures on the </a:t>
            </a:r>
          </a:p>
          <a:p>
            <a:r>
              <a:rPr lang="en-US" b="1" smtClean="0">
                <a:latin typeface="Comic Sans MS" pitchFamily="66" charset="0"/>
              </a:rPr>
              <a:t>There are armchairs near the </a:t>
            </a:r>
            <a:endParaRPr lang="ru-RU" b="1" smtClean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571625"/>
            <a:ext cx="2212975" cy="4600575"/>
          </a:xfrm>
        </p:spPr>
        <p:txBody>
          <a:bodyPr/>
          <a:lstStyle/>
          <a:p>
            <a:r>
              <a:rPr lang="en-US" b="1" smtClean="0">
                <a:latin typeface="Comic Sans MS" pitchFamily="66" charset="0"/>
              </a:rPr>
              <a:t>wall.</a:t>
            </a:r>
          </a:p>
          <a:p>
            <a:r>
              <a:rPr lang="en-US" b="1" smtClean="0">
                <a:latin typeface="Comic Sans MS" pitchFamily="66" charset="0"/>
              </a:rPr>
              <a:t>fireplace.</a:t>
            </a:r>
          </a:p>
          <a:p>
            <a:r>
              <a:rPr lang="en-US" b="1" smtClean="0">
                <a:latin typeface="Comic Sans MS" pitchFamily="66" charset="0"/>
              </a:rPr>
              <a:t>bedroom.</a:t>
            </a:r>
          </a:p>
          <a:p>
            <a:r>
              <a:rPr lang="en-US" b="1" smtClean="0">
                <a:latin typeface="Comic Sans MS" pitchFamily="66" charset="0"/>
              </a:rPr>
              <a:t>living room.</a:t>
            </a:r>
          </a:p>
          <a:p>
            <a:endParaRPr lang="ru-RU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5250656" y="2321719"/>
            <a:ext cx="785813" cy="714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43500" y="1928813"/>
            <a:ext cx="857250" cy="7858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00625" y="2286000"/>
            <a:ext cx="1071563" cy="857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14938" y="1857375"/>
            <a:ext cx="785812" cy="714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Рисунок 20" descr="boar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286125"/>
            <a:ext cx="2643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Read the text and find the object in the picture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C:\Documents and Settings\WINNER\Мои документы\Мои рисунки\картинки\img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821848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4357688"/>
            <a:ext cx="79168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omic Sans MS" pitchFamily="66" charset="0"/>
              </a:rPr>
              <a:t>This is a room. There is a sofa under the window. </a:t>
            </a:r>
          </a:p>
          <a:p>
            <a:r>
              <a:rPr lang="en-US" sz="2400" b="1">
                <a:solidFill>
                  <a:srgbClr val="0000FF"/>
                </a:solidFill>
                <a:latin typeface="Comic Sans MS" pitchFamily="66" charset="0"/>
              </a:rPr>
              <a:t>To the left of the sofa there is a table. </a:t>
            </a:r>
          </a:p>
          <a:p>
            <a:r>
              <a:rPr lang="en-US" sz="2400" b="1">
                <a:solidFill>
                  <a:srgbClr val="0000FF"/>
                </a:solidFill>
                <a:latin typeface="Comic Sans MS" pitchFamily="66" charset="0"/>
              </a:rPr>
              <a:t>There is a lamp on it. There is a picture above</a:t>
            </a:r>
          </a:p>
          <a:p>
            <a:r>
              <a:rPr lang="en-US" sz="2400" b="1">
                <a:solidFill>
                  <a:srgbClr val="0000FF"/>
                </a:solidFill>
                <a:latin typeface="Comic Sans MS" pitchFamily="66" charset="0"/>
              </a:rPr>
              <a:t>the fireplace. There is a cat on the floor.</a:t>
            </a:r>
          </a:p>
          <a:p>
            <a:r>
              <a:rPr lang="en-US" sz="2400" b="1">
                <a:solidFill>
                  <a:srgbClr val="0000FF"/>
                </a:solidFill>
                <a:latin typeface="Comic Sans MS" pitchFamily="66" charset="0"/>
              </a:rPr>
              <a:t>Near the cat there is … </a:t>
            </a:r>
          </a:p>
          <a:p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(a vase) </a:t>
            </a:r>
            <a:endParaRPr lang="ru-RU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WINNER\Мои документы\Мои рисунки\картинки\Безымянный 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3786188"/>
            <a:ext cx="8229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Head and shoulders, knees and toes, knees and toes,</a:t>
            </a:r>
          </a:p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Head and shoulders, knees and toes, knees and toes,</a:t>
            </a:r>
          </a:p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And eyes, and ears, and mouth, and nose,</a:t>
            </a:r>
          </a:p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Head and shoulders, knees and toes, knees and toes.</a:t>
            </a:r>
          </a:p>
          <a:p>
            <a:endParaRPr lang="en-US">
              <a:solidFill>
                <a:srgbClr val="FFFF00"/>
              </a:solidFill>
            </a:endParaRPr>
          </a:p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21508" name="Picture 3" descr="C:\Documents and Settings\WINNER\Мои документы\презентации уроков\презентации\анимашки\Начальная школа\clip_image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143000"/>
            <a:ext cx="25447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Let’s work in group</a:t>
            </a:r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учеб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571625"/>
            <a:ext cx="6142038" cy="4595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Choose between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is / are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7467600" cy="518795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 pitchFamily="66" charset="0"/>
              </a:rPr>
              <a:t>There ____  a cupboard in the hall.</a:t>
            </a:r>
            <a:endParaRPr lang="ru-RU" sz="28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 pitchFamily="66" charset="0"/>
              </a:rPr>
              <a:t>There ____  pictures, a light switch and a shelf with books on the wall.</a:t>
            </a:r>
            <a:endParaRPr lang="ru-RU" sz="28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 pitchFamily="66" charset="0"/>
              </a:rPr>
              <a:t>____ there a mirror in the bedroom?</a:t>
            </a:r>
            <a:endParaRPr lang="ru-RU" sz="28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 pitchFamily="66" charset="0"/>
              </a:rPr>
              <a:t>There ____  a fireplace, an armchair and a carpet in the living room.</a:t>
            </a:r>
            <a:endParaRPr lang="ru-RU" sz="28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 pitchFamily="66" charset="0"/>
              </a:rPr>
              <a:t>____ there pillows on the bed?</a:t>
            </a:r>
            <a:endParaRPr lang="ru-RU" sz="28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 pitchFamily="66" charset="0"/>
              </a:rPr>
              <a:t>There ____ four chairs near the table.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3556" name="Рисунок 6" descr="book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857750"/>
            <a:ext cx="17065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QUESTIONWH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428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Home task  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4000" b="1" smtClean="0">
                <a:latin typeface="Comic Sans MS" pitchFamily="66" charset="0"/>
              </a:rPr>
              <a:t>To review the words at p.59 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4000" b="1" smtClean="0">
                <a:latin typeface="Comic Sans MS" pitchFamily="66" charset="0"/>
              </a:rPr>
              <a:t>To prepare for home reading “Baby Elephant and his new things” p.68 – 71</a:t>
            </a:r>
          </a:p>
        </p:txBody>
      </p:sp>
      <p:pic>
        <p:nvPicPr>
          <p:cNvPr id="24580" name="Рисунок 3" descr="0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85750"/>
            <a:ext cx="10890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аним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786313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WINNER\Мои документы\Мои рисунки\картинки\Безымянный 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571625"/>
            <a:ext cx="42672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WINNER\Мои документы\Мои рисунки\карти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00188"/>
            <a:ext cx="48609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7467600" cy="796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4400" b="1" u="sng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4400" b="1" u="sng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4400" b="1" u="sng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4400" b="1" u="sng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4400" b="1" u="sng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4400" b="1" u="sng" dirty="0" smtClean="0">
                <a:solidFill>
                  <a:srgbClr val="008000"/>
                </a:solidFill>
                <a:latin typeface="Comic Sans MS" pitchFamily="66" charset="0"/>
              </a:rPr>
              <a:t>сегодня на уроке мы:</a:t>
            </a:r>
            <a:endParaRPr lang="ru-RU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243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5006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 узнаем английские пословицы о доме</a:t>
            </a:r>
          </a:p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 повторим слова по теме «Мой дом»</a:t>
            </a:r>
          </a:p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 с помощью структуры </a:t>
            </a:r>
            <a:r>
              <a:rPr lang="en-US" sz="3600" b="1" smtClean="0">
                <a:solidFill>
                  <a:srgbClr val="C00000"/>
                </a:solidFill>
                <a:latin typeface="Comic Sans MS" pitchFamily="66" charset="0"/>
              </a:rPr>
              <a:t>there is/there are </a:t>
            </a:r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попробуем описать дом</a:t>
            </a:r>
            <a:endParaRPr lang="en-US" sz="36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 разгадаем кроссворды</a:t>
            </a:r>
          </a:p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 напишем мини-тест</a:t>
            </a:r>
          </a:p>
          <a:p>
            <a:pPr eaLnBrk="1" hangingPunct="1"/>
            <a:endParaRPr lang="ru-RU" sz="36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/>
            <a:endParaRPr lang="ru-RU" sz="36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/>
            <a:endParaRPr lang="ru-RU" sz="36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Let’s practice the sounds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z="3200" b="1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  <a:t>[ u:] room, bathroom, living room, bedroom</a:t>
            </a:r>
          </a:p>
          <a:p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  <a:t>[ o:] wall, hall, floor, door</a:t>
            </a:r>
          </a:p>
          <a:p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  <a:t>[ t∫] kitchen, chair</a:t>
            </a:r>
          </a:p>
          <a:p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  <a:t>[ </a:t>
            </a:r>
            <a:r>
              <a:rPr lang="en-US" sz="3200" b="1" smtClean="0">
                <a:solidFill>
                  <a:schemeClr val="bg1"/>
                </a:solidFill>
                <a:latin typeface="Bookman Old Style" pitchFamily="18" charset="0"/>
              </a:rPr>
              <a:t>æ] pantry, flat, has</a:t>
            </a:r>
          </a:p>
          <a:p>
            <a:r>
              <a:rPr lang="en-US" sz="3200" b="1" smtClean="0">
                <a:solidFill>
                  <a:schemeClr val="bg1"/>
                </a:solidFill>
                <a:latin typeface="Bookman Old Style" pitchFamily="18" charset="0"/>
              </a:rPr>
              <a:t>[ 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ә</a:t>
            </a:r>
            <a: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] </a:t>
            </a:r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there, where, chair, share</a:t>
            </a:r>
            <a: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ru-RU" sz="3200" b="1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Comic Sans MS" pitchFamily="66" charset="0"/>
              </a:rPr>
              <a:t>Let’s read the rhyme</a:t>
            </a:r>
            <a:endParaRPr lang="ru-RU" sz="6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1267" name="Picture 2" descr="C:\Documents and Settings\WINNER\Мои документы\методика\презентации\анимашки\Животные\16m2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000375"/>
            <a:ext cx="1809750" cy="28575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375" y="1428750"/>
            <a:ext cx="3802063" cy="47434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Little mouse, little</a:t>
            </a:r>
            <a:r>
              <a:rPr lang="ru-RU" b="1" i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mouse,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Where is your house?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Little cat, little cat,</a:t>
            </a:r>
            <a:endParaRPr lang="ru-RU" b="1" i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I have no flat.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I’m a poor mouse,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I have no house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Little mouse, little mouse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Come to my house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Little cat, little cat,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I can not do that,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rgbClr val="008000"/>
                </a:solidFill>
                <a:latin typeface="Comic Sans MS" pitchFamily="66" charset="0"/>
              </a:rPr>
              <a:t>You want to eat me</a:t>
            </a:r>
          </a:p>
        </p:txBody>
      </p:sp>
      <p:pic>
        <p:nvPicPr>
          <p:cNvPr id="11269" name="Picture 2" descr="mhtml:file://C:\Documents%20and%20Settings\WINNER\Мои%20документы\Мои%20рисунки\Анимашки%20для%20веб-мастеров%20и%20не%20только__.mht!http://vinden.narod.ru/VinDen-anime.files/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1785938"/>
            <a:ext cx="15430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0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Comic Sans MS" pitchFamily="66" charset="0"/>
              </a:rPr>
              <a:t>Do you know English proverbs?</a:t>
            </a:r>
            <a:br>
              <a:rPr lang="en-US" sz="40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Comic Sans MS" pitchFamily="66" charset="0"/>
              </a:rPr>
              <a:t>Find Russian equivalents </a:t>
            </a:r>
            <a:endParaRPr lang="ru-RU" sz="4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57438"/>
            <a:ext cx="3657600" cy="38147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East or West – home is best.</a:t>
            </a:r>
            <a:endParaRPr lang="ru-RU" sz="32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2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3200" b="1" smtClean="0">
                <a:solidFill>
                  <a:srgbClr val="008000"/>
                </a:solidFill>
                <a:latin typeface="Comic Sans MS" pitchFamily="66" charset="0"/>
              </a:rPr>
              <a:t>There is no place like home.</a:t>
            </a:r>
            <a:endParaRPr lang="ru-RU" sz="3200" b="1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2292" name="Содержимое 3"/>
          <p:cNvSpPr>
            <a:spLocks noGrp="1"/>
          </p:cNvSpPr>
          <p:nvPr>
            <p:ph sz="quarter" idx="2"/>
          </p:nvPr>
        </p:nvSpPr>
        <p:spPr>
          <a:xfrm>
            <a:off x="4286250" y="2357438"/>
            <a:ext cx="4071938" cy="4143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7030A0"/>
                </a:solidFill>
                <a:latin typeface="Comic Sans MS" pitchFamily="66" charset="0"/>
              </a:rPr>
              <a:t>Нет лучше места, чем дома.</a:t>
            </a:r>
          </a:p>
          <a:p>
            <a:pPr eaLnBrk="1" hangingPunct="1">
              <a:buFont typeface="Wingdings" pitchFamily="2" charset="2"/>
              <a:buNone/>
            </a:pPr>
            <a:endParaRPr lang="en-US" sz="3200" b="1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7030A0"/>
                </a:solidFill>
                <a:latin typeface="Comic Sans MS" pitchFamily="66" charset="0"/>
              </a:rPr>
              <a:t>В гостях хорошо, а дома лучше.</a:t>
            </a:r>
          </a:p>
          <a:p>
            <a:pPr eaLnBrk="1" hangingPunct="1"/>
            <a:endParaRPr lang="ru-RU" sz="3200" b="1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3357563" y="3214687"/>
            <a:ext cx="1143000" cy="7143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3214688" y="3214687"/>
            <a:ext cx="1500188" cy="1071563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Let’s review the words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Comic Sans MS" pitchFamily="66" charset="0"/>
              </a:rPr>
              <a:t>Room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Comic Sans MS" pitchFamily="66" charset="0"/>
              </a:rPr>
              <a:t>Bedroom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Comic Sans MS" pitchFamily="66" charset="0"/>
              </a:rPr>
              <a:t>Bathroom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Comic Sans MS" pitchFamily="66" charset="0"/>
              </a:rPr>
              <a:t>Living room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Comic Sans MS" pitchFamily="66" charset="0"/>
              </a:rPr>
              <a:t>Kitchen 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Comic Sans MS" pitchFamily="66" charset="0"/>
              </a:rPr>
              <a:t>Pantry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Comic Sans MS" pitchFamily="66" charset="0"/>
              </a:rPr>
              <a:t>Hall</a:t>
            </a:r>
          </a:p>
          <a:p>
            <a:pPr eaLnBrk="1" hangingPunct="1"/>
            <a:endParaRPr lang="ru-RU" smtClean="0"/>
          </a:p>
        </p:txBody>
      </p:sp>
      <p:sp>
        <p:nvSpPr>
          <p:cNvPr id="13316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99"/>
                </a:solidFill>
                <a:latin typeface="Comic Sans MS" pitchFamily="66" charset="0"/>
              </a:rPr>
              <a:t>Комната</a:t>
            </a:r>
          </a:p>
          <a:p>
            <a:pPr eaLnBrk="1" hangingPunct="1"/>
            <a:r>
              <a:rPr lang="ru-RU" b="1" smtClean="0">
                <a:solidFill>
                  <a:srgbClr val="CC0099"/>
                </a:solidFill>
                <a:latin typeface="Comic Sans MS" pitchFamily="66" charset="0"/>
              </a:rPr>
              <a:t>Спальня</a:t>
            </a:r>
          </a:p>
          <a:p>
            <a:pPr eaLnBrk="1" hangingPunct="1"/>
            <a:r>
              <a:rPr lang="ru-RU" b="1" smtClean="0">
                <a:solidFill>
                  <a:srgbClr val="CC0099"/>
                </a:solidFill>
                <a:latin typeface="Comic Sans MS" pitchFamily="66" charset="0"/>
              </a:rPr>
              <a:t>Ванная комната</a:t>
            </a:r>
          </a:p>
          <a:p>
            <a:pPr eaLnBrk="1" hangingPunct="1"/>
            <a:r>
              <a:rPr lang="ru-RU" b="1" smtClean="0">
                <a:solidFill>
                  <a:srgbClr val="CC0099"/>
                </a:solidFill>
                <a:latin typeface="Comic Sans MS" pitchFamily="66" charset="0"/>
              </a:rPr>
              <a:t>Гостиная</a:t>
            </a:r>
          </a:p>
          <a:p>
            <a:pPr eaLnBrk="1" hangingPunct="1"/>
            <a:r>
              <a:rPr lang="ru-RU" b="1" smtClean="0">
                <a:solidFill>
                  <a:srgbClr val="CC0099"/>
                </a:solidFill>
                <a:latin typeface="Comic Sans MS" pitchFamily="66" charset="0"/>
              </a:rPr>
              <a:t>Кухня</a:t>
            </a:r>
          </a:p>
          <a:p>
            <a:pPr eaLnBrk="1" hangingPunct="1"/>
            <a:r>
              <a:rPr lang="ru-RU" b="1" smtClean="0">
                <a:solidFill>
                  <a:srgbClr val="CC0099"/>
                </a:solidFill>
                <a:latin typeface="Comic Sans MS" pitchFamily="66" charset="0"/>
              </a:rPr>
              <a:t>Кладовая</a:t>
            </a:r>
          </a:p>
          <a:p>
            <a:pPr eaLnBrk="1" hangingPunct="1"/>
            <a:r>
              <a:rPr lang="ru-RU" b="1" smtClean="0">
                <a:solidFill>
                  <a:srgbClr val="CC0099"/>
                </a:solidFill>
                <a:latin typeface="Comic Sans MS" pitchFamily="66" charset="0"/>
              </a:rPr>
              <a:t>Прихожая</a:t>
            </a:r>
          </a:p>
          <a:p>
            <a:pPr eaLnBrk="1" hangingPunct="1"/>
            <a:endParaRPr lang="ru-RU" smtClean="0"/>
          </a:p>
        </p:txBody>
      </p:sp>
      <p:sp>
        <p:nvSpPr>
          <p:cNvPr id="13317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en-US" smtClean="0"/>
              <a:t>English</a:t>
            </a:r>
            <a:endParaRPr lang="ru-RU" smtClean="0"/>
          </a:p>
        </p:txBody>
      </p:sp>
      <p:sp>
        <p:nvSpPr>
          <p:cNvPr id="13318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en-US" smtClean="0"/>
              <a:t>Russian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7" grpId="0" build="p" animBg="1"/>
      <p:bldP spid="1331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/>
            <a:endParaRPr lang="en-US" b="1" smtClean="0">
              <a:latin typeface="Comic Sans MS" pitchFamily="66" charset="0"/>
            </a:endParaRP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curtains</a:t>
            </a:r>
          </a:p>
          <a:p>
            <a:pPr eaLnBrk="1" hangingPunct="1"/>
            <a:endParaRPr lang="en-US" b="1" smtClean="0">
              <a:latin typeface="Comic Sans MS" pitchFamily="66" charset="0"/>
            </a:endParaRPr>
          </a:p>
          <a:p>
            <a:pPr eaLnBrk="1" hangingPunct="1"/>
            <a:endParaRPr lang="en-US" b="1" smtClean="0">
              <a:latin typeface="Comic Sans MS" pitchFamily="66" charset="0"/>
            </a:endParaRP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door </a:t>
            </a:r>
            <a:endParaRPr lang="ru-RU" b="1" smtClean="0">
              <a:latin typeface="Comic Sans MS" pitchFamily="66" charset="0"/>
            </a:endParaRPr>
          </a:p>
        </p:txBody>
      </p:sp>
      <p:pic>
        <p:nvPicPr>
          <p:cNvPr id="11" name="Picture 4" descr="Крес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28625"/>
            <a:ext cx="352901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Занов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3168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соф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357688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двер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357688"/>
            <a:ext cx="2173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Ok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2143125"/>
            <a:ext cx="2444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43313" y="5143500"/>
            <a:ext cx="1195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window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15063" y="2786063"/>
            <a:ext cx="148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armchair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15063" y="3929063"/>
            <a:ext cx="823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sofa</a:t>
            </a:r>
            <a:endParaRPr lang="ru-RU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31686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пар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071938"/>
            <a:ext cx="31686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Ст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357688"/>
            <a:ext cx="20891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нижн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28625"/>
            <a:ext cx="2879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овё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2143125"/>
            <a:ext cx="3600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0" y="3500438"/>
            <a:ext cx="852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desk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75" y="464343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carpet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88" y="2214563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table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29438" y="2071688"/>
            <a:ext cx="925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shelf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313" y="4143375"/>
            <a:ext cx="927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chair</a:t>
            </a:r>
            <a:endParaRPr lang="ru-RU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526</TotalTime>
  <Words>492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Century Schoolbook</vt:lpstr>
      <vt:lpstr>Wingdings</vt:lpstr>
      <vt:lpstr>Wingdings 2</vt:lpstr>
      <vt:lpstr>Calibri</vt:lpstr>
      <vt:lpstr>Comic Sans MS</vt:lpstr>
      <vt:lpstr>Bookman Old Style</vt:lpstr>
      <vt:lpstr>Эркер</vt:lpstr>
      <vt:lpstr>    HOME, SWEET HOME</vt:lpstr>
      <vt:lpstr>Слайд 2</vt:lpstr>
      <vt:lpstr>   сегодня на уроке мы:</vt:lpstr>
      <vt:lpstr>Let’s practice the sounds</vt:lpstr>
      <vt:lpstr>Let’s read the rhyme</vt:lpstr>
      <vt:lpstr>Do you know English proverbs? Find Russian equivalents </vt:lpstr>
      <vt:lpstr>Let’s review the words</vt:lpstr>
      <vt:lpstr>Слайд 8</vt:lpstr>
      <vt:lpstr>Слайд 9</vt:lpstr>
      <vt:lpstr>Слайд 10</vt:lpstr>
      <vt:lpstr>Слайд 11</vt:lpstr>
      <vt:lpstr>Where are these objects?</vt:lpstr>
      <vt:lpstr>Read the text and find the object in the picture</vt:lpstr>
      <vt:lpstr>Слайд 14</vt:lpstr>
      <vt:lpstr>Let’s work in group</vt:lpstr>
      <vt:lpstr>Choose between is / are</vt:lpstr>
      <vt:lpstr>Home task  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HOME, SWEET HOME</dc:title>
  <dc:creator>WINNER</dc:creator>
  <cp:lastModifiedBy>Admin</cp:lastModifiedBy>
  <cp:revision>75</cp:revision>
  <dcterms:created xsi:type="dcterms:W3CDTF">2007-10-05T11:27:55Z</dcterms:created>
  <dcterms:modified xsi:type="dcterms:W3CDTF">2012-01-27T12:27:04Z</dcterms:modified>
</cp:coreProperties>
</file>