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3" r:id="rId2"/>
    <p:sldMasterId id="2147483697" r:id="rId3"/>
  </p:sldMasterIdLst>
  <p:notesMasterIdLst>
    <p:notesMasterId r:id="rId21"/>
  </p:notesMasterIdLst>
  <p:sldIdLst>
    <p:sldId id="261" r:id="rId4"/>
    <p:sldId id="260" r:id="rId5"/>
    <p:sldId id="259" r:id="rId6"/>
    <p:sldId id="271" r:id="rId7"/>
    <p:sldId id="262" r:id="rId8"/>
    <p:sldId id="263" r:id="rId9"/>
    <p:sldId id="264" r:id="rId10"/>
    <p:sldId id="266" r:id="rId11"/>
    <p:sldId id="265" r:id="rId12"/>
    <p:sldId id="267" r:id="rId13"/>
    <p:sldId id="269" r:id="rId14"/>
    <p:sldId id="276" r:id="rId15"/>
    <p:sldId id="272" r:id="rId16"/>
    <p:sldId id="270" r:id="rId17"/>
    <p:sldId id="275" r:id="rId18"/>
    <p:sldId id="268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05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11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17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231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289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346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404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6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B81649-C387-48AF-9751-0DF96B2B50CC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AAEB99-A7F9-475E-B084-93E159FF18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9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16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74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31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89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46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404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62" algn="l" defTabSz="914116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31CB0D-B66F-4C04-BF12-8F9C688A5726}" type="slidenum">
              <a:rPr lang="ru-RU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13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14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44B13A2-F8CC-46B2-BC79-141CAAD0CADE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16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731CB0D-B66F-4C04-BF12-8F9C688A5726}" type="slidenum">
              <a:rPr lang="ru-RU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12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3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5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6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7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48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A5871B4-E2CB-4E8F-8CCB-9DA20952BE06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9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907F0A9-6E79-4CAA-B1B1-834F528AC0D3}" type="slidenum">
              <a:rPr lang="ru-RU">
                <a:solidFill>
                  <a:prstClr val="black"/>
                </a:solidFill>
              </a:rPr>
              <a:pPr/>
              <a:t>10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597" indent="0" algn="ctr">
              <a:buNone/>
              <a:defRPr/>
            </a:lvl2pPr>
            <a:lvl3pPr marL="829194" indent="0" algn="ctr">
              <a:buNone/>
              <a:defRPr/>
            </a:lvl3pPr>
            <a:lvl4pPr marL="1243791" indent="0" algn="ctr">
              <a:buNone/>
              <a:defRPr/>
            </a:lvl4pPr>
            <a:lvl5pPr marL="1658388" indent="0" algn="ctr">
              <a:buNone/>
              <a:defRPr/>
            </a:lvl5pPr>
            <a:lvl6pPr marL="2072986" indent="0" algn="ctr">
              <a:buNone/>
              <a:defRPr/>
            </a:lvl6pPr>
            <a:lvl7pPr marL="2487583" indent="0" algn="ctr">
              <a:buNone/>
              <a:defRPr/>
            </a:lvl7pPr>
            <a:lvl8pPr marL="2902180" indent="0" algn="ctr">
              <a:buNone/>
              <a:defRPr/>
            </a:lvl8pPr>
            <a:lvl9pPr marL="3316777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CD2EC1-189D-48E7-96CC-43ACAB0DFC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2B17F3-1FBC-4DCE-AF64-B9D5E4C4C5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2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2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370B7D-E558-4CED-8705-1DD35CEAA6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4640" indent="0" algn="ctr">
              <a:buNone/>
              <a:defRPr/>
            </a:lvl2pPr>
            <a:lvl3pPr marL="829280" indent="0" algn="ctr">
              <a:buNone/>
              <a:defRPr/>
            </a:lvl3pPr>
            <a:lvl4pPr marL="1243920" indent="0" algn="ctr">
              <a:buNone/>
              <a:defRPr/>
            </a:lvl4pPr>
            <a:lvl5pPr marL="1658560" indent="0" algn="ctr">
              <a:buNone/>
              <a:defRPr/>
            </a:lvl5pPr>
            <a:lvl6pPr marL="2073201" indent="0" algn="ctr">
              <a:buNone/>
              <a:defRPr/>
            </a:lvl6pPr>
            <a:lvl7pPr marL="2487841" indent="0" algn="ctr">
              <a:buNone/>
              <a:defRPr/>
            </a:lvl7pPr>
            <a:lvl8pPr marL="2902481" indent="0" algn="ctr">
              <a:buNone/>
              <a:defRPr/>
            </a:lvl8pPr>
            <a:lvl9pPr marL="3317121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3CD2EC1-189D-48E7-96CC-43ACAB0DFC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FFF02F7-B0F4-4FB3-9C27-6D74EDCDC6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5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640" indent="0">
              <a:buNone/>
              <a:defRPr sz="1600"/>
            </a:lvl2pPr>
            <a:lvl3pPr marL="829280" indent="0">
              <a:buNone/>
              <a:defRPr sz="1500"/>
            </a:lvl3pPr>
            <a:lvl4pPr marL="1243920" indent="0">
              <a:buNone/>
              <a:defRPr sz="1300"/>
            </a:lvl4pPr>
            <a:lvl5pPr marL="1658560" indent="0">
              <a:buNone/>
              <a:defRPr sz="1300"/>
            </a:lvl5pPr>
            <a:lvl6pPr marL="2073201" indent="0">
              <a:buNone/>
              <a:defRPr sz="1300"/>
            </a:lvl6pPr>
            <a:lvl7pPr marL="2487841" indent="0">
              <a:buNone/>
              <a:defRPr sz="1300"/>
            </a:lvl7pPr>
            <a:lvl8pPr marL="2902481" indent="0">
              <a:buNone/>
              <a:defRPr sz="1300"/>
            </a:lvl8pPr>
            <a:lvl9pPr marL="3317121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B330D9D-E542-4FF9-A85F-456D3B3F2C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1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1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0D7BCF-2B3D-4389-A4C1-A6B10F692B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2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640" indent="0">
              <a:buNone/>
              <a:defRPr sz="1800" b="1"/>
            </a:lvl2pPr>
            <a:lvl3pPr marL="829280" indent="0">
              <a:buNone/>
              <a:defRPr sz="1600" b="1"/>
            </a:lvl3pPr>
            <a:lvl4pPr marL="1243920" indent="0">
              <a:buNone/>
              <a:defRPr sz="1500" b="1"/>
            </a:lvl4pPr>
            <a:lvl5pPr marL="1658560" indent="0">
              <a:buNone/>
              <a:defRPr sz="1500" b="1"/>
            </a:lvl5pPr>
            <a:lvl6pPr marL="2073201" indent="0">
              <a:buNone/>
              <a:defRPr sz="1500" b="1"/>
            </a:lvl6pPr>
            <a:lvl7pPr marL="2487841" indent="0">
              <a:buNone/>
              <a:defRPr sz="1500" b="1"/>
            </a:lvl7pPr>
            <a:lvl8pPr marL="2902481" indent="0">
              <a:buNone/>
              <a:defRPr sz="1500" b="1"/>
            </a:lvl8pPr>
            <a:lvl9pPr marL="3317121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3981F4-E914-4CA1-9803-B19D4147D0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11CB96-6F9B-4569-9852-81D9A24B43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F017490-E063-4810-A01C-77138C2753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3" y="273631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3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D01FD7-71CB-477F-A7F9-3F4772C0FC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FFF02F7-B0F4-4FB3-9C27-6D74EDCDC61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3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3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640" indent="0">
              <a:buNone/>
              <a:defRPr sz="2500"/>
            </a:lvl2pPr>
            <a:lvl3pPr marL="829280" indent="0">
              <a:buNone/>
              <a:defRPr sz="2200"/>
            </a:lvl3pPr>
            <a:lvl4pPr marL="1243920" indent="0">
              <a:buNone/>
              <a:defRPr sz="1800"/>
            </a:lvl4pPr>
            <a:lvl5pPr marL="1658560" indent="0">
              <a:buNone/>
              <a:defRPr sz="1800"/>
            </a:lvl5pPr>
            <a:lvl6pPr marL="2073201" indent="0">
              <a:buNone/>
              <a:defRPr sz="1800"/>
            </a:lvl6pPr>
            <a:lvl7pPr marL="2487841" indent="0">
              <a:buNone/>
              <a:defRPr sz="1800"/>
            </a:lvl7pPr>
            <a:lvl8pPr marL="2902481" indent="0">
              <a:buNone/>
              <a:defRPr sz="1800"/>
            </a:lvl8pPr>
            <a:lvl9pPr marL="3317121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3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640" indent="0">
              <a:buNone/>
              <a:defRPr sz="1100"/>
            </a:lvl2pPr>
            <a:lvl3pPr marL="829280" indent="0">
              <a:buNone/>
              <a:defRPr sz="900"/>
            </a:lvl3pPr>
            <a:lvl4pPr marL="1243920" indent="0">
              <a:buNone/>
              <a:defRPr sz="800"/>
            </a:lvl4pPr>
            <a:lvl5pPr marL="1658560" indent="0">
              <a:buNone/>
              <a:defRPr sz="800"/>
            </a:lvl5pPr>
            <a:lvl6pPr marL="2073201" indent="0">
              <a:buNone/>
              <a:defRPr sz="800"/>
            </a:lvl6pPr>
            <a:lvl7pPr marL="2487841" indent="0">
              <a:buNone/>
              <a:defRPr sz="800"/>
            </a:lvl7pPr>
            <a:lvl8pPr marL="2902481" indent="0">
              <a:buNone/>
              <a:defRPr sz="800"/>
            </a:lvl8pPr>
            <a:lvl9pPr marL="3317121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A153E92-72A6-4D45-854B-C7A26CC6D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D2B17F3-1FBC-4DCE-AF64-B9D5E4C4C5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880" y="273631"/>
            <a:ext cx="2056320" cy="585565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6481" y="273631"/>
            <a:ext cx="6032160" cy="585565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A370B7D-E558-4CED-8705-1DD35CEAA6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BDB3FB-1966-49D2-ADFA-4632739A5773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B4004-7DCF-412D-B4D1-FB20467F3F4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7388652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294BB-FF33-4FB7-93BF-4B3F9536C5C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52443-3258-44C9-8F51-719666759A0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544211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457F9A-8672-478B-B62E-35B16B4C43D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F1BAB3-8CBE-471D-AD62-02C42DCB915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446649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D4199-115A-4A4A-8305-3FCE5C810489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9E8255-067B-4899-B830-B14525F8B88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448306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C824D-DE5F-4ADC-8794-E3A07AB713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571B13-229A-4E41-8A36-6E2356F43C4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85223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429A9B-44A4-4A1D-8682-E790FDDC88B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B9646-5B18-45E1-860E-3A92E455664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728425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6AFA98-D955-413F-8CAA-45471B023E36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A8563-3E71-496A-B225-E79FF5690FEF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6204758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880" y="4406866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4597" indent="0">
              <a:buNone/>
              <a:defRPr sz="1600"/>
            </a:lvl2pPr>
            <a:lvl3pPr marL="829194" indent="0">
              <a:buNone/>
              <a:defRPr sz="1500"/>
            </a:lvl3pPr>
            <a:lvl4pPr marL="1243791" indent="0">
              <a:buNone/>
              <a:defRPr sz="1300"/>
            </a:lvl4pPr>
            <a:lvl5pPr marL="1658388" indent="0">
              <a:buNone/>
              <a:defRPr sz="1300"/>
            </a:lvl5pPr>
            <a:lvl6pPr marL="2072986" indent="0">
              <a:buNone/>
              <a:defRPr sz="1300"/>
            </a:lvl6pPr>
            <a:lvl7pPr marL="2487583" indent="0">
              <a:buNone/>
              <a:defRPr sz="1300"/>
            </a:lvl7pPr>
            <a:lvl8pPr marL="2902180" indent="0">
              <a:buNone/>
              <a:defRPr sz="1300"/>
            </a:lvl8pPr>
            <a:lvl9pPr marL="3316777" indent="0">
              <a:buNone/>
              <a:defRPr sz="13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B330D9D-E542-4FF9-A85F-456D3B3F2CD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BB96E-3D0E-41A9-A7DC-D2F13ACF6B8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EC55C-FE55-4EB7-AB91-BAA59520DFF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7915457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BC119-2114-4C71-818C-FCC47F0A8825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CEB29-38BC-406A-8F01-715712005730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504752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68B3B-44E5-4FD5-94BD-ADE85A45507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D57450-E05F-4C29-B694-1BFB543576E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7037261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DF548-9E75-4331-9880-E45C47CF7DA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F8E12-F4AC-4541-BD90-3F39E67636A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848274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301625" y="228600"/>
            <a:ext cx="8540750" cy="5870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09047B-7501-4423-9E82-B8EBF7DEFD0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0410710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10100" y="1828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6858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10100" y="3733800"/>
            <a:ext cx="37719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0981D3-C745-45D1-936C-D29A8DB2BC29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8010006"/>
      </p:ext>
    </p:extLst>
  </p:cSld>
  <p:clrMapOvr>
    <a:masterClrMapping/>
  </p:clrMapOvr>
  <p:transition spd="slow">
    <p:pull dir="r"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6480" y="1604332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38241" y="1604332"/>
            <a:ext cx="404496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40D7BCF-2B3D-4389-A4C1-A6B10F692B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2" y="275073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4597" indent="0">
              <a:buNone/>
              <a:defRPr sz="1800" b="1"/>
            </a:lvl2pPr>
            <a:lvl3pPr marL="829194" indent="0">
              <a:buNone/>
              <a:defRPr sz="1600" b="1"/>
            </a:lvl3pPr>
            <a:lvl4pPr marL="1243791" indent="0">
              <a:buNone/>
              <a:defRPr sz="1500" b="1"/>
            </a:lvl4pPr>
            <a:lvl5pPr marL="1658388" indent="0">
              <a:buNone/>
              <a:defRPr sz="1500" b="1"/>
            </a:lvl5pPr>
            <a:lvl6pPr marL="2072986" indent="0">
              <a:buNone/>
              <a:defRPr sz="1500" b="1"/>
            </a:lvl6pPr>
            <a:lvl7pPr marL="2487583" indent="0">
              <a:buNone/>
              <a:defRPr sz="1500" b="1"/>
            </a:lvl7pPr>
            <a:lvl8pPr marL="2902180" indent="0">
              <a:buNone/>
              <a:defRPr sz="1500" b="1"/>
            </a:lvl8pPr>
            <a:lvl9pPr marL="3316777" indent="0">
              <a:buNone/>
              <a:defRPr sz="15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E3981F4-E914-4CA1-9803-B19D4147D0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F11CB96-6F9B-4569-9852-81D9A24B43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2F017490-E063-4810-A01C-77138C27535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524" y="273632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920" y="1434394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4D01FD7-71CB-477F-A7F9-3F4772C0FC3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804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804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4597" indent="0">
              <a:buNone/>
              <a:defRPr sz="2500"/>
            </a:lvl2pPr>
            <a:lvl3pPr marL="829194" indent="0">
              <a:buNone/>
              <a:defRPr sz="2200"/>
            </a:lvl3pPr>
            <a:lvl4pPr marL="1243791" indent="0">
              <a:buNone/>
              <a:defRPr sz="1800"/>
            </a:lvl4pPr>
            <a:lvl5pPr marL="1658388" indent="0">
              <a:buNone/>
              <a:defRPr sz="1800"/>
            </a:lvl5pPr>
            <a:lvl6pPr marL="2072986" indent="0">
              <a:buNone/>
              <a:defRPr sz="1800"/>
            </a:lvl6pPr>
            <a:lvl7pPr marL="2487583" indent="0">
              <a:buNone/>
              <a:defRPr sz="1800"/>
            </a:lvl7pPr>
            <a:lvl8pPr marL="2902180" indent="0">
              <a:buNone/>
              <a:defRPr sz="1800"/>
            </a:lvl8pPr>
            <a:lvl9pPr marL="3316777" indent="0">
              <a:buNone/>
              <a:defRPr sz="18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804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4597" indent="0">
              <a:buNone/>
              <a:defRPr sz="1100"/>
            </a:lvl2pPr>
            <a:lvl3pPr marL="829194" indent="0">
              <a:buNone/>
              <a:defRPr sz="900"/>
            </a:lvl3pPr>
            <a:lvl4pPr marL="1243791" indent="0">
              <a:buNone/>
              <a:defRPr sz="800"/>
            </a:lvl4pPr>
            <a:lvl5pPr marL="1658388" indent="0">
              <a:buNone/>
              <a:defRPr sz="800"/>
            </a:lvl5pPr>
            <a:lvl6pPr marL="2072986" indent="0">
              <a:buNone/>
              <a:defRPr sz="800"/>
            </a:lvl6pPr>
            <a:lvl7pPr marL="2487583" indent="0">
              <a:buNone/>
              <a:defRPr sz="800"/>
            </a:lvl7pPr>
            <a:lvl8pPr marL="2902180" indent="0">
              <a:buNone/>
              <a:defRPr sz="800"/>
            </a:lvl8pPr>
            <a:lvl9pPr marL="3316777" indent="0">
              <a:buNone/>
              <a:defRPr sz="8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7A153E92-72A6-4D45-854B-C7A26CC6DAB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2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5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4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7399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446" algn="l"/>
                <a:tab pos="1312888" algn="l"/>
                <a:tab pos="196933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07399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446" algn="l"/>
                <a:tab pos="1312888" algn="l"/>
                <a:tab pos="1969337" algn="l"/>
                <a:tab pos="2625782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4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7399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446" algn="l"/>
                <a:tab pos="1312888" algn="l"/>
                <a:tab pos="1969337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A47C750D-B759-4D14-87A5-00C750BC8B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720" indent="-259124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491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090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5687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285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4882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480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4075" indent="-207299" algn="ctr" defTabSz="407399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48" indent="-310948" algn="l" defTabSz="407399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20" indent="-259124" algn="l" defTabSz="407399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491" indent="-207299" algn="l" defTabSz="407399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090" indent="-207299" algn="l" defTabSz="407399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687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285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4882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480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075" indent="-207299" algn="l" defTabSz="407399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597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194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791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388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2986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583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180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6777" algn="l" defTabSz="829194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6481" y="273629"/>
            <a:ext cx="8226720" cy="114348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6481" y="1604331"/>
            <a:ext cx="8226720" cy="452495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25597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6483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407442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514" algn="l"/>
                <a:tab pos="1313025" algn="l"/>
                <a:tab pos="196954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680" y="6247376"/>
            <a:ext cx="289728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defTabSz="407442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514" algn="l"/>
                <a:tab pos="1313025" algn="l"/>
                <a:tab pos="1969541" algn="l"/>
                <a:tab pos="2626055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endParaRPr lang="ru-RU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23" y="6247376"/>
            <a:ext cx="2128320" cy="47093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407442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656514" algn="l"/>
                <a:tab pos="1313025" algn="l"/>
                <a:tab pos="1969541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fld id="{A47C750D-B759-4D14-87A5-00C750BC8BB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marL="673790" indent="-259151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2pPr>
      <a:lvl3pPr marL="1036599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3pPr>
      <a:lvl4pPr marL="1451240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4pPr>
      <a:lvl5pPr marL="1865880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5pPr>
      <a:lvl6pPr marL="2280522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6pPr>
      <a:lvl7pPr marL="2695161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7pPr>
      <a:lvl8pPr marL="3109802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8pPr>
      <a:lvl9pPr marL="3524441" indent="-207320" algn="ctr" defTabSz="407442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>
          <a:solidFill>
            <a:srgbClr val="000000"/>
          </a:solidFill>
          <a:latin typeface="Arial" charset="0"/>
          <a:ea typeface="MS Gothic" charset="-128"/>
        </a:defRPr>
      </a:lvl9pPr>
    </p:titleStyle>
    <p:bodyStyle>
      <a:lvl1pPr marL="310981" indent="-310981" algn="l" defTabSz="407442" rtl="0" fontAlgn="base" hangingPunct="0">
        <a:lnSpc>
          <a:spcPct val="93000"/>
        </a:lnSpc>
        <a:spcBef>
          <a:spcPct val="0"/>
        </a:spcBef>
        <a:spcAft>
          <a:spcPts val="1293"/>
        </a:spcAft>
        <a:buClr>
          <a:srgbClr val="000000"/>
        </a:buClr>
        <a:buSzPct val="100000"/>
        <a:buFont typeface="Times New Roman" pitchFamily="16" charset="0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673790" indent="-259151" algn="l" defTabSz="407442" rtl="0" fontAlgn="base" hangingPunct="0">
        <a:lnSpc>
          <a:spcPct val="93000"/>
        </a:lnSpc>
        <a:spcBef>
          <a:spcPct val="0"/>
        </a:spcBef>
        <a:spcAft>
          <a:spcPts val="1032"/>
        </a:spcAft>
        <a:buClr>
          <a:srgbClr val="000000"/>
        </a:buClr>
        <a:buSzPct val="100000"/>
        <a:buFont typeface="Times New Roman" pitchFamily="16" charset="0"/>
        <a:defRPr sz="2500">
          <a:solidFill>
            <a:srgbClr val="000000"/>
          </a:solidFill>
          <a:latin typeface="+mn-lt"/>
          <a:ea typeface="+mn-ea"/>
        </a:defRPr>
      </a:lvl2pPr>
      <a:lvl3pPr marL="1036599" indent="-207320" algn="l" defTabSz="407442" rtl="0" fontAlgn="base" hangingPunct="0">
        <a:lnSpc>
          <a:spcPct val="93000"/>
        </a:lnSpc>
        <a:spcBef>
          <a:spcPct val="0"/>
        </a:spcBef>
        <a:spcAft>
          <a:spcPts val="771"/>
        </a:spcAft>
        <a:buClr>
          <a:srgbClr val="000000"/>
        </a:buClr>
        <a:buSzPct val="100000"/>
        <a:buFont typeface="Times New Roman" pitchFamily="16" charset="0"/>
        <a:defRPr sz="2200">
          <a:solidFill>
            <a:srgbClr val="000000"/>
          </a:solidFill>
          <a:latin typeface="+mn-lt"/>
          <a:ea typeface="+mn-ea"/>
        </a:defRPr>
      </a:lvl3pPr>
      <a:lvl4pPr marL="1451240" indent="-207320" algn="l" defTabSz="407442" rtl="0" fontAlgn="base" hangingPunct="0">
        <a:lnSpc>
          <a:spcPct val="93000"/>
        </a:lnSpc>
        <a:spcBef>
          <a:spcPct val="0"/>
        </a:spcBef>
        <a:spcAft>
          <a:spcPts val="522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4pPr>
      <a:lvl5pPr marL="1865880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5pPr>
      <a:lvl6pPr marL="2280522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6pPr>
      <a:lvl7pPr marL="2695161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7pPr>
      <a:lvl8pPr marL="3109802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8pPr>
      <a:lvl9pPr marL="3524441" indent="-207320" algn="l" defTabSz="407442" rtl="0" fontAlgn="base" hangingPunct="0">
        <a:lnSpc>
          <a:spcPct val="93000"/>
        </a:lnSpc>
        <a:spcBef>
          <a:spcPct val="0"/>
        </a:spcBef>
        <a:spcAft>
          <a:spcPts val="261"/>
        </a:spcAft>
        <a:buClr>
          <a:srgbClr val="000000"/>
        </a:buClr>
        <a:buSzPct val="100000"/>
        <a:buFont typeface="Times New Roman" pitchFamily="16" charset="0"/>
        <a:defRPr sz="18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ru-RU"/>
      </a:defPPr>
      <a:lvl1pPr marL="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464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928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392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8560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7320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784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90248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17121" algn="l" defTabSz="829280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934FF64D-0F5A-4167-BBED-F2AC1552D75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01.12.2013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34B7EB26-68C0-447C-818D-0335D2F67B98}" type="slidenum">
              <a:rPr lang="ru-RU">
                <a:solidFill>
                  <a:prstClr val="black">
                    <a:tint val="75000"/>
                  </a:prstClr>
                </a:solidFill>
              </a:rPr>
              <a:pPr defTabSz="914400"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2417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roshkolu.ru/user/vik-navigator/file/597749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440" y="1268760"/>
            <a:ext cx="7773120" cy="1656184"/>
          </a:xfrm>
        </p:spPr>
        <p:txBody>
          <a:bodyPr/>
          <a:lstStyle/>
          <a:p>
            <a:r>
              <a:rPr lang="ru-RU" sz="5400" b="1" dirty="0" smtClean="0"/>
              <a:t>Урок математики в 4 классе</a:t>
            </a:r>
            <a:endParaRPr lang="ru-RU" sz="5400" b="1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44008" y="3068960"/>
            <a:ext cx="3600400" cy="2569232"/>
          </a:xfrm>
        </p:spPr>
        <p:txBody>
          <a:bodyPr/>
          <a:lstStyle/>
          <a:p>
            <a:r>
              <a:rPr lang="ru-RU" sz="1800" b="1" dirty="0" smtClean="0"/>
              <a:t>Учитель начальных классов</a:t>
            </a:r>
          </a:p>
          <a:p>
            <a:r>
              <a:rPr lang="ru-RU" sz="1800" b="1" dirty="0" smtClean="0"/>
              <a:t>МКОУ «Очкуровская СОШ»</a:t>
            </a:r>
          </a:p>
          <a:p>
            <a:r>
              <a:rPr lang="ru-RU" sz="1800" b="1" dirty="0" smtClean="0"/>
              <a:t>Никишина Ольга Ивановна</a:t>
            </a:r>
            <a:endParaRPr lang="ru-RU" sz="18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33CC"/>
                </a:solidFill>
              </a:rPr>
              <a:t>  </a:t>
            </a:r>
          </a:p>
          <a:p>
            <a:r>
              <a:rPr lang="ru-RU" sz="3200" b="1" i="1" dirty="0" smtClean="0">
                <a:solidFill>
                  <a:srgbClr val="0033CC"/>
                </a:solidFill>
              </a:rPr>
              <a:t>   </a:t>
            </a:r>
            <a:r>
              <a:rPr lang="ru-RU" sz="3600" b="1" i="1" dirty="0" smtClean="0">
                <a:solidFill>
                  <a:srgbClr val="0033CC"/>
                </a:solidFill>
              </a:rPr>
              <a:t>Распределительное  свойство</a:t>
            </a:r>
          </a:p>
          <a:p>
            <a:r>
              <a:rPr lang="ru-RU" sz="3600" b="1" i="1" dirty="0" smtClean="0">
                <a:solidFill>
                  <a:srgbClr val="0033CC"/>
                </a:solidFill>
              </a:rPr>
              <a:t>                      умножения   </a:t>
            </a:r>
          </a:p>
          <a:p>
            <a:endParaRPr lang="ru-RU" sz="32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sz="36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№380</a:t>
            </a:r>
            <a:endParaRPr lang="ru-RU" sz="7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(50 +19) </a:t>
            </a:r>
            <a:r>
              <a:rPr lang="ru-RU" b="1" dirty="0" err="1" smtClean="0"/>
              <a:t>х</a:t>
            </a:r>
            <a:r>
              <a:rPr lang="ru-RU" b="1" dirty="0" smtClean="0"/>
              <a:t> 2  =  69х2=138   </a:t>
            </a:r>
          </a:p>
          <a:p>
            <a:r>
              <a:rPr lang="ru-RU" b="1" dirty="0" smtClean="0"/>
              <a:t>(50 +19) </a:t>
            </a:r>
            <a:r>
              <a:rPr lang="ru-RU" b="1" dirty="0" err="1" smtClean="0"/>
              <a:t>х</a:t>
            </a:r>
            <a:r>
              <a:rPr lang="ru-RU" b="1" dirty="0" smtClean="0"/>
              <a:t> 2  =  50х2 + 19х2=100 + 38 =138</a:t>
            </a:r>
          </a:p>
          <a:p>
            <a:r>
              <a:rPr lang="ru-RU" b="1" dirty="0" smtClean="0"/>
              <a:t> (72 + 28) </a:t>
            </a:r>
            <a:r>
              <a:rPr lang="ru-RU" b="1" dirty="0" err="1" smtClean="0"/>
              <a:t>х</a:t>
            </a:r>
            <a:r>
              <a:rPr lang="ru-RU" b="1" dirty="0" smtClean="0"/>
              <a:t> 7 = 100х7=700</a:t>
            </a:r>
          </a:p>
          <a:p>
            <a:r>
              <a:rPr lang="ru-RU" b="1" dirty="0" smtClean="0"/>
              <a:t>(72 + 28) </a:t>
            </a:r>
            <a:r>
              <a:rPr lang="ru-RU" b="1" dirty="0" err="1" smtClean="0"/>
              <a:t>х</a:t>
            </a:r>
            <a:r>
              <a:rPr lang="ru-RU" b="1" dirty="0" smtClean="0"/>
              <a:t> 7 = 72х7 + 28х7= 504 + 196 = 700</a:t>
            </a:r>
          </a:p>
          <a:p>
            <a:r>
              <a:rPr lang="ru-RU" b="1" dirty="0" smtClean="0"/>
              <a:t>- В каком случае пользоваться при вычислении распределительным свойством неудобно?</a:t>
            </a:r>
          </a:p>
          <a:p>
            <a:endParaRPr lang="ru-RU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Oval 4"/>
          <p:cNvSpPr>
            <a:spLocks noChangeArrowheads="1"/>
          </p:cNvSpPr>
          <p:nvPr/>
        </p:nvSpPr>
        <p:spPr bwMode="auto">
          <a:xfrm>
            <a:off x="1692275" y="692150"/>
            <a:ext cx="5903913" cy="554513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Times New Roman" pitchFamily="16" charset="0"/>
            </a:endParaRPr>
          </a:p>
        </p:txBody>
      </p:sp>
      <p:sp>
        <p:nvSpPr>
          <p:cNvPr id="2053" name="Oval 5"/>
          <p:cNvSpPr>
            <a:spLocks noChangeArrowheads="1"/>
          </p:cNvSpPr>
          <p:nvPr/>
        </p:nvSpPr>
        <p:spPr bwMode="auto">
          <a:xfrm>
            <a:off x="2339975" y="1268413"/>
            <a:ext cx="4608513" cy="4392612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Times New Roman" pitchFamily="16" charset="0"/>
            </a:endParaRPr>
          </a:p>
        </p:txBody>
      </p:sp>
      <p:sp>
        <p:nvSpPr>
          <p:cNvPr id="2054" name="Oval 6"/>
          <p:cNvSpPr>
            <a:spLocks noChangeArrowheads="1"/>
          </p:cNvSpPr>
          <p:nvPr/>
        </p:nvSpPr>
        <p:spPr bwMode="auto">
          <a:xfrm>
            <a:off x="3059113" y="1844675"/>
            <a:ext cx="3241675" cy="3168650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Times New Roman" pitchFamily="16" charset="0"/>
            </a:endParaRPr>
          </a:p>
        </p:txBody>
      </p:sp>
      <p:sp>
        <p:nvSpPr>
          <p:cNvPr id="2056" name="Oval 8"/>
          <p:cNvSpPr>
            <a:spLocks noChangeArrowheads="1"/>
          </p:cNvSpPr>
          <p:nvPr/>
        </p:nvSpPr>
        <p:spPr bwMode="auto">
          <a:xfrm>
            <a:off x="3708400" y="2420938"/>
            <a:ext cx="2016125" cy="2016125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Times New Roman" pitchFamily="16" charset="0"/>
            </a:endParaRPr>
          </a:p>
        </p:txBody>
      </p:sp>
      <p:sp>
        <p:nvSpPr>
          <p:cNvPr id="2057" name="Oval 9"/>
          <p:cNvSpPr>
            <a:spLocks noChangeArrowheads="1"/>
          </p:cNvSpPr>
          <p:nvPr/>
        </p:nvSpPr>
        <p:spPr bwMode="auto">
          <a:xfrm>
            <a:off x="4284663" y="2997200"/>
            <a:ext cx="936625" cy="865188"/>
          </a:xfrm>
          <a:prstGeom prst="ellipse">
            <a:avLst/>
          </a:prstGeom>
          <a:solidFill>
            <a:schemeClr val="bg1"/>
          </a:solidFill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Times New Roman" pitchFamily="16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131427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8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1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34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5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37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40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4F4F"/>
                                      </p:to>
                                    </p:animClr>
                                    <p:animClr clrSpc="rgb" dir="cw">
                                      <p:cBhvr>
                                        <p:cTn id="42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4F4F"/>
                                      </p:to>
                                    </p:animClr>
                                    <p:set>
                                      <p:cBhvr>
                                        <p:cTn id="43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1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4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4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4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51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53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1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5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5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5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62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3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animClr clrSpc="rgb" dir="cw">
                                      <p:cBhvr>
                                        <p:cTn id="64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65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1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7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73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animClr clrSpc="rgb" dir="cw">
                                      <p:cBhvr>
                                        <p:cTn id="75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CC33"/>
                                      </p:to>
                                    </p:animClr>
                                    <p:set>
                                      <p:cBhvr>
                                        <p:cTn id="76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1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7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8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8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32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5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  <p:animClr clrSpc="rgb" dir="cw">
                                      <p:cBhvr>
                                        <p:cTn id="86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60093"/>
                                      </p:to>
                                    </p:animClr>
                                    <p:set>
                                      <p:cBhvr>
                                        <p:cTn id="87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1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8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9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9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500"/>
                            </p:stCondLst>
                            <p:childTnLst>
                              <p:par>
                                <p:cTn id="95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102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4500"/>
                            </p:stCondLst>
                            <p:childTnLst>
                              <p:par>
                                <p:cTn id="109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 nodeType="afterGroup">
                            <p:stCondLst>
                              <p:cond delay="15500"/>
                            </p:stCondLst>
                            <p:childTnLst>
                              <p:par>
                                <p:cTn id="116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7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123" presetID="15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 nodeType="afterGroup">
                            <p:stCondLst>
                              <p:cond delay="17500"/>
                            </p:stCondLst>
                            <p:childTnLst>
                              <p:par>
                                <p:cTn id="130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7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4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 nodeType="afterGroup">
                            <p:stCondLst>
                              <p:cond delay="19000"/>
                            </p:stCondLst>
                            <p:childTnLst>
                              <p:par>
                                <p:cTn id="151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158" presetID="49" presetClass="entr" presetSubtype="0" decel="10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0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  <p:bldP spid="2052" grpId="1" animBg="1"/>
      <p:bldP spid="2052" grpId="2" animBg="1"/>
      <p:bldP spid="2052" grpId="3" animBg="1"/>
      <p:bldP spid="2052" grpId="4" animBg="1"/>
      <p:bldP spid="2053" grpId="0" animBg="1"/>
      <p:bldP spid="2053" grpId="1" animBg="1"/>
      <p:bldP spid="2053" grpId="2" animBg="1"/>
      <p:bldP spid="2053" grpId="3" animBg="1"/>
      <p:bldP spid="2053" grpId="4" animBg="1"/>
      <p:bldP spid="2054" grpId="0" animBg="1"/>
      <p:bldP spid="2054" grpId="1" animBg="1"/>
      <p:bldP spid="2054" grpId="2" animBg="1"/>
      <p:bldP spid="2054" grpId="3" animBg="1"/>
      <p:bldP spid="2054" grpId="4" animBg="1"/>
      <p:bldP spid="2056" grpId="0" animBg="1"/>
      <p:bldP spid="2056" grpId="1" animBg="1"/>
      <p:bldP spid="2056" grpId="2" animBg="1"/>
      <p:bldP spid="2056" grpId="3" animBg="1"/>
      <p:bldP spid="2056" grpId="4" animBg="1"/>
      <p:bldP spid="2057" grpId="0" animBg="1"/>
      <p:bldP spid="2057" grpId="1" animBg="1"/>
      <p:bldP spid="2057" grpId="2" animBg="1"/>
      <p:bldP spid="2057" grpId="3" animBg="1"/>
      <p:bldP spid="2057" grpId="4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Решение задач</a:t>
            </a: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 numCol="2"/>
          <a:lstStyle/>
          <a:p>
            <a:r>
              <a:rPr lang="ru-RU" dirty="0" smtClean="0"/>
              <a:t> </a:t>
            </a:r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endParaRPr lang="ru-RU" sz="3200" dirty="0" smtClean="0"/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endParaRPr lang="ru-RU" sz="3200" dirty="0" smtClean="0"/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683568" y="1604332"/>
            <a:ext cx="7999633" cy="4524955"/>
          </a:xfrm>
        </p:spPr>
        <p:txBody>
          <a:bodyPr/>
          <a:lstStyle/>
          <a:p>
            <a:r>
              <a:rPr lang="ru-RU" dirty="0" smtClean="0"/>
              <a:t>1) Двое рабочих изготавливают одинаковые детали. Один рабочий делает за час 27 деталей, а другой – 32 детали. Сколько всего деталей они изготовят за 8 часов? </a:t>
            </a:r>
          </a:p>
          <a:p>
            <a:r>
              <a:rPr lang="ru-RU" dirty="0" smtClean="0"/>
              <a:t>2) Два поезда одновременно выехали навстречу друг другу из двух пунктов. Скорость первого поезда     85 км/ч, а второго – 65 км/ч. Через 4 часа они встретились.  Каково расстояние между пунктами, из которых выехали поезда? 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</a:t>
            </a:r>
            <a:endParaRPr lang="ru-RU" sz="7200" b="1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           </a:t>
            </a:r>
            <a:r>
              <a:rPr lang="ru-RU" sz="3200" b="1" dirty="0" smtClean="0"/>
              <a:t>1 способ                        2 способ</a:t>
            </a:r>
            <a:endParaRPr lang="ru-RU" sz="2400" b="1" dirty="0" smtClean="0"/>
          </a:p>
          <a:p>
            <a:r>
              <a:rPr lang="ru-RU" sz="2400" dirty="0" smtClean="0"/>
              <a:t>  </a:t>
            </a:r>
            <a:r>
              <a:rPr lang="ru-RU" sz="2800" dirty="0" smtClean="0"/>
              <a:t>(27+32)∙8=472(д.)                     27∙8+32∙8=472 (д.)</a:t>
            </a:r>
          </a:p>
          <a:p>
            <a:r>
              <a:rPr lang="ru-RU" sz="2800" dirty="0" smtClean="0"/>
              <a:t>Ответ</a:t>
            </a:r>
            <a:r>
              <a:rPr lang="en-US" sz="2800" dirty="0" smtClean="0"/>
              <a:t>: 472 </a:t>
            </a:r>
            <a:r>
              <a:rPr lang="ru-RU" sz="2800" dirty="0" smtClean="0"/>
              <a:t>детали.            Ответ: 472 детали.</a:t>
            </a:r>
          </a:p>
          <a:p>
            <a:endParaRPr lang="ru-RU" sz="2800" dirty="0" smtClean="0"/>
          </a:p>
          <a:p>
            <a:endParaRPr lang="ru-RU" sz="2800" dirty="0" smtClean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3779912" y="1484313"/>
            <a:ext cx="260276" cy="639762"/>
          </a:xfrm>
        </p:spPr>
        <p:txBody>
          <a:bodyPr/>
          <a:lstStyle/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 smtClean="0"/>
          </a:p>
          <a:p>
            <a:r>
              <a:rPr lang="ru-RU" sz="2400" dirty="0" smtClean="0"/>
              <a:t>            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4294967295"/>
          </p:nvPr>
        </p:nvSpPr>
        <p:spPr>
          <a:xfrm>
            <a:off x="8964488" y="1484313"/>
            <a:ext cx="179512" cy="639762"/>
          </a:xfrm>
        </p:spPr>
        <p:txBody>
          <a:bodyPr/>
          <a:lstStyle/>
          <a:p>
            <a:r>
              <a:rPr lang="ru-RU" sz="2400" dirty="0" smtClean="0"/>
              <a:t>              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type="subTitle" idx="4294967295"/>
          </p:nvPr>
        </p:nvSpPr>
        <p:spPr>
          <a:xfrm>
            <a:off x="0" y="4581128"/>
            <a:ext cx="6400800" cy="1057672"/>
          </a:xfrm>
        </p:spPr>
        <p:txBody>
          <a:bodyPr numCol="2">
            <a:normAutofit fontScale="62500" lnSpcReduction="20000"/>
          </a:bodyPr>
          <a:lstStyle/>
          <a:p>
            <a:r>
              <a:rPr lang="ru-RU" dirty="0" smtClean="0"/>
              <a:t> </a:t>
            </a:r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</a:p>
          <a:p>
            <a:r>
              <a:rPr lang="ru-RU" sz="3200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1"/>
          <p:cNvSpPr txBox="1">
            <a:spLocks noChangeArrowheads="1"/>
          </p:cNvSpPr>
          <p:nvPr/>
        </p:nvSpPr>
        <p:spPr bwMode="auto">
          <a:xfrm>
            <a:off x="5364163" y="549275"/>
            <a:ext cx="2139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990033"/>
                </a:solidFill>
              </a:rPr>
              <a:t>рефлексия</a:t>
            </a:r>
          </a:p>
        </p:txBody>
      </p:sp>
      <p:sp>
        <p:nvSpPr>
          <p:cNvPr id="27651" name="TextBox 2"/>
          <p:cNvSpPr txBox="1">
            <a:spLocks noChangeArrowheads="1"/>
          </p:cNvSpPr>
          <p:nvPr/>
        </p:nvSpPr>
        <p:spPr bwMode="auto">
          <a:xfrm>
            <a:off x="1331640" y="0"/>
            <a:ext cx="4248472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подведем итоги.:</a:t>
            </a:r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сегодня я узнал…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было интересно…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было трудно…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я выполнял задания…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я понял, что…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теперь я могу…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я почувствовал, что…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я приобрел…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я научился…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у меня получилось 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я смог…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я попробую…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меня удивило…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урок дал мне для </a:t>
            </a:r>
            <a:r>
              <a:rPr lang="ru-RU" sz="2400" b="1" i="1" dirty="0" smtClean="0"/>
              <a:t>жизни</a:t>
            </a:r>
            <a:r>
              <a:rPr lang="ru-RU" sz="2400" b="1" i="1" dirty="0"/>
              <a:t>…</a:t>
            </a:r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b="1" i="1" dirty="0"/>
              <a:t>мне захотелось</a:t>
            </a:r>
            <a:r>
              <a:rPr lang="ru-RU" sz="2000" b="1" i="1" dirty="0"/>
              <a:t>…</a:t>
            </a:r>
            <a:endParaRPr lang="ru-RU" sz="2000" dirty="0"/>
          </a:p>
        </p:txBody>
      </p:sp>
      <p:pic>
        <p:nvPicPr>
          <p:cNvPr id="27652" name="Picture 6" descr="меланх6(большой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2143125"/>
            <a:ext cx="1908175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6" descr="вини-пух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3789040"/>
            <a:ext cx="1763712" cy="283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1" descr="http://gloubiweb.free.fr/clipartsA9/objet136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573016"/>
            <a:ext cx="19446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Итог урока</a:t>
            </a: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7" y="1628800"/>
          <a:ext cx="7640015" cy="508498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14694"/>
                <a:gridCol w="384104"/>
                <a:gridCol w="384104"/>
                <a:gridCol w="320087"/>
                <a:gridCol w="384104"/>
                <a:gridCol w="326461"/>
                <a:gridCol w="326461"/>
              </a:tblGrid>
              <a:tr h="582256">
                <a:tc>
                  <a:txBody>
                    <a:bodyPr/>
                    <a:lstStyle/>
                    <a:p>
                      <a:r>
                        <a:rPr lang="ru-RU" sz="3600" dirty="0" smtClean="0"/>
                        <a:t>      </a:t>
                      </a:r>
                      <a:r>
                        <a:rPr lang="ru-RU" sz="3600" dirty="0" err="1" smtClean="0"/>
                        <a:t>Отметочница</a:t>
                      </a:r>
                      <a:endParaRPr lang="ru-RU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</a:tr>
              <a:tr h="622253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знаю таблицу умножения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2253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понял тему и цели урока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22253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знаю, как  использовать свойства умножения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1736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 научился решать задачи на нахождение неизвестного по двум разностям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71736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Я понял, как решать задачи, используя распределительное свойство умножения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В.Н. </a:t>
            </a:r>
            <a:r>
              <a:rPr lang="ru-RU" dirty="0" err="1" smtClean="0"/>
              <a:t>Рудницкая</a:t>
            </a:r>
            <a:r>
              <a:rPr lang="ru-RU" dirty="0" smtClean="0"/>
              <a:t>, Т.В. Юдачёва Математика 4 класс, </a:t>
            </a:r>
            <a:r>
              <a:rPr lang="ru-RU" dirty="0" err="1" smtClean="0"/>
              <a:t>Вентана</a:t>
            </a:r>
            <a:r>
              <a:rPr lang="ru-RU" dirty="0" smtClean="0"/>
              <a:t> Граф: 2012г.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Поурочные планы по учебнику В.Н. </a:t>
            </a:r>
            <a:r>
              <a:rPr lang="ru-RU" dirty="0" err="1" smtClean="0"/>
              <a:t>Рудницкой</a:t>
            </a:r>
            <a:r>
              <a:rPr lang="ru-RU" dirty="0" smtClean="0"/>
              <a:t>, Волгоград издательство «Учитель» 2013г.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hlinkClick r:id="rId2"/>
              </a:rPr>
              <a:t>http://www.proshkolu.ru/user/vik-navigator/file/597749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Правила работы в группе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rgbClr val="C00000"/>
                </a:solidFill>
              </a:rPr>
              <a:t>1</a:t>
            </a:r>
            <a:r>
              <a:rPr lang="ru-RU" sz="2000" b="1" dirty="0" smtClean="0">
                <a:solidFill>
                  <a:srgbClr val="C00000"/>
                </a:solidFill>
              </a:rPr>
              <a:t>)      работать дружно: быть внимательным друг к другу, вежливым, не отвлекаться на посторонние дела, не мешать друг другу, вовремя оказывать помощь, выполнять указания старшего;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 2)      своевременно выполнять задание: следить за временем, доводить начатое дело до конца;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3)      каждый из подгруппы должен уметь защищать общее дело и своё в частности.</a:t>
            </a:r>
            <a:endParaRPr lang="ru-RU" b="1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dirty="0" smtClean="0"/>
              <a:t>Парная работа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r>
              <a:rPr lang="ru-RU" sz="3200" b="1" dirty="0" smtClean="0"/>
              <a:t>1 вариант                      2 вариант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</a:t>
            </a:r>
          </a:p>
          <a:p>
            <a:r>
              <a:rPr lang="ru-RU" sz="3200" b="1" dirty="0"/>
              <a:t> </a:t>
            </a:r>
            <a:r>
              <a:rPr lang="ru-RU" sz="3200" b="1" dirty="0" smtClean="0"/>
              <a:t>      928:4                                 640:4</a:t>
            </a:r>
          </a:p>
          <a:p>
            <a:endParaRPr lang="ru-RU" sz="3200" b="1" dirty="0"/>
          </a:p>
          <a:p>
            <a:r>
              <a:rPr lang="ru-RU" sz="3200" b="1" dirty="0" smtClean="0"/>
              <a:t>       632:8                                 532:4</a:t>
            </a:r>
            <a:endParaRPr lang="ru-RU" sz="32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b="1" dirty="0" smtClean="0"/>
              <a:t>Проверка </a:t>
            </a:r>
            <a:r>
              <a:rPr lang="ru-RU" sz="6000" b="1" dirty="0" err="1" smtClean="0"/>
              <a:t>д</a:t>
            </a:r>
            <a:r>
              <a:rPr lang="ru-RU" sz="6000" b="1" dirty="0" smtClean="0"/>
              <a:t>/</a:t>
            </a:r>
            <a:r>
              <a:rPr lang="ru-RU" sz="6000" b="1" dirty="0" err="1" smtClean="0"/>
              <a:t>з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В первом куске 3 м ткани, во втором 7 м такой же ткани. Второй кусок стоит больше первого на 240 р. Сколько стоит каждый кусок ткани?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С одного участка собрали  25 мешков лука, а с другого 19 таких же мешков. Причём со второго участка собрали на 360 кг меньше, чем с первого. Сколько кг лука собрали с каждого участка?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/>
              <a:t>Устный счёт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3200" b="1" dirty="0" smtClean="0">
                <a:latin typeface="Monotype Corsiva" pitchFamily="66" charset="0"/>
              </a:rPr>
              <a:t>                      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Давайте, ребята,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 Учиться считать,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     Делить, умножать,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            Прибавлять,   вычитать,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 Запомните все, что без точного  счёта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      Не сдвинется с места любая работа!</a:t>
            </a:r>
          </a:p>
          <a:p>
            <a:pPr>
              <a:lnSpc>
                <a:spcPct val="90000"/>
              </a:lnSpc>
            </a:pPr>
            <a:endParaRPr lang="ru-RU" sz="32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  <p:sp>
        <p:nvSpPr>
          <p:cNvPr id="4" name="AutoShape 6"/>
          <p:cNvSpPr>
            <a:spLocks noChangeArrowheads="1"/>
          </p:cNvSpPr>
          <p:nvPr/>
        </p:nvSpPr>
        <p:spPr bwMode="auto">
          <a:xfrm>
            <a:off x="179512" y="0"/>
            <a:ext cx="609600" cy="565150"/>
          </a:xfrm>
          <a:prstGeom prst="smileyFace">
            <a:avLst>
              <a:gd name="adj" fmla="val 4653"/>
            </a:avLst>
          </a:prstGeom>
          <a:solidFill>
            <a:srgbClr val="FF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" name="AutoShape 17"/>
          <p:cNvSpPr>
            <a:spLocks noChangeArrowheads="1"/>
          </p:cNvSpPr>
          <p:nvPr/>
        </p:nvSpPr>
        <p:spPr bwMode="auto">
          <a:xfrm>
            <a:off x="8028384" y="188640"/>
            <a:ext cx="609600" cy="565150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AutoShape 17"/>
          <p:cNvSpPr>
            <a:spLocks noChangeArrowheads="1"/>
          </p:cNvSpPr>
          <p:nvPr/>
        </p:nvSpPr>
        <p:spPr bwMode="auto">
          <a:xfrm>
            <a:off x="7092280" y="5805264"/>
            <a:ext cx="609600" cy="565150"/>
          </a:xfrm>
          <a:prstGeom prst="smileyFace">
            <a:avLst>
              <a:gd name="adj" fmla="val 4653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b="1" dirty="0" smtClean="0"/>
              <a:t>6700 + 60 + 8         100: 25        1 000 : 100 </a:t>
            </a:r>
          </a:p>
          <a:p>
            <a:pPr>
              <a:buFontTx/>
              <a:buNone/>
            </a:pPr>
            <a:r>
              <a:rPr lang="ru-RU" b="1" dirty="0" smtClean="0"/>
              <a:t>7 + 100 + 1000       100 </a:t>
            </a:r>
            <a:r>
              <a:rPr lang="ru-RU" b="1" dirty="0" smtClean="0">
                <a:cs typeface="Arial" charset="0"/>
              </a:rPr>
              <a:t>•</a:t>
            </a:r>
            <a:r>
              <a:rPr lang="ru-RU" b="1" dirty="0" smtClean="0"/>
              <a:t> 8         72 : 3</a:t>
            </a:r>
          </a:p>
          <a:p>
            <a:pPr>
              <a:buFontTx/>
              <a:buNone/>
            </a:pPr>
            <a:r>
              <a:rPr lang="ru-RU" b="1" dirty="0" smtClean="0"/>
              <a:t>5600 + 400              6 </a:t>
            </a:r>
            <a:r>
              <a:rPr lang="ru-RU" b="1" dirty="0" smtClean="0">
                <a:cs typeface="Arial" charset="0"/>
              </a:rPr>
              <a:t>•</a:t>
            </a:r>
            <a:r>
              <a:rPr lang="ru-RU" b="1" dirty="0" smtClean="0"/>
              <a:t> 40           720 : 30</a:t>
            </a:r>
          </a:p>
          <a:p>
            <a:pPr>
              <a:buFontTx/>
              <a:buNone/>
            </a:pPr>
            <a:r>
              <a:rPr lang="ru-RU" b="1" dirty="0" smtClean="0"/>
              <a:t>3 000 + 8 000          11 </a:t>
            </a:r>
            <a:r>
              <a:rPr lang="ru-RU" b="1" dirty="0" smtClean="0">
                <a:cs typeface="Arial" charset="0"/>
              </a:rPr>
              <a:t>•</a:t>
            </a:r>
            <a:r>
              <a:rPr lang="ru-RU" b="1" dirty="0" smtClean="0"/>
              <a:t> 6           98 : 7</a:t>
            </a:r>
          </a:p>
          <a:p>
            <a:pPr>
              <a:buFontTx/>
              <a:buNone/>
            </a:pPr>
            <a:r>
              <a:rPr lang="ru-RU" b="1" dirty="0" smtClean="0"/>
              <a:t>                                84 : 42          980 : 70</a:t>
            </a:r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Арифметический диктант</a:t>
            </a: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- 736 увеличить на 20;</a:t>
            </a:r>
            <a:br>
              <a:rPr lang="ru-RU" dirty="0" smtClean="0"/>
            </a:br>
            <a:r>
              <a:rPr lang="ru-RU" dirty="0" smtClean="0"/>
              <a:t>– 31.214 уменьшить на одну сотню;</a:t>
            </a:r>
            <a:br>
              <a:rPr lang="ru-RU" dirty="0" smtClean="0"/>
            </a:br>
            <a:r>
              <a:rPr lang="ru-RU" dirty="0" smtClean="0"/>
              <a:t>– 31 увеличить в 3 раза;</a:t>
            </a:r>
            <a:br>
              <a:rPr lang="ru-RU" dirty="0" smtClean="0"/>
            </a:br>
            <a:r>
              <a:rPr lang="ru-RU" dirty="0" smtClean="0"/>
              <a:t>– Какое число меньше 626 на 100?</a:t>
            </a:r>
            <a:br>
              <a:rPr lang="ru-RU" dirty="0" smtClean="0"/>
            </a:br>
            <a:r>
              <a:rPr lang="ru-RU" dirty="0" smtClean="0"/>
              <a:t>– Чему равна сумма чисел 420 и 26?</a:t>
            </a:r>
            <a:br>
              <a:rPr lang="ru-RU" dirty="0" smtClean="0"/>
            </a:br>
            <a:r>
              <a:rPr lang="ru-RU" dirty="0" smtClean="0"/>
              <a:t>– Из 540 вычесть 5 единиц;</a:t>
            </a:r>
            <a:br>
              <a:rPr lang="ru-RU" dirty="0" smtClean="0"/>
            </a:br>
            <a:r>
              <a:rPr lang="ru-RU" dirty="0" smtClean="0"/>
              <a:t>– 85.602 увеличить в 10 раз;</a:t>
            </a:r>
            <a:br>
              <a:rPr lang="ru-RU" dirty="0" smtClean="0"/>
            </a:br>
            <a:r>
              <a:rPr lang="ru-RU" dirty="0" smtClean="0"/>
              <a:t>– Чему равна сумма чисел 61.000 и 405?</a:t>
            </a:r>
            <a:br>
              <a:rPr lang="ru-RU" dirty="0" smtClean="0"/>
            </a:br>
            <a:r>
              <a:rPr lang="ru-RU" dirty="0" smtClean="0"/>
              <a:t>– На сколько 1000 больше 65?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088" y="1196975"/>
            <a:ext cx="381635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 + a</a:t>
            </a:r>
          </a:p>
        </p:txBody>
      </p:sp>
      <p:sp>
        <p:nvSpPr>
          <p:cNvPr id="5123" name="Заголовок 5"/>
          <p:cNvSpPr>
            <a:spLocks noGrp="1"/>
          </p:cNvSpPr>
          <p:nvPr>
            <p:ph type="title"/>
          </p:nvPr>
        </p:nvSpPr>
        <p:spPr>
          <a:xfrm>
            <a:off x="4643438" y="765175"/>
            <a:ext cx="4500562" cy="5256213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/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Слагаемые в сумме можно как угодно переставлять и объединять в группы</a:t>
            </a:r>
            <a:br>
              <a:rPr lang="ru-RU" sz="3200" b="1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r>
              <a:rPr lang="ru-RU" sz="3200" b="1" i="1" dirty="0" smtClean="0">
                <a:solidFill>
                  <a:srgbClr val="C00000"/>
                </a:solidFill>
              </a:rPr>
              <a:t>Множители в произведении можно как угодно переставлять и объединять в группы</a:t>
            </a:r>
            <a:r>
              <a:rPr lang="ru-RU" sz="3200" i="1" dirty="0" smtClean="0">
                <a:solidFill>
                  <a:srgbClr val="C00000"/>
                </a:solidFill>
              </a:rPr>
              <a:t/>
            </a:r>
            <a:br>
              <a:rPr lang="ru-RU" sz="3200" i="1" dirty="0" smtClean="0">
                <a:solidFill>
                  <a:srgbClr val="C00000"/>
                </a:solidFill>
              </a:rPr>
            </a:br>
            <a:endParaRPr lang="ru-RU" sz="3200" i="1" dirty="0" smtClean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8313" y="2205038"/>
            <a:ext cx="42481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)+с = 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+(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b+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с)</a:t>
            </a:r>
            <a:endParaRPr 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16013" y="3716338"/>
            <a:ext cx="2101850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·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·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39750" y="4581525"/>
            <a:ext cx="4319588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(</a:t>
            </a:r>
            <a:r>
              <a:rPr lang="en-US" sz="4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a∙b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)∙с = 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a∙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b∙</a:t>
            </a:r>
            <a:r>
              <a:rPr lang="ru-RU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с)</a:t>
            </a:r>
            <a:endParaRPr lang="en-US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123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273628"/>
            <a:ext cx="8226720" cy="1787220"/>
          </a:xfrm>
        </p:spPr>
        <p:txBody>
          <a:bodyPr/>
          <a:lstStyle/>
          <a:p>
            <a:pPr marL="609600" indent="-609600"/>
            <a:r>
              <a:rPr lang="ru-RU" sz="3600" b="1" dirty="0" smtClean="0">
                <a:solidFill>
                  <a:srgbClr val="0033CC"/>
                </a:solidFill>
              </a:rPr>
              <a:t>Распределите равенства в два столбика, выписав только номера равенств: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endParaRPr lang="ru-RU" sz="4800" b="1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39" y="2204864"/>
            <a:ext cx="7351561" cy="3924423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ru-RU" sz="3200" b="1" dirty="0" smtClean="0"/>
              <a:t>(248 + 7309) +96 = 248 + (7309 +96)</a:t>
            </a:r>
          </a:p>
          <a:p>
            <a:pPr marL="609600" indent="-609600">
              <a:buFontTx/>
              <a:buAutoNum type="arabicPeriod"/>
            </a:pPr>
            <a:r>
              <a:rPr lang="ru-RU" sz="3200" b="1" dirty="0" smtClean="0"/>
              <a:t>269 + 1050 = 1050 +269</a:t>
            </a:r>
          </a:p>
          <a:p>
            <a:pPr marL="609600" indent="-609600">
              <a:buFontTx/>
              <a:buAutoNum type="arabicPeriod" startAt="3"/>
            </a:pPr>
            <a:r>
              <a:rPr lang="ru-RU" sz="3200" b="1" dirty="0" smtClean="0"/>
              <a:t>(105 </a:t>
            </a:r>
            <a:r>
              <a:rPr lang="ru-RU" sz="3200" b="1" dirty="0" smtClean="0">
                <a:cs typeface="Arial" charset="0"/>
              </a:rPr>
              <a:t>•</a:t>
            </a:r>
            <a:r>
              <a:rPr lang="ru-RU" sz="3200" b="1" dirty="0" smtClean="0"/>
              <a:t> 2) </a:t>
            </a:r>
            <a:r>
              <a:rPr lang="ru-RU" sz="3200" b="1" dirty="0" smtClean="0">
                <a:cs typeface="Arial" charset="0"/>
              </a:rPr>
              <a:t>•</a:t>
            </a:r>
            <a:r>
              <a:rPr lang="ru-RU" sz="3200" b="1" dirty="0" smtClean="0"/>
              <a:t> 3 =105 </a:t>
            </a:r>
            <a:r>
              <a:rPr lang="ru-RU" sz="3200" b="1" dirty="0" smtClean="0">
                <a:cs typeface="Arial" charset="0"/>
              </a:rPr>
              <a:t>•</a:t>
            </a:r>
            <a:r>
              <a:rPr lang="ru-RU" sz="3200" b="1" dirty="0" smtClean="0"/>
              <a:t> (2 </a:t>
            </a:r>
            <a:r>
              <a:rPr lang="ru-RU" sz="3200" b="1" dirty="0" smtClean="0">
                <a:cs typeface="Arial" charset="0"/>
              </a:rPr>
              <a:t>•</a:t>
            </a:r>
            <a:r>
              <a:rPr lang="ru-RU" sz="3200" b="1" dirty="0" smtClean="0"/>
              <a:t> 3) </a:t>
            </a:r>
          </a:p>
          <a:p>
            <a:pPr marL="609600" indent="-609600">
              <a:buFontTx/>
              <a:buAutoNum type="arabicPeriod" startAt="3"/>
            </a:pPr>
            <a:r>
              <a:rPr lang="ru-RU" sz="3200" b="1" dirty="0" smtClean="0"/>
              <a:t> 13 </a:t>
            </a:r>
            <a:r>
              <a:rPr lang="ru-RU" sz="3200" b="1" dirty="0" smtClean="0">
                <a:cs typeface="Arial" charset="0"/>
              </a:rPr>
              <a:t>•</a:t>
            </a:r>
            <a:r>
              <a:rPr lang="ru-RU" sz="3200" b="1" dirty="0" smtClean="0"/>
              <a:t> 25 = 25 </a:t>
            </a:r>
            <a:r>
              <a:rPr lang="ru-RU" sz="3200" b="1" dirty="0" smtClean="0">
                <a:cs typeface="Arial" charset="0"/>
              </a:rPr>
              <a:t>•</a:t>
            </a:r>
            <a:r>
              <a:rPr lang="ru-RU" sz="3200" b="1" dirty="0" smtClean="0"/>
              <a:t> 13 </a:t>
            </a:r>
          </a:p>
          <a:p>
            <a:pPr marL="609600" indent="-609600">
              <a:buFontTx/>
              <a:buAutoNum type="arabicPeriod" startAt="3"/>
            </a:pPr>
            <a:r>
              <a:rPr lang="ru-RU" sz="3200" b="1" dirty="0" smtClean="0"/>
              <a:t>(90 + 25)</a:t>
            </a:r>
            <a:r>
              <a:rPr lang="ru-RU" sz="3200" b="1" dirty="0" smtClean="0">
                <a:cs typeface="Arial" charset="0"/>
              </a:rPr>
              <a:t>•</a:t>
            </a:r>
            <a:r>
              <a:rPr lang="ru-RU" sz="3200" b="1" dirty="0" smtClean="0"/>
              <a:t> 4 = 460</a:t>
            </a:r>
          </a:p>
          <a:p>
            <a:endParaRPr lang="ru-RU" sz="3200" b="1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MS Gothic"/>
        <a:cs typeface=""/>
      </a:majorFont>
      <a:minorFont>
        <a:latin typeface="Arial"/>
        <a:ea typeface="MS Gothic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  <a:ea typeface="MS Gothic" charset="-128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</TotalTime>
  <Words>634</Words>
  <Application>Microsoft Office PowerPoint</Application>
  <PresentationFormat>Экран (4:3)</PresentationFormat>
  <Paragraphs>138</Paragraphs>
  <Slides>17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1_Тема Office</vt:lpstr>
      <vt:lpstr>2_Тема Office</vt:lpstr>
      <vt:lpstr>4_Тема Office</vt:lpstr>
      <vt:lpstr>Урок математики в 4 классе</vt:lpstr>
      <vt:lpstr>Правила работы в группе</vt:lpstr>
      <vt:lpstr>Парная работа</vt:lpstr>
      <vt:lpstr>Проверка д/з</vt:lpstr>
      <vt:lpstr>Устный счёт</vt:lpstr>
      <vt:lpstr>Слайд 6</vt:lpstr>
      <vt:lpstr>Арифметический диктант</vt:lpstr>
      <vt:lpstr>  Слагаемые в сумме можно как угодно переставлять и объединять в группы   Множители в произведении можно как угодно переставлять и объединять в группы </vt:lpstr>
      <vt:lpstr>Распределите равенства в два столбика, выписав только номера равенств: </vt:lpstr>
      <vt:lpstr>Тема урока</vt:lpstr>
      <vt:lpstr>Проверка №380</vt:lpstr>
      <vt:lpstr>Слайд 12</vt:lpstr>
      <vt:lpstr>Решение задач</vt:lpstr>
      <vt:lpstr>Решение</vt:lpstr>
      <vt:lpstr>Слайд 15</vt:lpstr>
      <vt:lpstr>Итог урока</vt:lpstr>
      <vt:lpstr>Литература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4 классе</dc:title>
  <dc:creator>Ольга Ивановна</dc:creator>
  <cp:lastModifiedBy>Ольга Ивановна</cp:lastModifiedBy>
  <cp:revision>24</cp:revision>
  <dcterms:created xsi:type="dcterms:W3CDTF">2013-11-24T16:40:34Z</dcterms:created>
  <dcterms:modified xsi:type="dcterms:W3CDTF">2013-12-01T15:31:17Z</dcterms:modified>
</cp:coreProperties>
</file>