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30CD1F-622E-44DB-AE97-865A8D60A6A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823EC1-A4C4-4699-9AB0-25748249DA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45496" cy="2867744"/>
          </a:xfrm>
        </p:spPr>
        <p:txBody>
          <a:bodyPr>
            <a:normAutofit/>
          </a:bodyPr>
          <a:lstStyle/>
          <a:p>
            <a:pPr algn="ctr"/>
            <a:r>
              <a:rPr lang="ru-RU" sz="7300" dirty="0" smtClean="0">
                <a:latin typeface="Comic Sans MS" pitchFamily="66" charset="0"/>
              </a:rPr>
              <a:t>Буквосочетания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0808" y="522920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Учитель английского языка</a:t>
            </a:r>
          </a:p>
          <a:p>
            <a:pPr algn="r"/>
            <a:r>
              <a:rPr lang="ru-RU" sz="2000" b="1" i="1" dirty="0" smtClean="0"/>
              <a:t>Стежко Юлия Викторовна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26" y="404664"/>
            <a:ext cx="8219256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Буквосочетание </a:t>
            </a:r>
            <a:r>
              <a:rPr lang="ru-RU" sz="3600" b="1" i="1" dirty="0" err="1" smtClean="0">
                <a:solidFill>
                  <a:schemeClr val="bg1"/>
                </a:solidFill>
                <a:latin typeface="Comic Sans MS" pitchFamily="66" charset="0"/>
              </a:rPr>
              <a:t>sh</a:t>
            </a:r>
            <a:r>
              <a:rPr lang="ru-RU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читается как [ʃ]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4678" y="1988840"/>
            <a:ext cx="8136904" cy="4659512"/>
          </a:xfrm>
        </p:spPr>
        <p:txBody>
          <a:bodyPr>
            <a:normAutofit/>
          </a:bodyPr>
          <a:lstStyle/>
          <a:p>
            <a:endParaRPr lang="en-US" sz="3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omic Sans MS" pitchFamily="66" charset="0"/>
              </a:rPr>
              <a:t>SH</a:t>
            </a:r>
            <a:r>
              <a:rPr lang="en-US" sz="3200" dirty="0" smtClean="0">
                <a:latin typeface="Comic Sans MS" pitchFamily="66" charset="0"/>
              </a:rPr>
              <a:t>IP </a:t>
            </a:r>
            <a:r>
              <a:rPr lang="en-US" sz="3200" dirty="0" smtClean="0"/>
              <a:t>[</a:t>
            </a:r>
            <a:r>
              <a:rPr lang="en-US" sz="3200" dirty="0" err="1" smtClean="0"/>
              <a:t>ʃɪp</a:t>
            </a:r>
            <a:r>
              <a:rPr lang="en-US" sz="3200" dirty="0" smtClean="0"/>
              <a:t>]  </a:t>
            </a:r>
            <a:endParaRPr lang="en-US" sz="3200" dirty="0" smtClean="0">
              <a:latin typeface="Comic Sans MS" pitchFamily="66" charset="0"/>
            </a:endParaRP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4400" dirty="0" smtClean="0">
                <a:latin typeface="Comic Sans MS" pitchFamily="66" charset="0"/>
              </a:rPr>
              <a:t>                       </a:t>
            </a:r>
            <a:r>
              <a:rPr lang="en-US" sz="3200" b="1" dirty="0" smtClean="0">
                <a:latin typeface="Comic Sans MS" pitchFamily="66" charset="0"/>
              </a:rPr>
              <a:t>SH</a:t>
            </a:r>
            <a:r>
              <a:rPr lang="en-US" sz="3200" dirty="0" smtClean="0">
                <a:latin typeface="Comic Sans MS" pitchFamily="66" charset="0"/>
              </a:rPr>
              <a:t>EEP </a:t>
            </a:r>
            <a:r>
              <a:rPr lang="en-US" sz="3200" dirty="0" smtClean="0"/>
              <a:t>[</a:t>
            </a:r>
            <a:r>
              <a:rPr lang="en-US" sz="3200" dirty="0" err="1" smtClean="0"/>
              <a:t>ʃiːp</a:t>
            </a:r>
            <a:r>
              <a:rPr lang="en-US" sz="3200" dirty="0" smtClean="0"/>
              <a:t>]  </a:t>
            </a:r>
            <a:endParaRPr lang="en-US" sz="3200" dirty="0" smtClean="0">
              <a:latin typeface="Comic Sans MS" pitchFamily="66" charset="0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>
                <a:latin typeface="Comic Sans MS" pitchFamily="66" charset="0"/>
              </a:rPr>
              <a:t>FI</a:t>
            </a:r>
            <a:r>
              <a:rPr lang="en-US" sz="3200" b="1" dirty="0" smtClean="0">
                <a:latin typeface="Comic Sans MS" pitchFamily="66" charset="0"/>
              </a:rPr>
              <a:t>SH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/>
              <a:t>[</a:t>
            </a:r>
            <a:r>
              <a:rPr lang="en-US" sz="3200" dirty="0" err="1" smtClean="0"/>
              <a:t>fɪʃ</a:t>
            </a:r>
            <a:r>
              <a:rPr lang="en-US" sz="3200" dirty="0" smtClean="0"/>
              <a:t>] 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36" y="1556792"/>
            <a:ext cx="1728192" cy="211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865709" cy="18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37" y="4743254"/>
            <a:ext cx="2137096" cy="15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Comic Sans MS" pitchFamily="66" charset="0"/>
              </a:rPr>
              <a:t>CH</a:t>
            </a:r>
            <a:r>
              <a:rPr lang="en-US" sz="3200" dirty="0" smtClean="0">
                <a:latin typeface="Comic Sans MS" pitchFamily="66" charset="0"/>
              </a:rPr>
              <a:t>ICK </a:t>
            </a:r>
            <a:r>
              <a:rPr lang="en-US" sz="3200" dirty="0" smtClean="0"/>
              <a:t>[</a:t>
            </a:r>
            <a:r>
              <a:rPr lang="en-US" sz="3200" dirty="0" err="1" smtClean="0"/>
              <a:t>ʧɪk</a:t>
            </a:r>
            <a:r>
              <a:rPr lang="en-US" sz="3200" dirty="0" smtClean="0"/>
              <a:t>] </a:t>
            </a:r>
            <a:endParaRPr lang="en-US" sz="3200" dirty="0" smtClean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sz="3200" b="1" dirty="0" smtClean="0">
                <a:latin typeface="Comic Sans MS" pitchFamily="66" charset="0"/>
              </a:rPr>
              <a:t>CH</a:t>
            </a:r>
            <a:r>
              <a:rPr lang="en-US" sz="3200" dirty="0" smtClean="0">
                <a:latin typeface="Comic Sans MS" pitchFamily="66" charset="0"/>
              </a:rPr>
              <a:t>EESE </a:t>
            </a:r>
            <a:r>
              <a:rPr lang="en-US" sz="3200" dirty="0" smtClean="0"/>
              <a:t>[</a:t>
            </a:r>
            <a:r>
              <a:rPr lang="en-US" sz="3200" dirty="0" err="1" smtClean="0"/>
              <a:t>ʧiːz</a:t>
            </a:r>
            <a:r>
              <a:rPr lang="en-US" sz="3200" dirty="0" smtClean="0"/>
              <a:t>] 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Буквосочетание </a:t>
            </a:r>
            <a:r>
              <a:rPr lang="ru-RU" sz="4000" b="1" i="1" dirty="0" err="1" smtClean="0">
                <a:solidFill>
                  <a:schemeClr val="bg1"/>
                </a:solidFill>
                <a:latin typeface="Comic Sans MS" pitchFamily="66" charset="0"/>
              </a:rPr>
              <a:t>ch</a:t>
            </a:r>
            <a:r>
              <a:rPr lang="en-US" sz="4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читается как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tʃ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]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цыпл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1503979" cy="22297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1895749" cy="18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835" y="249289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3200" b="1" dirty="0" smtClean="0">
                <a:latin typeface="Comic Sans MS" pitchFamily="66" charset="0"/>
              </a:rPr>
              <a:t>TH</a:t>
            </a:r>
            <a:r>
              <a:rPr lang="en-US" sz="3200" dirty="0" smtClean="0">
                <a:latin typeface="Comic Sans MS" pitchFamily="66" charset="0"/>
              </a:rPr>
              <a:t>UMB </a:t>
            </a:r>
            <a:r>
              <a:rPr lang="el-GR" sz="3200" dirty="0" smtClean="0">
                <a:latin typeface="Comic Sans MS" pitchFamily="66" charset="0"/>
              </a:rPr>
              <a:t>[θ</a:t>
            </a:r>
            <a:r>
              <a:rPr lang="en-US" sz="3200" dirty="0" err="1" smtClean="0">
                <a:latin typeface="Comic Sans MS" pitchFamily="66" charset="0"/>
              </a:rPr>
              <a:t>ʌm</a:t>
            </a:r>
            <a:r>
              <a:rPr lang="en-US" sz="3200" dirty="0" smtClean="0">
                <a:latin typeface="Comic Sans MS" pitchFamily="66" charset="0"/>
              </a:rPr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    </a:t>
            </a:r>
            <a:r>
              <a:rPr lang="en-US" sz="3200" dirty="0" smtClean="0">
                <a:latin typeface="Comic Sans MS" pitchFamily="66" charset="0"/>
              </a:rPr>
              <a:t>          </a:t>
            </a:r>
            <a:r>
              <a:rPr lang="en-US" sz="3200" b="1" dirty="0" smtClean="0">
                <a:latin typeface="Comic Sans MS" pitchFamily="66" charset="0"/>
              </a:rPr>
              <a:t>TH</a:t>
            </a:r>
            <a:r>
              <a:rPr lang="en-US" sz="3200" dirty="0" smtClean="0">
                <a:latin typeface="Comic Sans MS" pitchFamily="66" charset="0"/>
              </a:rPr>
              <a:t>IMBLE </a:t>
            </a:r>
            <a:r>
              <a:rPr lang="el-GR" sz="3200" dirty="0" smtClean="0">
                <a:latin typeface="Comic Sans MS" pitchFamily="66" charset="0"/>
              </a:rPr>
              <a:t>['θ</a:t>
            </a:r>
            <a:r>
              <a:rPr lang="en-US" sz="3200" dirty="0" err="1" smtClean="0">
                <a:latin typeface="Comic Sans MS" pitchFamily="66" charset="0"/>
              </a:rPr>
              <a:t>ɪmbl</a:t>
            </a:r>
            <a:r>
              <a:rPr lang="en-US" sz="3200" dirty="0" smtClean="0">
                <a:latin typeface="Comic Sans MS" pitchFamily="66" charset="0"/>
              </a:rPr>
              <a:t>]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Буквосочетание </a:t>
            </a:r>
            <a:r>
              <a:rPr lang="en-US" sz="4000" b="1" i="1" dirty="0" err="1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4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читается как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[Ɵ]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,jkmijq gfkt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276872"/>
            <a:ext cx="1036635" cy="1632496"/>
          </a:xfrm>
          <a:prstGeom prst="rect">
            <a:avLst/>
          </a:prstGeom>
        </p:spPr>
      </p:pic>
      <p:pic>
        <p:nvPicPr>
          <p:cNvPr id="5" name="Рисунок 4" descr="yfgthcnj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2049016" cy="218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Буквосочетание </a:t>
            </a:r>
            <a:r>
              <a:rPr lang="en-US" sz="4000" b="1" i="1" dirty="0" err="1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4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читается как </a:t>
            </a:r>
            <a:r>
              <a:rPr lang="en-US" sz="4000" dirty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en-US" sz="5300" dirty="0">
                <a:solidFill>
                  <a:schemeClr val="bg1"/>
                </a:solidFill>
                <a:latin typeface="Comic Sans MS" pitchFamily="66" charset="0"/>
              </a:rPr>
              <a:t>ð</a:t>
            </a:r>
            <a:r>
              <a:rPr lang="en-US" sz="4000" dirty="0">
                <a:solidFill>
                  <a:schemeClr val="bg1"/>
                </a:solidFill>
                <a:latin typeface="Comic Sans MS" pitchFamily="66" charset="0"/>
              </a:rPr>
              <a:t>]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957293"/>
            <a:ext cx="3409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73E87"/>
                </a:solidFill>
                <a:latin typeface="Comic Sans MS" pitchFamily="66" charset="0"/>
              </a:rPr>
              <a:t>MO</a:t>
            </a:r>
            <a:r>
              <a:rPr lang="en-US" sz="3200" b="1" dirty="0" smtClean="0">
                <a:solidFill>
                  <a:srgbClr val="073E87"/>
                </a:solidFill>
                <a:latin typeface="Comic Sans MS" pitchFamily="66" charset="0"/>
              </a:rPr>
              <a:t>TH</a:t>
            </a:r>
            <a:r>
              <a:rPr lang="en-US" sz="3200" dirty="0" smtClean="0">
                <a:solidFill>
                  <a:srgbClr val="073E87"/>
                </a:solidFill>
                <a:latin typeface="Comic Sans MS" pitchFamily="66" charset="0"/>
              </a:rPr>
              <a:t>ER </a:t>
            </a:r>
            <a:r>
              <a:rPr lang="en-US" sz="3200" dirty="0">
                <a:solidFill>
                  <a:srgbClr val="073E87"/>
                </a:solidFill>
                <a:latin typeface="Comic Sans MS" pitchFamily="66" charset="0"/>
              </a:rPr>
              <a:t>[‘</a:t>
            </a:r>
            <a:r>
              <a:rPr lang="en-US" sz="3200" dirty="0" err="1">
                <a:solidFill>
                  <a:srgbClr val="073E87"/>
                </a:solidFill>
                <a:latin typeface="Comic Sans MS" pitchFamily="66" charset="0"/>
              </a:rPr>
              <a:t>mʌðə</a:t>
            </a:r>
            <a:r>
              <a:rPr lang="en-US" sz="3200" dirty="0">
                <a:solidFill>
                  <a:srgbClr val="073E87"/>
                </a:solidFill>
                <a:latin typeface="Comic Sans MS" pitchFamily="66" charset="0"/>
              </a:rPr>
              <a:t>]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1618"/>
            <a:ext cx="3024336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8064" y="5157192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73E87"/>
                </a:solidFill>
                <a:latin typeface="Comic Sans MS" pitchFamily="66" charset="0"/>
              </a:rPr>
              <a:t>FA</a:t>
            </a:r>
            <a:r>
              <a:rPr lang="en-US" sz="3200" b="1" dirty="0" smtClean="0">
                <a:solidFill>
                  <a:srgbClr val="073E87"/>
                </a:solidFill>
                <a:latin typeface="Comic Sans MS" pitchFamily="66" charset="0"/>
              </a:rPr>
              <a:t>TH</a:t>
            </a:r>
            <a:r>
              <a:rPr lang="en-US" sz="3200" dirty="0" smtClean="0">
                <a:solidFill>
                  <a:srgbClr val="073E87"/>
                </a:solidFill>
                <a:latin typeface="Comic Sans MS" pitchFamily="66" charset="0"/>
              </a:rPr>
              <a:t>ER [‘</a:t>
            </a:r>
            <a:r>
              <a:rPr lang="en-US" sz="3200" dirty="0" err="1" smtClean="0">
                <a:solidFill>
                  <a:srgbClr val="073E87"/>
                </a:solidFill>
                <a:latin typeface="Comic Sans MS" pitchFamily="66" charset="0"/>
              </a:rPr>
              <a:t>fa:ðə</a:t>
            </a:r>
            <a:r>
              <a:rPr lang="en-US" sz="3200" dirty="0">
                <a:solidFill>
                  <a:srgbClr val="073E87"/>
                </a:solidFill>
                <a:latin typeface="Comic Sans MS" pitchFamily="66" charset="0"/>
              </a:rPr>
              <a:t>]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08" y="4221088"/>
            <a:ext cx="31323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1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omic Sans MS" pitchFamily="66" charset="0"/>
              </a:rPr>
              <a:t>PH</a:t>
            </a:r>
            <a:r>
              <a:rPr lang="en-US" sz="3200" dirty="0" smtClean="0">
                <a:latin typeface="Comic Sans MS" pitchFamily="66" charset="0"/>
              </a:rPr>
              <a:t>OTO </a:t>
            </a:r>
            <a:r>
              <a:rPr lang="en-US" sz="3200" dirty="0" smtClean="0">
                <a:latin typeface="Comic Sans MS" pitchFamily="66" charset="0"/>
              </a:rPr>
              <a:t>['</a:t>
            </a:r>
            <a:r>
              <a:rPr lang="en-US" sz="3200" dirty="0" err="1" smtClean="0">
                <a:latin typeface="Comic Sans MS" pitchFamily="66" charset="0"/>
              </a:rPr>
              <a:t>fəutəu</a:t>
            </a:r>
            <a:r>
              <a:rPr lang="en-US" sz="3200" dirty="0" smtClean="0">
                <a:latin typeface="Comic Sans MS" pitchFamily="66" charset="0"/>
              </a:rPr>
              <a:t>]</a:t>
            </a:r>
            <a:r>
              <a:rPr lang="en-US" sz="3200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ru-RU" dirty="0" smtClean="0"/>
              <a:t>        </a:t>
            </a:r>
            <a:r>
              <a:rPr lang="en-US" dirty="0" smtClean="0"/>
              <a:t>   </a:t>
            </a:r>
            <a:r>
              <a:rPr lang="en-US" sz="3200" dirty="0" smtClean="0">
                <a:latin typeface="Comic Sans MS" pitchFamily="66" charset="0"/>
              </a:rPr>
              <a:t>DOL</a:t>
            </a:r>
            <a:r>
              <a:rPr lang="en-US" sz="3200" b="1" dirty="0" smtClean="0">
                <a:latin typeface="Comic Sans MS" pitchFamily="66" charset="0"/>
              </a:rPr>
              <a:t>PH</a:t>
            </a:r>
            <a:r>
              <a:rPr lang="en-US" sz="3200" dirty="0" smtClean="0">
                <a:latin typeface="Comic Sans MS" pitchFamily="66" charset="0"/>
              </a:rPr>
              <a:t>IN['</a:t>
            </a:r>
            <a:r>
              <a:rPr lang="en-US" sz="3200" dirty="0" err="1" smtClean="0">
                <a:latin typeface="Comic Sans MS" pitchFamily="66" charset="0"/>
              </a:rPr>
              <a:t>dɔlfɪn</a:t>
            </a:r>
            <a:r>
              <a:rPr lang="en-US" sz="3200" dirty="0" smtClean="0">
                <a:latin typeface="Comic Sans MS" pitchFamily="66" charset="0"/>
              </a:rPr>
              <a:t>]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atin typeface="Comic Sans MS" pitchFamily="66" charset="0"/>
              </a:rPr>
              <a:t>ELE</a:t>
            </a:r>
            <a:r>
              <a:rPr lang="en-US" sz="3200" b="1" dirty="0" smtClean="0">
                <a:latin typeface="Comic Sans MS" pitchFamily="66" charset="0"/>
              </a:rPr>
              <a:t>PH</a:t>
            </a:r>
            <a:r>
              <a:rPr lang="en-US" sz="3200" dirty="0" smtClean="0">
                <a:latin typeface="Comic Sans MS" pitchFamily="66" charset="0"/>
              </a:rPr>
              <a:t>ANT ['</a:t>
            </a:r>
            <a:r>
              <a:rPr lang="en-US" sz="3200" dirty="0" err="1" smtClean="0">
                <a:latin typeface="Comic Sans MS" pitchFamily="66" charset="0"/>
              </a:rPr>
              <a:t>elɪfənt</a:t>
            </a:r>
            <a:r>
              <a:rPr lang="en-US" sz="3200" dirty="0" smtClean="0">
                <a:latin typeface="Comic Sans MS" pitchFamily="66" charset="0"/>
              </a:rPr>
              <a:t>]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Буквосочетание </a:t>
            </a:r>
            <a:r>
              <a:rPr lang="ru-RU" sz="3600" b="1" i="1" dirty="0" err="1" smtClean="0">
                <a:solidFill>
                  <a:schemeClr val="bg1"/>
                </a:solidFill>
                <a:latin typeface="Comic Sans MS" pitchFamily="66" charset="0"/>
              </a:rPr>
              <a:t>ph</a:t>
            </a:r>
            <a:r>
              <a:rPr lang="ru-RU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читается как [f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]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с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356" y="4941168"/>
            <a:ext cx="1561918" cy="188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ксим\Desktop\ЛаРиСа\PERSONAL\Загрузки\photo-117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05028"/>
            <a:ext cx="2232248" cy="15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ЛаРиСа\PERSONAL\Загрузки\40294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82" y="1628800"/>
            <a:ext cx="1551497" cy="19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Вставьте пропущенные буквы: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2420888"/>
            <a:ext cx="3822192" cy="3849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Comic Sans MS" pitchFamily="66" charset="0"/>
              </a:rPr>
              <a:t>Dol</a:t>
            </a:r>
            <a:r>
              <a:rPr lang="en-US" sz="4000" dirty="0" smtClean="0">
                <a:latin typeface="Comic Sans MS" pitchFamily="66" charset="0"/>
              </a:rPr>
              <a:t> _ _ in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umb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Comic Sans MS" pitchFamily="66" charset="0"/>
              </a:rPr>
              <a:t>Ele</a:t>
            </a:r>
            <a:r>
              <a:rPr lang="en-US" sz="4000" dirty="0" smtClean="0">
                <a:latin typeface="Comic Sans MS" pitchFamily="66" charset="0"/>
              </a:rPr>
              <a:t>_ _ ant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eep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eese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Mo _ _ </a:t>
            </a:r>
            <a:r>
              <a:rPr lang="en-US" sz="4000" dirty="0" err="1" smtClean="0">
                <a:latin typeface="Comic Sans MS" pitchFamily="66" charset="0"/>
              </a:rPr>
              <a:t>er</a:t>
            </a:r>
            <a:endParaRPr lang="en-US" sz="40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148064" y="2348880"/>
            <a:ext cx="3024336" cy="3807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oto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imble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ick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Comic Sans MS" pitchFamily="66" charset="0"/>
              </a:rPr>
              <a:t>Fi</a:t>
            </a:r>
            <a:r>
              <a:rPr lang="en-US" sz="4000" dirty="0" smtClean="0">
                <a:latin typeface="Comic Sans MS" pitchFamily="66" charset="0"/>
              </a:rPr>
              <a:t>_ _ 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_ _ </a:t>
            </a:r>
            <a:r>
              <a:rPr lang="en-US" sz="4000" dirty="0" err="1" smtClean="0">
                <a:latin typeface="Comic Sans MS" pitchFamily="66" charset="0"/>
              </a:rPr>
              <a:t>ip</a:t>
            </a:r>
            <a:endParaRPr lang="en-US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Comic Sans MS" pitchFamily="66" charset="0"/>
              </a:rPr>
              <a:t>Fa</a:t>
            </a:r>
            <a:r>
              <a:rPr lang="en-US" sz="4000" dirty="0" smtClean="0">
                <a:latin typeface="Comic Sans MS" pitchFamily="66" charset="0"/>
              </a:rPr>
              <a:t> _ _ </a:t>
            </a:r>
            <a:r>
              <a:rPr lang="en-US" sz="4000" dirty="0" err="1" smtClean="0">
                <a:latin typeface="Comic Sans MS" pitchFamily="66" charset="0"/>
              </a:rPr>
              <a:t>er</a:t>
            </a:r>
            <a:endParaRPr lang="ru-RU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25272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2"/>
                </a:solidFill>
              </a:rPr>
              <a:t>Thank you!!!</a:t>
            </a:r>
            <a:endParaRPr lang="ru-RU" sz="8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7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120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Буквосочетания </vt:lpstr>
      <vt:lpstr>Буквосочетание sh читается как [ʃ]</vt:lpstr>
      <vt:lpstr>Буквосочетание ch читается как [tʃ]</vt:lpstr>
      <vt:lpstr>Буквосочетание th читается как [Ɵ]</vt:lpstr>
      <vt:lpstr>Буквосочетание th читается как [ð]</vt:lpstr>
      <vt:lpstr>Буквосочетание ph читается как [f]</vt:lpstr>
      <vt:lpstr>Вставьте пропущенные буквы: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Сочетания согласных букв</dc:title>
  <dc:creator>Юлия</dc:creator>
  <cp:lastModifiedBy>Максим</cp:lastModifiedBy>
  <cp:revision>18</cp:revision>
  <dcterms:created xsi:type="dcterms:W3CDTF">2011-11-23T06:39:14Z</dcterms:created>
  <dcterms:modified xsi:type="dcterms:W3CDTF">2013-11-10T10:48:00Z</dcterms:modified>
</cp:coreProperties>
</file>