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64" autoAdjust="0"/>
    <p:restoredTop sz="94660"/>
  </p:normalViewPr>
  <p:slideViewPr>
    <p:cSldViewPr>
      <p:cViewPr>
        <p:scale>
          <a:sx n="66" d="100"/>
          <a:sy n="66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6691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6691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1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1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1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2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692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2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692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6693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3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3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693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6693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3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3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693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6693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3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4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694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6694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4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4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694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6694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4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94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694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5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5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5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5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5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95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695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695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695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8F1067-E829-4CB5-885C-17E4CF9CFA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695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696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6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59" grpId="0" autoUpdateAnimBg="0"/>
      <p:bldP spid="166960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69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69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608D8-ED7F-421D-A328-F35D9C7D1A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6A19D-0E2B-4510-92A7-13F280157C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7B81E6-FBFB-4AE1-AF69-44E93679ED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CD047-D186-4FCC-B5AD-7EED5F9122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CECD5-0EDE-454E-98F5-AC1B9BD6FB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A45AD-32BB-4E3F-BA21-472779A818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5DD38-2C67-495C-8C0F-52EBFACC2C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C5023-EEA2-4F14-86FE-0D1783CE47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F40A5-D45C-46F4-8F69-48F270D336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38915-FCEA-4938-9B82-73D5711430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9F759-C1FB-4EF4-9D99-E686919CD5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6589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89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6589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9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9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589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589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6589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89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590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6590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90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90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6590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6590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0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1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591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6591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1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1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591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6591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1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91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591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592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2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2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2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2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2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2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2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2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2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3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3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93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59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593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593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6593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6593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2ACE0D-57CF-4A0A-A957-FC53335EB6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620713"/>
            <a:ext cx="6192837" cy="3581400"/>
          </a:xfrm>
        </p:spPr>
        <p:txBody>
          <a:bodyPr/>
          <a:lstStyle/>
          <a:p>
            <a:r>
              <a:rPr lang="ru-RU" sz="18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652963"/>
            <a:ext cx="8234362" cy="158432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ru-RU" sz="1000"/>
          </a:p>
          <a:p>
            <a:pPr>
              <a:lnSpc>
                <a:spcPct val="80000"/>
              </a:lnSpc>
            </a:pPr>
            <a:endParaRPr lang="ru-RU" sz="1000"/>
          </a:p>
          <a:p>
            <a:pPr>
              <a:lnSpc>
                <a:spcPct val="80000"/>
              </a:lnSpc>
            </a:pPr>
            <a:endParaRPr lang="ru-RU" sz="1000"/>
          </a:p>
          <a:p>
            <a:pPr>
              <a:lnSpc>
                <a:spcPct val="80000"/>
              </a:lnSpc>
            </a:pPr>
            <a:endParaRPr lang="ru-RU" sz="1000"/>
          </a:p>
          <a:p>
            <a:pPr>
              <a:lnSpc>
                <a:spcPct val="80000"/>
              </a:lnSpc>
            </a:pPr>
            <a:endParaRPr lang="ru-RU" sz="1000"/>
          </a:p>
          <a:p>
            <a:pPr>
              <a:lnSpc>
                <a:spcPct val="80000"/>
              </a:lnSpc>
            </a:pPr>
            <a:endParaRPr lang="ru-RU" sz="1000"/>
          </a:p>
          <a:p>
            <a:pPr>
              <a:lnSpc>
                <a:spcPct val="80000"/>
              </a:lnSpc>
            </a:pPr>
            <a:endParaRPr lang="ru-RU" sz="1000"/>
          </a:p>
          <a:p>
            <a:pPr algn="r">
              <a:lnSpc>
                <a:spcPct val="80000"/>
              </a:lnSpc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84213" y="908050"/>
            <a:ext cx="7775575" cy="24495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Воспитай отличника!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276600" y="3182938"/>
            <a:ext cx="5327650" cy="11826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2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Родительское собрание</a:t>
            </a:r>
          </a:p>
        </p:txBody>
      </p:sp>
      <p:pic>
        <p:nvPicPr>
          <p:cNvPr id="2054" name="Picture 6" descr="J02837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797425"/>
            <a:ext cx="1944688" cy="1511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125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924425"/>
          </a:xfrm>
        </p:spPr>
        <p:txBody>
          <a:bodyPr/>
          <a:lstStyle/>
          <a:p>
            <a:r>
              <a:rPr lang="ru-RU" sz="2000"/>
              <a:t>Ребёнок нуждается в постоянной поддержке родителей. Ваша искренняя заинтересованность в его школьных делах, серьёзное отношение к достижениям и трудностям помогут ученику. </a:t>
            </a:r>
          </a:p>
          <a:p>
            <a:r>
              <a:rPr lang="ru-RU" sz="2000"/>
              <a:t>Не забывайте напоминать о школьных правилах и необходимости их соблюдать.</a:t>
            </a:r>
          </a:p>
          <a:p>
            <a:r>
              <a:rPr lang="ru-RU" sz="2000"/>
              <a:t>Составьте вместе распорядок дня, а затем следите за выполнением.</a:t>
            </a:r>
          </a:p>
        </p:txBody>
      </p:sp>
      <p:sp>
        <p:nvSpPr>
          <p:cNvPr id="18125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981075"/>
            <a:ext cx="4537075" cy="5616575"/>
          </a:xfrm>
        </p:spPr>
        <p:txBody>
          <a:bodyPr/>
          <a:lstStyle/>
          <a:p>
            <a:r>
              <a:rPr lang="ru-RU" sz="2000"/>
              <a:t>Когда человек учится, у него может что-то не получаться, это естественно. Ребёнок имеет право на ошибку.</a:t>
            </a:r>
          </a:p>
          <a:p>
            <a:r>
              <a:rPr lang="ru-RU" sz="2000"/>
              <a:t>Не пропускайте трудности. При необходимости обращайтесь за помощью к специалистам: психологу, логопеду, окулисту.</a:t>
            </a:r>
          </a:p>
          <a:p>
            <a:r>
              <a:rPr lang="ru-RU" sz="2000"/>
              <a:t>Поддерживайте ребёнка в его желании добиться успеха. В каждой работе обязательно найдите, за что можно было бы его похвалить. Похвала способна повысить интеллектуальные достижения.</a:t>
            </a:r>
          </a:p>
        </p:txBody>
      </p:sp>
      <p:sp>
        <p:nvSpPr>
          <p:cNvPr id="181252" name="AutoShape 4"/>
          <p:cNvSpPr>
            <a:spLocks noChangeArrowheads="1"/>
          </p:cNvSpPr>
          <p:nvPr/>
        </p:nvSpPr>
        <p:spPr bwMode="auto">
          <a:xfrm>
            <a:off x="0" y="0"/>
            <a:ext cx="4140200" cy="1700213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54" name="WordArt 6"/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2519362" cy="5048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полезные</a:t>
            </a:r>
          </a:p>
        </p:txBody>
      </p:sp>
      <p:sp>
        <p:nvSpPr>
          <p:cNvPr id="181255" name="WordArt 7"/>
          <p:cNvSpPr>
            <a:spLocks noChangeArrowheads="1" noChangeShapeType="1" noTextEdit="1"/>
          </p:cNvSpPr>
          <p:nvPr/>
        </p:nvSpPr>
        <p:spPr bwMode="auto">
          <a:xfrm>
            <a:off x="684213" y="981075"/>
            <a:ext cx="2592387" cy="5032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советы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1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1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1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  <p:bldP spid="181254" grpId="0" animBg="1"/>
      <p:bldP spid="1812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597025"/>
          </a:xfrm>
        </p:spPr>
        <p:txBody>
          <a:bodyPr/>
          <a:lstStyle/>
          <a:p>
            <a:endParaRPr lang="ru-RU" sz="200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9988" name="WordArt 4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0645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Чем выше образование, тем оно тоньше.</a:t>
            </a:r>
          </a:p>
        </p:txBody>
      </p:sp>
      <p:sp>
        <p:nvSpPr>
          <p:cNvPr id="169990" name="WordArt 6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79930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Что самое главное?</a:t>
            </a:r>
          </a:p>
        </p:txBody>
      </p:sp>
      <p:pic>
        <p:nvPicPr>
          <p:cNvPr id="169991" name="Picture 7" descr="uro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060575"/>
            <a:ext cx="5761038" cy="4537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nimBg="1"/>
      <p:bldP spid="1699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4465638" cy="5364163"/>
          </a:xfrm>
          <a:solidFill>
            <a:schemeClr val="bg1"/>
          </a:solidFill>
        </p:spPr>
        <p:txBody>
          <a:bodyPr/>
          <a:lstStyle/>
          <a:p>
            <a:r>
              <a:rPr lang="ru-RU" sz="2400"/>
              <a:t>Конечно, чтобы воспитать  золотого медалиста к выпускному классу, родителям надо приучать ребёнка к тому, что школа – это постоянный ежедневный труд, с первых же лет учёбы.</a:t>
            </a:r>
          </a:p>
          <a:p>
            <a:pPr>
              <a:buFontTx/>
              <a:buNone/>
            </a:pPr>
            <a:endParaRPr lang="ru-RU" sz="2400"/>
          </a:p>
          <a:p>
            <a:r>
              <a:rPr lang="ru-RU" sz="2400"/>
              <a:t>Но именно первые школьные годы самые трудные.</a:t>
            </a:r>
          </a:p>
        </p:txBody>
      </p:sp>
      <p:pic>
        <p:nvPicPr>
          <p:cNvPr id="171015" name="Picture 7" descr="h6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268413"/>
            <a:ext cx="4176712" cy="43926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Почему ребёнку трудно учиться?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Есть ли какие-то объяснения этому, кроме лени, неорганизованности?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Как помочь ребёнку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учиться?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Что делать?</a:t>
            </a:r>
          </a:p>
        </p:txBody>
      </p:sp>
      <p:pic>
        <p:nvPicPr>
          <p:cNvPr id="173060" name="Picture 4" descr="tas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4984750" cy="1106487"/>
          </a:xfrm>
          <a:prstGeom prst="rect">
            <a:avLst/>
          </a:prstGeom>
          <a:noFill/>
        </p:spPr>
      </p:pic>
      <p:pic>
        <p:nvPicPr>
          <p:cNvPr id="173061" name="Picture 5" descr="р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3357563"/>
            <a:ext cx="3527425" cy="3311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400" decel="1000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00" decel="1000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400" decel="100000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00" decel="1000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400" decel="100000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400" decel="1000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400" decel="1000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00" decel="1000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400" decel="100000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400" decel="1000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400" decel="1000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400" decel="100000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43887" cy="1157288"/>
          </a:xfrm>
          <a:solidFill>
            <a:schemeClr val="bg1"/>
          </a:solidFill>
        </p:spPr>
        <p:txBody>
          <a:bodyPr/>
          <a:lstStyle/>
          <a:p>
            <a:r>
              <a:rPr lang="ru-RU" sz="2400"/>
              <a:t>        </a:t>
            </a:r>
            <a:r>
              <a:rPr lang="ru-RU" sz="2000" b="1" i="1">
                <a:solidFill>
                  <a:schemeClr val="tx1"/>
                </a:solidFill>
              </a:rPr>
              <a:t>Урок выучил, а вышел к доске – и молчит.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424862" cy="4456113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В чём проблема? «Не в памяти, а в низкой самооценке», - считают детские психологи. Ребёнок зажат, боится ошибиться, боится насмешек. Что делать? 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            </a:t>
            </a:r>
            <a:r>
              <a:rPr lang="ru-RU" sz="2800">
                <a:solidFill>
                  <a:srgbClr val="FF3300"/>
                </a:solidFill>
              </a:rPr>
              <a:t>Хвалить ребёнка за любой 			    маленький успех.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FF3300"/>
                </a:solidFill>
              </a:rPr>
              <a:t>                  Внушать веру в себя, в 		                		    собственные способности.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FF3300"/>
                </a:solidFill>
              </a:rPr>
              <a:t>               </a:t>
            </a:r>
          </a:p>
        </p:txBody>
      </p:sp>
      <p:pic>
        <p:nvPicPr>
          <p:cNvPr id="174084" name="Picture 4" descr="bac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0350"/>
            <a:ext cx="935037" cy="1081088"/>
          </a:xfrm>
          <a:prstGeom prst="rect">
            <a:avLst/>
          </a:prstGeom>
          <a:noFill/>
        </p:spPr>
      </p:pic>
      <p:pic>
        <p:nvPicPr>
          <p:cNvPr id="174085" name="Picture 5" descr="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644900"/>
            <a:ext cx="2447925" cy="2663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>
                <a:solidFill>
                  <a:schemeClr val="tx1"/>
                </a:solidFill>
              </a:rPr>
              <a:t>         Грязь в тетрадке, кривые буквы…</a:t>
            </a:r>
            <a:r>
              <a:rPr lang="ru-RU"/>
              <a:t>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52578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Откуда? От неразвитых мышц</a:t>
            </a:r>
          </a:p>
          <a:p>
            <a:pPr>
              <a:buFontTx/>
              <a:buNone/>
            </a:pPr>
            <a:r>
              <a:rPr lang="ru-RU" sz="2800"/>
              <a:t>руки. «От неразвитой мелкой</a:t>
            </a:r>
          </a:p>
          <a:p>
            <a:pPr>
              <a:buFontTx/>
              <a:buNone/>
            </a:pPr>
            <a:r>
              <a:rPr lang="ru-RU" sz="2800"/>
              <a:t>моторики»- как выражаются</a:t>
            </a:r>
          </a:p>
          <a:p>
            <a:pPr>
              <a:buFontTx/>
              <a:buNone/>
            </a:pPr>
            <a:r>
              <a:rPr lang="ru-RU" sz="2800"/>
              <a:t>специалисты.</a:t>
            </a:r>
          </a:p>
          <a:p>
            <a:pPr>
              <a:buFontTx/>
              <a:buNone/>
            </a:pPr>
            <a:r>
              <a:rPr lang="ru-RU" sz="2800"/>
              <a:t>Срочно покупаем пластилин.</a:t>
            </a:r>
          </a:p>
          <a:p>
            <a:pPr>
              <a:buFontTx/>
              <a:buNone/>
            </a:pPr>
            <a:r>
              <a:rPr lang="ru-RU" sz="2800"/>
              <a:t>И лепим зверушек, человечков.</a:t>
            </a:r>
          </a:p>
          <a:p>
            <a:pPr>
              <a:buFontTx/>
              <a:buNone/>
            </a:pPr>
            <a:r>
              <a:rPr lang="ru-RU" sz="2800"/>
              <a:t>Вырезаем ножницами картинки,</a:t>
            </a:r>
          </a:p>
          <a:p>
            <a:pPr>
              <a:buFontTx/>
              <a:buNone/>
            </a:pPr>
            <a:r>
              <a:rPr lang="ru-RU" sz="2800"/>
              <a:t>Раскрашиваем мелкие рисунки.</a:t>
            </a:r>
          </a:p>
          <a:p>
            <a:pPr>
              <a:buFontTx/>
              <a:buNone/>
            </a:pPr>
            <a:r>
              <a:rPr lang="ru-RU" sz="2800">
                <a:solidFill>
                  <a:srgbClr val="FF3300"/>
                </a:solidFill>
              </a:rPr>
              <a:t>Месяц занятий  даст ощутимый результат.</a:t>
            </a:r>
          </a:p>
        </p:txBody>
      </p:sp>
      <p:pic>
        <p:nvPicPr>
          <p:cNvPr id="175108" name="Picture 4" descr="bac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0350"/>
            <a:ext cx="1223963" cy="1152525"/>
          </a:xfrm>
          <a:prstGeom prst="rect">
            <a:avLst/>
          </a:prstGeom>
          <a:noFill/>
        </p:spPr>
      </p:pic>
      <p:pic>
        <p:nvPicPr>
          <p:cNvPr id="175109" name="Picture 5" descr="PI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1628775"/>
            <a:ext cx="2449512" cy="37449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 decel="1000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600" decel="1000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400" decel="1000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400" decel="100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400" decel="100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400" decel="100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400" decel="1000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400" decel="100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400" decel="100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400" decel="100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400" decel="1000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400" decel="100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400" decel="100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400" decel="100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400" decel="100000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400" decel="1000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400" decel="1000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400" decel="1000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60350"/>
            <a:ext cx="8243887" cy="1157288"/>
          </a:xfrm>
        </p:spPr>
        <p:txBody>
          <a:bodyPr/>
          <a:lstStyle/>
          <a:p>
            <a:r>
              <a:rPr lang="ru-RU" sz="2000" b="1" i="1">
                <a:solidFill>
                  <a:schemeClr val="tx1"/>
                </a:solidFill>
              </a:rPr>
              <a:t>    Он делает глупые ошибки,                                           просто пропускает буквы.</a:t>
            </a:r>
            <a:br>
              <a:rPr lang="ru-RU" sz="2000" b="1" i="1">
                <a:solidFill>
                  <a:schemeClr val="tx1"/>
                </a:solidFill>
              </a:rPr>
            </a:br>
            <a:endParaRPr lang="ru-RU" sz="2000" b="1" i="1">
              <a:solidFill>
                <a:schemeClr val="tx1"/>
              </a:solidFill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435975" cy="499745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Это бывает, если плохо</a:t>
            </a:r>
          </a:p>
          <a:p>
            <a:pPr>
              <a:buFontTx/>
              <a:buNone/>
            </a:pPr>
            <a:r>
              <a:rPr lang="ru-RU" sz="2400"/>
              <a:t>развит фонетический слух.</a:t>
            </a:r>
          </a:p>
          <a:p>
            <a:pPr>
              <a:buFontTx/>
              <a:buNone/>
            </a:pPr>
            <a:r>
              <a:rPr lang="ru-RU" sz="2400"/>
              <a:t>Вместе раскладывайте</a:t>
            </a:r>
          </a:p>
          <a:p>
            <a:pPr>
              <a:buFontTx/>
              <a:buNone/>
            </a:pPr>
            <a:r>
              <a:rPr lang="ru-RU" sz="2400"/>
              <a:t>слова на буквы. А может он</a:t>
            </a:r>
          </a:p>
          <a:p>
            <a:pPr>
              <a:buFontTx/>
              <a:buNone/>
            </a:pPr>
            <a:r>
              <a:rPr lang="ru-RU" sz="2400"/>
              <a:t>просто торопыга?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 sz="2400">
                <a:solidFill>
                  <a:srgbClr val="FF3300"/>
                </a:solidFill>
              </a:rPr>
              <a:t>Приучите ребёнка дважды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FF3300"/>
                </a:solidFill>
              </a:rPr>
              <a:t>медленно прочитать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FF3300"/>
                </a:solidFill>
              </a:rPr>
              <a:t>написанное, прежде чем 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FF3300"/>
                </a:solidFill>
              </a:rPr>
              <a:t>сдать работу на проверку.</a:t>
            </a:r>
          </a:p>
        </p:txBody>
      </p:sp>
      <p:pic>
        <p:nvPicPr>
          <p:cNvPr id="176132" name="Picture 4" descr="bac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3375"/>
            <a:ext cx="1295400" cy="1082675"/>
          </a:xfrm>
          <a:prstGeom prst="rect">
            <a:avLst/>
          </a:prstGeom>
          <a:noFill/>
        </p:spPr>
      </p:pic>
      <p:pic>
        <p:nvPicPr>
          <p:cNvPr id="176133" name="Picture 5" descr="7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1557338"/>
            <a:ext cx="3743325" cy="47513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30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30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30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3000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3000"/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3000"/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>
                <a:solidFill>
                  <a:schemeClr val="tx1"/>
                </a:solidFill>
              </a:rPr>
              <a:t>          Всё бывает – в одно ухо влетело, </a:t>
            </a:r>
            <a:br>
              <a:rPr lang="ru-RU" sz="2000" b="1" i="1">
                <a:solidFill>
                  <a:schemeClr val="tx1"/>
                </a:solidFill>
              </a:rPr>
            </a:br>
            <a:r>
              <a:rPr lang="ru-RU" sz="2000" b="1" i="1">
                <a:solidFill>
                  <a:schemeClr val="tx1"/>
                </a:solidFill>
              </a:rPr>
              <a:t>                в другое вылетело.</a:t>
            </a:r>
            <a:br>
              <a:rPr lang="ru-RU" sz="2000" b="1" i="1">
                <a:solidFill>
                  <a:schemeClr val="tx1"/>
                </a:solidFill>
              </a:rPr>
            </a:br>
            <a:endParaRPr lang="ru-RU" sz="2000" b="1" i="1">
              <a:solidFill>
                <a:schemeClr val="tx1"/>
              </a:solidFill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713788" cy="49244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Значит надо тренировать память.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Можно поиграть в игру на запоминание: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«Вспомни: в какой одежде ушёл папа на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работу?»,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«Закрой глаза и опиши, какие предметы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лежат у тебя на столе. А в комнате?»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600"/>
          </a:p>
          <a:p>
            <a:pPr>
              <a:lnSpc>
                <a:spcPct val="80000"/>
              </a:lnSpc>
              <a:buFontTx/>
              <a:buNone/>
            </a:pPr>
            <a:r>
              <a:rPr lang="ru-RU" sz="600"/>
              <a:t>			                            </a:t>
            </a:r>
            <a:r>
              <a:rPr lang="ru-RU" sz="2000" b="1">
                <a:solidFill>
                  <a:srgbClr val="FF3300"/>
                </a:solidFill>
              </a:rPr>
              <a:t>Приучайте ребёнка делать не только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FF3300"/>
                </a:solidFill>
              </a:rPr>
              <a:t>			         то, что приятно, но и то, что нужно.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FF3300"/>
                </a:solidFill>
              </a:rPr>
              <a:t>			         Придумайте систему поощрения.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FF3300"/>
                </a:solidFill>
              </a:rPr>
              <a:t>			         «Сделаешь математику – посмотрим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FF3300"/>
                </a:solidFill>
              </a:rPr>
              <a:t>			         мультфильм».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60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solidFill>
                  <a:srgbClr val="FF3300"/>
                </a:solidFill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600">
              <a:solidFill>
                <a:srgbClr val="FF3300"/>
              </a:solidFill>
            </a:endParaRPr>
          </a:p>
        </p:txBody>
      </p:sp>
      <p:pic>
        <p:nvPicPr>
          <p:cNvPr id="178180" name="Picture 4" descr="bac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1366837" cy="1223962"/>
          </a:xfrm>
          <a:prstGeom prst="rect">
            <a:avLst/>
          </a:prstGeom>
          <a:noFill/>
        </p:spPr>
      </p:pic>
      <p:pic>
        <p:nvPicPr>
          <p:cNvPr id="178181" name="Picture 5" descr="flash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076700"/>
            <a:ext cx="1512887" cy="2089150"/>
          </a:xfrm>
          <a:prstGeom prst="rect">
            <a:avLst/>
          </a:prstGeom>
          <a:noFill/>
        </p:spPr>
      </p:pic>
      <p:pic>
        <p:nvPicPr>
          <p:cNvPr id="178182" name="Picture 6" descr="nab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1700213"/>
            <a:ext cx="1728788" cy="1873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30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0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30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7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7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78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78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78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78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78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78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521700" cy="1314450"/>
          </a:xfrm>
        </p:spPr>
        <p:txBody>
          <a:bodyPr/>
          <a:lstStyle/>
          <a:p>
            <a:r>
              <a:rPr lang="ru-RU" sz="2000" b="1" i="1">
                <a:solidFill>
                  <a:schemeClr val="tx1"/>
                </a:solidFill>
              </a:rPr>
              <a:t>                 Не может сосредоточиться? Легко возбудим?       Вертится на уроке?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/>
              <a:t>				   Это может быть следствием</a:t>
            </a:r>
          </a:p>
          <a:p>
            <a:pPr>
              <a:buFontTx/>
              <a:buNone/>
            </a:pPr>
            <a:r>
              <a:rPr lang="ru-RU" sz="2400"/>
              <a:t>				нарушением режима дня. Не </a:t>
            </a:r>
          </a:p>
          <a:p>
            <a:pPr>
              <a:buFontTx/>
              <a:buNone/>
            </a:pPr>
            <a:r>
              <a:rPr lang="ru-RU" sz="2400"/>
              <a:t>				допускайте, чтобы ребёнок 				просиживал перед компьютером</a:t>
            </a:r>
          </a:p>
          <a:p>
            <a:pPr>
              <a:buFontTx/>
              <a:buNone/>
            </a:pPr>
            <a:r>
              <a:rPr lang="ru-RU" sz="2400"/>
              <a:t>				или телевизором полдня.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 sz="2400">
                <a:solidFill>
                  <a:srgbClr val="FF3300"/>
                </a:solidFill>
              </a:rPr>
              <a:t>Обязательны прогулки,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FF3300"/>
                </a:solidFill>
              </a:rPr>
              <a:t>физические нагрузки,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FF3300"/>
                </a:solidFill>
              </a:rPr>
              <a:t>спорт, подвижные игры.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FF3300"/>
                </a:solidFill>
              </a:rPr>
              <a:t>Еда и сон вовремя. </a:t>
            </a:r>
          </a:p>
          <a:p>
            <a:pPr>
              <a:buFontTx/>
              <a:buNone/>
            </a:pPr>
            <a:endParaRPr lang="ru-RU" sz="2400"/>
          </a:p>
          <a:p>
            <a:pPr>
              <a:buFontTx/>
              <a:buNone/>
            </a:pPr>
            <a:endParaRPr lang="ru-RU" sz="2400"/>
          </a:p>
        </p:txBody>
      </p:sp>
      <p:pic>
        <p:nvPicPr>
          <p:cNvPr id="179204" name="Picture 4" descr="bac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1439862" cy="1008063"/>
          </a:xfrm>
          <a:prstGeom prst="rect">
            <a:avLst/>
          </a:prstGeom>
          <a:noFill/>
        </p:spPr>
      </p:pic>
      <p:pic>
        <p:nvPicPr>
          <p:cNvPr id="179205" name="Picture 5" descr="Рисунок3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989138"/>
            <a:ext cx="2160587" cy="2087562"/>
          </a:xfrm>
          <a:prstGeom prst="rect">
            <a:avLst/>
          </a:prstGeom>
          <a:noFill/>
        </p:spPr>
      </p:pic>
      <p:pic>
        <p:nvPicPr>
          <p:cNvPr id="179206" name="Picture 6" descr="Рисунок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581525"/>
            <a:ext cx="1728787" cy="172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545</TotalTime>
  <Words>400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Verdana</vt:lpstr>
      <vt:lpstr>Balloons</vt:lpstr>
      <vt:lpstr> </vt:lpstr>
      <vt:lpstr>Слайд 2</vt:lpstr>
      <vt:lpstr>Слайд 3</vt:lpstr>
      <vt:lpstr>Слайд 4</vt:lpstr>
      <vt:lpstr>        Урок выучил, а вышел к доске – и молчит.</vt:lpstr>
      <vt:lpstr>         Грязь в тетрадке, кривые буквы… </vt:lpstr>
      <vt:lpstr>    Он делает глупые ошибки,                                           просто пропускает буквы. </vt:lpstr>
      <vt:lpstr>          Всё бывает – в одно ухо влетело,                  в другое вылетело. </vt:lpstr>
      <vt:lpstr>                 Не может сосредоточиться? Легко возбудим?       Вертится на уроке?</vt:lpstr>
      <vt:lpstr>Слайд 10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1</cp:lastModifiedBy>
  <cp:revision>11</cp:revision>
  <dcterms:created xsi:type="dcterms:W3CDTF">2006-06-08T14:06:00Z</dcterms:created>
  <dcterms:modified xsi:type="dcterms:W3CDTF">2012-06-23T16:27:58Z</dcterms:modified>
</cp:coreProperties>
</file>