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59" r:id="rId5"/>
    <p:sldId id="267" r:id="rId6"/>
    <p:sldId id="269" r:id="rId7"/>
    <p:sldId id="266" r:id="rId8"/>
    <p:sldId id="277" r:id="rId9"/>
    <p:sldId id="260" r:id="rId10"/>
    <p:sldId id="261" r:id="rId11"/>
    <p:sldId id="265" r:id="rId12"/>
    <p:sldId id="264" r:id="rId13"/>
    <p:sldId id="274" r:id="rId14"/>
    <p:sldId id="268" r:id="rId15"/>
    <p:sldId id="272" r:id="rId16"/>
    <p:sldId id="273" r:id="rId17"/>
    <p:sldId id="271" r:id="rId18"/>
    <p:sldId id="275" r:id="rId19"/>
    <p:sldId id="262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2C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19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B978-17C9-4FBE-8292-8901A6AD0404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347D1-BABE-4317-9CFC-FC59AE4C6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B978-17C9-4FBE-8292-8901A6AD0404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347D1-BABE-4317-9CFC-FC59AE4C6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B978-17C9-4FBE-8292-8901A6AD0404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347D1-BABE-4317-9CFC-FC59AE4C6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B978-17C9-4FBE-8292-8901A6AD0404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347D1-BABE-4317-9CFC-FC59AE4C6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B978-17C9-4FBE-8292-8901A6AD0404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347D1-BABE-4317-9CFC-FC59AE4C6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B978-17C9-4FBE-8292-8901A6AD0404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347D1-BABE-4317-9CFC-FC59AE4C6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B978-17C9-4FBE-8292-8901A6AD0404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347D1-BABE-4317-9CFC-FC59AE4C6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B978-17C9-4FBE-8292-8901A6AD0404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347D1-BABE-4317-9CFC-FC59AE4C6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B978-17C9-4FBE-8292-8901A6AD0404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347D1-BABE-4317-9CFC-FC59AE4C6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B978-17C9-4FBE-8292-8901A6AD0404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347D1-BABE-4317-9CFC-FC59AE4C6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B978-17C9-4FBE-8292-8901A6AD0404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347D1-BABE-4317-9CFC-FC59AE4C6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CB978-17C9-4FBE-8292-8901A6AD0404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347D1-BABE-4317-9CFC-FC59AE4C69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animashki.org/blog/19-0-6" TargetMode="External"/><Relationship Id="rId2" Type="http://schemas.openxmlformats.org/officeDocument/2006/relationships/hyperlink" Target="http://e-mercury.ru/d/134941/d/210138_x.pn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286124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>
                  <a:solidFill>
                    <a:srgbClr val="C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Бабенко Елена Николаевна</a:t>
            </a:r>
            <a:endParaRPr lang="ru-RU" sz="5400" b="1" spc="50" dirty="0">
              <a:ln w="11430">
                <a:solidFill>
                  <a:srgbClr val="C0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785794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класс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857364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Тема </a:t>
            </a: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«Величины»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5534561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учитель начальных классов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МБОУ гимназии № 3 г. Ставрополя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928670"/>
            <a:ext cx="3524248" cy="2643186"/>
          </a:xfrm>
          <a:prstGeom prst="rect">
            <a:avLst/>
          </a:prstGeom>
        </p:spPr>
      </p:pic>
      <p:pic>
        <p:nvPicPr>
          <p:cNvPr id="18" name="Рисунок 17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9752" y="928670"/>
            <a:ext cx="3524248" cy="2643186"/>
          </a:xfrm>
          <a:prstGeom prst="rect">
            <a:avLst/>
          </a:prstGeom>
        </p:spPr>
      </p:pic>
      <p:pic>
        <p:nvPicPr>
          <p:cNvPr id="19" name="Рисунок 18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357166"/>
            <a:ext cx="3524248" cy="2643186"/>
          </a:xfrm>
          <a:prstGeom prst="rect">
            <a:avLst/>
          </a:prstGeom>
        </p:spPr>
      </p:pic>
      <p:pic>
        <p:nvPicPr>
          <p:cNvPr id="20" name="Рисунок 19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2152" y="1081070"/>
            <a:ext cx="3524248" cy="2643186"/>
          </a:xfrm>
          <a:prstGeom prst="rect">
            <a:avLst/>
          </a:prstGeom>
        </p:spPr>
      </p:pic>
      <p:pic>
        <p:nvPicPr>
          <p:cNvPr id="16" name="Рисунок 15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2071678"/>
            <a:ext cx="3524248" cy="2643186"/>
          </a:xfrm>
          <a:prstGeom prst="rect">
            <a:avLst/>
          </a:prstGeom>
        </p:spPr>
      </p:pic>
      <p:pic>
        <p:nvPicPr>
          <p:cNvPr id="14" name="Рисунок 13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2143116"/>
            <a:ext cx="3524248" cy="2643186"/>
          </a:xfrm>
          <a:prstGeom prst="rect">
            <a:avLst/>
          </a:prstGeom>
        </p:spPr>
      </p:pic>
      <p:pic>
        <p:nvPicPr>
          <p:cNvPr id="15" name="Рисунок 14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1785926"/>
            <a:ext cx="3524248" cy="2643186"/>
          </a:xfrm>
          <a:prstGeom prst="rect">
            <a:avLst/>
          </a:prstGeom>
        </p:spPr>
      </p:pic>
      <p:pic>
        <p:nvPicPr>
          <p:cNvPr id="13" name="Рисунок 12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2857496"/>
            <a:ext cx="3524248" cy="2643186"/>
          </a:xfrm>
          <a:prstGeom prst="rect">
            <a:avLst/>
          </a:prstGeom>
        </p:spPr>
      </p:pic>
      <p:pic>
        <p:nvPicPr>
          <p:cNvPr id="11" name="Рисунок 10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2857496"/>
            <a:ext cx="3524248" cy="2643186"/>
          </a:xfrm>
          <a:prstGeom prst="rect">
            <a:avLst/>
          </a:prstGeom>
        </p:spPr>
      </p:pic>
      <p:pic>
        <p:nvPicPr>
          <p:cNvPr id="4" name="Рисунок 3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2928934"/>
            <a:ext cx="3524248" cy="2643206"/>
          </a:xfrm>
          <a:prstGeom prst="rect">
            <a:avLst/>
          </a:prstGeom>
        </p:spPr>
      </p:pic>
      <p:pic>
        <p:nvPicPr>
          <p:cNvPr id="3" name="Рисунок 2" descr="POOH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2285992"/>
            <a:ext cx="2000264" cy="3938019"/>
          </a:xfrm>
          <a:prstGeom prst="rect">
            <a:avLst/>
          </a:prstGeom>
        </p:spPr>
      </p:pic>
      <p:pic>
        <p:nvPicPr>
          <p:cNvPr id="12" name="Рисунок 11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2928934"/>
            <a:ext cx="3524248" cy="2643186"/>
          </a:xfrm>
          <a:prstGeom prst="rect">
            <a:avLst/>
          </a:prstGeom>
        </p:spPr>
      </p:pic>
      <p:pic>
        <p:nvPicPr>
          <p:cNvPr id="2" name="Рисунок 1" descr="м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715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500042"/>
            <a:ext cx="3524248" cy="2643186"/>
          </a:xfrm>
          <a:prstGeom prst="rect">
            <a:avLst/>
          </a:prstGeom>
        </p:spPr>
      </p:pic>
      <p:pic>
        <p:nvPicPr>
          <p:cNvPr id="17" name="Рисунок 16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1285860"/>
            <a:ext cx="3524248" cy="2643186"/>
          </a:xfrm>
          <a:prstGeom prst="rect">
            <a:avLst/>
          </a:prstGeom>
        </p:spPr>
      </p:pic>
      <p:pic>
        <p:nvPicPr>
          <p:cNvPr id="18" name="Рисунок 17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1000108"/>
            <a:ext cx="3524248" cy="2643186"/>
          </a:xfrm>
          <a:prstGeom prst="rect">
            <a:avLst/>
          </a:prstGeom>
        </p:spPr>
      </p:pic>
      <p:pic>
        <p:nvPicPr>
          <p:cNvPr id="20" name="Рисунок 19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1535892"/>
            <a:ext cx="3381372" cy="2536029"/>
          </a:xfrm>
          <a:prstGeom prst="rect">
            <a:avLst/>
          </a:prstGeom>
        </p:spPr>
      </p:pic>
      <p:pic>
        <p:nvPicPr>
          <p:cNvPr id="16" name="Рисунок 15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2071678"/>
            <a:ext cx="3524248" cy="2643186"/>
          </a:xfrm>
          <a:prstGeom prst="rect">
            <a:avLst/>
          </a:prstGeom>
        </p:spPr>
      </p:pic>
      <p:pic>
        <p:nvPicPr>
          <p:cNvPr id="14" name="Рисунок 13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2143116"/>
            <a:ext cx="3524248" cy="2643186"/>
          </a:xfrm>
          <a:prstGeom prst="rect">
            <a:avLst/>
          </a:prstGeom>
        </p:spPr>
      </p:pic>
      <p:pic>
        <p:nvPicPr>
          <p:cNvPr id="15" name="Рисунок 14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2357430"/>
            <a:ext cx="3524248" cy="2643186"/>
          </a:xfrm>
          <a:prstGeom prst="rect">
            <a:avLst/>
          </a:prstGeom>
        </p:spPr>
      </p:pic>
      <p:pic>
        <p:nvPicPr>
          <p:cNvPr id="13" name="Рисунок 12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3286124"/>
            <a:ext cx="3524248" cy="2643186"/>
          </a:xfrm>
          <a:prstGeom prst="rect">
            <a:avLst/>
          </a:prstGeom>
        </p:spPr>
      </p:pic>
      <p:pic>
        <p:nvPicPr>
          <p:cNvPr id="11" name="Рисунок 10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3357562"/>
            <a:ext cx="3524248" cy="2643186"/>
          </a:xfrm>
          <a:prstGeom prst="rect">
            <a:avLst/>
          </a:prstGeom>
        </p:spPr>
      </p:pic>
      <p:pic>
        <p:nvPicPr>
          <p:cNvPr id="4" name="Рисунок 3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3286124"/>
            <a:ext cx="3524248" cy="2643206"/>
          </a:xfrm>
          <a:prstGeom prst="rect">
            <a:avLst/>
          </a:prstGeom>
        </p:spPr>
      </p:pic>
      <p:pic>
        <p:nvPicPr>
          <p:cNvPr id="3" name="Рисунок 2" descr="POOH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1714488"/>
            <a:ext cx="2000264" cy="3938019"/>
          </a:xfrm>
          <a:prstGeom prst="rect">
            <a:avLst/>
          </a:prstGeom>
        </p:spPr>
      </p:pic>
      <p:pic>
        <p:nvPicPr>
          <p:cNvPr id="12" name="Рисунок 11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3429000"/>
            <a:ext cx="3524248" cy="2643186"/>
          </a:xfrm>
          <a:prstGeom prst="rect">
            <a:avLst/>
          </a:prstGeom>
        </p:spPr>
      </p:pic>
      <p:pic>
        <p:nvPicPr>
          <p:cNvPr id="21" name="Рисунок 20" descr="весы в равновесии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85784" y="-750147"/>
            <a:ext cx="10144196" cy="7608147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0" y="5429264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300 кг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Рисунок 60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428604"/>
            <a:ext cx="2190765" cy="1643074"/>
          </a:xfrm>
          <a:prstGeom prst="rect">
            <a:avLst/>
          </a:prstGeom>
        </p:spPr>
      </p:pic>
      <p:pic>
        <p:nvPicPr>
          <p:cNvPr id="51" name="Рисунок 50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428604"/>
            <a:ext cx="2190765" cy="1643074"/>
          </a:xfrm>
          <a:prstGeom prst="rect">
            <a:avLst/>
          </a:prstGeom>
        </p:spPr>
      </p:pic>
      <p:pic>
        <p:nvPicPr>
          <p:cNvPr id="52" name="Рисунок 51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1071546"/>
            <a:ext cx="2190765" cy="1643074"/>
          </a:xfrm>
          <a:prstGeom prst="rect">
            <a:avLst/>
          </a:prstGeom>
        </p:spPr>
      </p:pic>
      <p:pic>
        <p:nvPicPr>
          <p:cNvPr id="53" name="Рисунок 52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928670"/>
            <a:ext cx="2190765" cy="1643074"/>
          </a:xfrm>
          <a:prstGeom prst="rect">
            <a:avLst/>
          </a:prstGeom>
        </p:spPr>
      </p:pic>
      <p:pic>
        <p:nvPicPr>
          <p:cNvPr id="56" name="Рисунок 55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1071546"/>
            <a:ext cx="2190765" cy="1643074"/>
          </a:xfrm>
          <a:prstGeom prst="rect">
            <a:avLst/>
          </a:prstGeom>
        </p:spPr>
      </p:pic>
      <p:pic>
        <p:nvPicPr>
          <p:cNvPr id="54" name="Рисунок 53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1214422"/>
            <a:ext cx="2190765" cy="1643074"/>
          </a:xfrm>
          <a:prstGeom prst="rect">
            <a:avLst/>
          </a:prstGeom>
        </p:spPr>
      </p:pic>
      <p:pic>
        <p:nvPicPr>
          <p:cNvPr id="55" name="Рисунок 54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1928802"/>
            <a:ext cx="2190765" cy="1643074"/>
          </a:xfrm>
          <a:prstGeom prst="rect">
            <a:avLst/>
          </a:prstGeom>
        </p:spPr>
      </p:pic>
      <p:pic>
        <p:nvPicPr>
          <p:cNvPr id="57" name="Рисунок 56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35" y="1857364"/>
            <a:ext cx="2190765" cy="1643074"/>
          </a:xfrm>
          <a:prstGeom prst="rect">
            <a:avLst/>
          </a:prstGeom>
        </p:spPr>
      </p:pic>
      <p:pic>
        <p:nvPicPr>
          <p:cNvPr id="58" name="Рисунок 57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1714488"/>
            <a:ext cx="2190765" cy="1643074"/>
          </a:xfrm>
          <a:prstGeom prst="rect">
            <a:avLst/>
          </a:prstGeom>
        </p:spPr>
      </p:pic>
      <p:pic>
        <p:nvPicPr>
          <p:cNvPr id="59" name="Рисунок 58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1857364"/>
            <a:ext cx="2190765" cy="1643074"/>
          </a:xfrm>
          <a:prstGeom prst="rect">
            <a:avLst/>
          </a:prstGeom>
        </p:spPr>
      </p:pic>
      <p:pic>
        <p:nvPicPr>
          <p:cNvPr id="60" name="Рисунок 59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1928802"/>
            <a:ext cx="2190765" cy="1643074"/>
          </a:xfrm>
          <a:prstGeom prst="rect">
            <a:avLst/>
          </a:prstGeom>
        </p:spPr>
      </p:pic>
      <p:pic>
        <p:nvPicPr>
          <p:cNvPr id="49" name="Рисунок 48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2000240"/>
            <a:ext cx="2190765" cy="1643074"/>
          </a:xfrm>
          <a:prstGeom prst="rect">
            <a:avLst/>
          </a:prstGeom>
        </p:spPr>
      </p:pic>
      <p:pic>
        <p:nvPicPr>
          <p:cNvPr id="47" name="Рисунок 46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35" y="2786058"/>
            <a:ext cx="2190765" cy="1643074"/>
          </a:xfrm>
          <a:prstGeom prst="rect">
            <a:avLst/>
          </a:prstGeom>
        </p:spPr>
      </p:pic>
      <p:pic>
        <p:nvPicPr>
          <p:cNvPr id="46" name="Рисунок 45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2714620"/>
            <a:ext cx="2190765" cy="1643074"/>
          </a:xfrm>
          <a:prstGeom prst="rect">
            <a:avLst/>
          </a:prstGeom>
        </p:spPr>
      </p:pic>
      <p:pic>
        <p:nvPicPr>
          <p:cNvPr id="45" name="Рисунок 44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2714620"/>
            <a:ext cx="2381240" cy="1785930"/>
          </a:xfrm>
          <a:prstGeom prst="rect">
            <a:avLst/>
          </a:prstGeom>
        </p:spPr>
      </p:pic>
      <p:pic>
        <p:nvPicPr>
          <p:cNvPr id="44" name="Рисунок 43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2714620"/>
            <a:ext cx="2190765" cy="1643074"/>
          </a:xfrm>
          <a:prstGeom prst="rect">
            <a:avLst/>
          </a:prstGeom>
        </p:spPr>
      </p:pic>
      <p:pic>
        <p:nvPicPr>
          <p:cNvPr id="43" name="Рисунок 42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2786058"/>
            <a:ext cx="2190765" cy="1643074"/>
          </a:xfrm>
          <a:prstGeom prst="rect">
            <a:avLst/>
          </a:prstGeom>
        </p:spPr>
      </p:pic>
      <p:pic>
        <p:nvPicPr>
          <p:cNvPr id="41" name="Рисунок 40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35" y="3571876"/>
            <a:ext cx="2381266" cy="1785950"/>
          </a:xfrm>
          <a:prstGeom prst="rect">
            <a:avLst/>
          </a:prstGeom>
        </p:spPr>
      </p:pic>
      <p:pic>
        <p:nvPicPr>
          <p:cNvPr id="39" name="Рисунок 38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3571876"/>
            <a:ext cx="2381266" cy="1785950"/>
          </a:xfrm>
          <a:prstGeom prst="rect">
            <a:avLst/>
          </a:prstGeom>
        </p:spPr>
      </p:pic>
      <p:pic>
        <p:nvPicPr>
          <p:cNvPr id="15" name="Рисунок 14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3500438"/>
            <a:ext cx="2381240" cy="1785930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0" y="5286388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4000 кг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5" name="Рисунок 24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3643314"/>
            <a:ext cx="2190765" cy="1643074"/>
          </a:xfrm>
          <a:prstGeom prst="rect">
            <a:avLst/>
          </a:prstGeom>
        </p:spPr>
      </p:pic>
      <p:pic>
        <p:nvPicPr>
          <p:cNvPr id="38" name="Рисунок 37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3643314"/>
            <a:ext cx="2190765" cy="1643074"/>
          </a:xfrm>
          <a:prstGeom prst="rect">
            <a:avLst/>
          </a:prstGeom>
        </p:spPr>
      </p:pic>
      <p:pic>
        <p:nvPicPr>
          <p:cNvPr id="40" name="Рисунок 39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3643314"/>
            <a:ext cx="2190765" cy="1643074"/>
          </a:xfrm>
          <a:prstGeom prst="rect">
            <a:avLst/>
          </a:prstGeom>
        </p:spPr>
      </p:pic>
      <p:pic>
        <p:nvPicPr>
          <p:cNvPr id="42" name="Рисунок 41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96" y="3643314"/>
            <a:ext cx="2190765" cy="1643074"/>
          </a:xfrm>
          <a:prstGeom prst="rect">
            <a:avLst/>
          </a:prstGeom>
        </p:spPr>
      </p:pic>
      <p:pic>
        <p:nvPicPr>
          <p:cNvPr id="21" name="Рисунок 20" descr="весы в равновесии.gif"/>
          <p:cNvPicPr>
            <a:picLocks noChangeAspect="1"/>
          </p:cNvPicPr>
          <p:nvPr/>
        </p:nvPicPr>
        <p:blipFill>
          <a:blip r:embed="rId3"/>
          <a:srcRect l="4895" t="9901" r="5595" b="8911"/>
          <a:stretch>
            <a:fillRect/>
          </a:stretch>
        </p:blipFill>
        <p:spPr>
          <a:xfrm>
            <a:off x="0" y="0"/>
            <a:ext cx="9429784" cy="5643578"/>
          </a:xfrm>
          <a:prstGeom prst="rect">
            <a:avLst/>
          </a:prstGeom>
        </p:spPr>
      </p:pic>
      <p:pic>
        <p:nvPicPr>
          <p:cNvPr id="30" name="Рисунок 29" descr="Безимени-1.gif"/>
          <p:cNvPicPr>
            <a:picLocks noChangeAspect="1"/>
          </p:cNvPicPr>
          <p:nvPr/>
        </p:nvPicPr>
        <p:blipFill>
          <a:blip r:embed="rId4"/>
          <a:srcRect l="8975" t="3419" r="12820"/>
          <a:stretch>
            <a:fillRect/>
          </a:stretch>
        </p:blipFill>
        <p:spPr>
          <a:xfrm>
            <a:off x="0" y="642918"/>
            <a:ext cx="4820451" cy="44648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428736"/>
            <a:ext cx="778674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/>
              <a:t>Существуют ли  более крупные, чем килограмм, единицы массы ?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b="1">
                <a:solidFill>
                  <a:srgbClr val="0000FF"/>
                </a:solidFill>
                <a:latin typeface="Comic Sans MS" pitchFamily="66" charset="0"/>
              </a:rPr>
              <a:t>ЕДИНИЦЫ МАССЫ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 		      </a:t>
            </a:r>
            <a:r>
              <a:rPr lang="ru-RU" b="1" dirty="0"/>
              <a:t>Г</a:t>
            </a:r>
            <a:r>
              <a:rPr lang="ru-RU" dirty="0"/>
              <a:t>		</a:t>
            </a:r>
            <a:r>
              <a:rPr lang="ru-RU" dirty="0" smtClean="0"/>
              <a:t>     </a:t>
            </a:r>
            <a:r>
              <a:rPr lang="ru-RU" b="1" dirty="0"/>
              <a:t>КГ</a:t>
            </a:r>
            <a:r>
              <a:rPr lang="ru-RU" dirty="0"/>
              <a:t>	    </a:t>
            </a:r>
            <a:r>
              <a:rPr lang="ru-RU" dirty="0" smtClean="0"/>
              <a:t>              </a:t>
            </a:r>
            <a:r>
              <a:rPr lang="ru-RU" b="1" dirty="0" smtClean="0"/>
              <a:t>Ц</a:t>
            </a:r>
            <a:r>
              <a:rPr lang="ru-RU" dirty="0" smtClean="0"/>
              <a:t>     </a:t>
            </a:r>
            <a:r>
              <a:rPr lang="ru-RU" dirty="0"/>
              <a:t>	</a:t>
            </a:r>
            <a:r>
              <a:rPr lang="ru-RU" dirty="0" smtClean="0"/>
              <a:t>        </a:t>
            </a:r>
            <a:r>
              <a:rPr lang="ru-RU" b="1" dirty="0"/>
              <a:t>Т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 flipH="1">
            <a:off x="5357818" y="2285992"/>
            <a:ext cx="2160587" cy="647700"/>
          </a:xfrm>
          <a:prstGeom prst="curvedUpArrow">
            <a:avLst>
              <a:gd name="adj1" fmla="val 66716"/>
              <a:gd name="adj2" fmla="val 133431"/>
              <a:gd name="adj3" fmla="val 33333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 flipH="1">
            <a:off x="1258888" y="2276475"/>
            <a:ext cx="2160587" cy="647700"/>
          </a:xfrm>
          <a:prstGeom prst="curvedUpArrow">
            <a:avLst>
              <a:gd name="adj1" fmla="val 66716"/>
              <a:gd name="adj2" fmla="val 133431"/>
              <a:gd name="adj3" fmla="val 33333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 flipH="1">
            <a:off x="3348038" y="2276475"/>
            <a:ext cx="2160587" cy="647700"/>
          </a:xfrm>
          <a:prstGeom prst="curvedUpArrow">
            <a:avLst>
              <a:gd name="adj1" fmla="val 66716"/>
              <a:gd name="adj2" fmla="val 133431"/>
              <a:gd name="adj3" fmla="val 33333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4071934" y="2928934"/>
            <a:ext cx="963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100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6286512" y="2928934"/>
            <a:ext cx="7040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79388" y="0"/>
            <a:ext cx="1368425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9600" b="0">
                <a:sym typeface="Webdings" pitchFamily="18" charset="2"/>
              </a:rPr>
              <a:t>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0" y="3500438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/>
              <a:t>Для измерения массы больших грузов используют более крупные, чем килограмм, единицы массы – центнер и тонну. </a:t>
            </a:r>
            <a:endParaRPr lang="ru-RU" sz="4000" b="1" dirty="0">
              <a:latin typeface="+mj-lt"/>
            </a:endParaRPr>
          </a:p>
        </p:txBody>
      </p:sp>
      <p:pic>
        <p:nvPicPr>
          <p:cNvPr id="18472" name="Picture 40" descr="J0076238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740650" y="188913"/>
            <a:ext cx="1187450" cy="1041400"/>
          </a:xfrm>
          <a:noFill/>
          <a:ln/>
        </p:spPr>
      </p:pic>
      <p:pic>
        <p:nvPicPr>
          <p:cNvPr id="18474" name="Picture 42" descr="AG00326_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571604" y="5500702"/>
            <a:ext cx="1524000" cy="1019175"/>
          </a:xfrm>
          <a:noFill/>
          <a:ln/>
        </p:spPr>
      </p:pic>
      <p:sp>
        <p:nvSpPr>
          <p:cNvPr id="18475" name="Text Box 43"/>
          <p:cNvSpPr txBox="1">
            <a:spLocks noChangeArrowheads="1"/>
          </p:cNvSpPr>
          <p:nvPr/>
        </p:nvSpPr>
        <p:spPr bwMode="auto">
          <a:xfrm>
            <a:off x="7216775" y="37369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0"/>
          </a:p>
        </p:txBody>
      </p:sp>
      <p:pic>
        <p:nvPicPr>
          <p:cNvPr id="18476" name="Picture 44" descr="AG00584_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5418137"/>
            <a:ext cx="1584325" cy="1439863"/>
          </a:xfrm>
          <a:prstGeom prst="rect">
            <a:avLst/>
          </a:prstGeom>
          <a:noFill/>
        </p:spPr>
      </p:pic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1785918" y="2928934"/>
            <a:ext cx="12234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1000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 advClick="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/>
      <p:bldP spid="18440" grpId="0" animBg="1"/>
      <p:bldP spid="18441" grpId="0" animBg="1"/>
      <p:bldP spid="18443" grpId="0"/>
      <p:bldP spid="18444" grpId="0"/>
      <p:bldP spid="18446" grpId="0" uiExpand="1" build="allAtOnce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500042"/>
            <a:ext cx="3524248" cy="2643186"/>
          </a:xfrm>
          <a:prstGeom prst="rect">
            <a:avLst/>
          </a:prstGeom>
        </p:spPr>
      </p:pic>
      <p:pic>
        <p:nvPicPr>
          <p:cNvPr id="17" name="Рисунок 16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1285860"/>
            <a:ext cx="3524248" cy="2643186"/>
          </a:xfrm>
          <a:prstGeom prst="rect">
            <a:avLst/>
          </a:prstGeom>
        </p:spPr>
      </p:pic>
      <p:pic>
        <p:nvPicPr>
          <p:cNvPr id="18" name="Рисунок 17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1000108"/>
            <a:ext cx="3524248" cy="2643186"/>
          </a:xfrm>
          <a:prstGeom prst="rect">
            <a:avLst/>
          </a:prstGeom>
        </p:spPr>
      </p:pic>
      <p:pic>
        <p:nvPicPr>
          <p:cNvPr id="20" name="Рисунок 19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1535892"/>
            <a:ext cx="3381372" cy="2536029"/>
          </a:xfrm>
          <a:prstGeom prst="rect">
            <a:avLst/>
          </a:prstGeom>
        </p:spPr>
      </p:pic>
      <p:pic>
        <p:nvPicPr>
          <p:cNvPr id="16" name="Рисунок 15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2071678"/>
            <a:ext cx="3524248" cy="2643186"/>
          </a:xfrm>
          <a:prstGeom prst="rect">
            <a:avLst/>
          </a:prstGeom>
        </p:spPr>
      </p:pic>
      <p:pic>
        <p:nvPicPr>
          <p:cNvPr id="14" name="Рисунок 13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2143116"/>
            <a:ext cx="3524248" cy="2643186"/>
          </a:xfrm>
          <a:prstGeom prst="rect">
            <a:avLst/>
          </a:prstGeom>
        </p:spPr>
      </p:pic>
      <p:pic>
        <p:nvPicPr>
          <p:cNvPr id="15" name="Рисунок 14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2357430"/>
            <a:ext cx="3524248" cy="2643186"/>
          </a:xfrm>
          <a:prstGeom prst="rect">
            <a:avLst/>
          </a:prstGeom>
        </p:spPr>
      </p:pic>
      <p:pic>
        <p:nvPicPr>
          <p:cNvPr id="13" name="Рисунок 12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3286124"/>
            <a:ext cx="3524248" cy="2643186"/>
          </a:xfrm>
          <a:prstGeom prst="rect">
            <a:avLst/>
          </a:prstGeom>
        </p:spPr>
      </p:pic>
      <p:pic>
        <p:nvPicPr>
          <p:cNvPr id="11" name="Рисунок 10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3357562"/>
            <a:ext cx="3524248" cy="2643186"/>
          </a:xfrm>
          <a:prstGeom prst="rect">
            <a:avLst/>
          </a:prstGeom>
        </p:spPr>
      </p:pic>
      <p:pic>
        <p:nvPicPr>
          <p:cNvPr id="4" name="Рисунок 3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3286124"/>
            <a:ext cx="3524248" cy="2643206"/>
          </a:xfrm>
          <a:prstGeom prst="rect">
            <a:avLst/>
          </a:prstGeom>
        </p:spPr>
      </p:pic>
      <p:pic>
        <p:nvPicPr>
          <p:cNvPr id="3" name="Рисунок 2" descr="POOH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1714488"/>
            <a:ext cx="2000264" cy="3938019"/>
          </a:xfrm>
          <a:prstGeom prst="rect">
            <a:avLst/>
          </a:prstGeom>
        </p:spPr>
      </p:pic>
      <p:pic>
        <p:nvPicPr>
          <p:cNvPr id="12" name="Рисунок 11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3429000"/>
            <a:ext cx="3524248" cy="2643186"/>
          </a:xfrm>
          <a:prstGeom prst="rect">
            <a:avLst/>
          </a:prstGeom>
        </p:spPr>
      </p:pic>
      <p:pic>
        <p:nvPicPr>
          <p:cNvPr id="21" name="Рисунок 20" descr="весы в равновесии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85784" y="-750147"/>
            <a:ext cx="10144196" cy="7608147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0" y="5288340"/>
            <a:ext cx="550069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300 кг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86116" y="5288340"/>
            <a:ext cx="550069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 3 </a:t>
            </a:r>
            <a:r>
              <a:rPr lang="ru-RU" sz="9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Рисунок 60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428604"/>
            <a:ext cx="2190765" cy="1643074"/>
          </a:xfrm>
          <a:prstGeom prst="rect">
            <a:avLst/>
          </a:prstGeom>
        </p:spPr>
      </p:pic>
      <p:pic>
        <p:nvPicPr>
          <p:cNvPr id="51" name="Рисунок 50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428604"/>
            <a:ext cx="2190765" cy="1643074"/>
          </a:xfrm>
          <a:prstGeom prst="rect">
            <a:avLst/>
          </a:prstGeom>
        </p:spPr>
      </p:pic>
      <p:pic>
        <p:nvPicPr>
          <p:cNvPr id="52" name="Рисунок 51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1071546"/>
            <a:ext cx="2190765" cy="1643074"/>
          </a:xfrm>
          <a:prstGeom prst="rect">
            <a:avLst/>
          </a:prstGeom>
        </p:spPr>
      </p:pic>
      <p:pic>
        <p:nvPicPr>
          <p:cNvPr id="53" name="Рисунок 52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928670"/>
            <a:ext cx="2190765" cy="1643074"/>
          </a:xfrm>
          <a:prstGeom prst="rect">
            <a:avLst/>
          </a:prstGeom>
        </p:spPr>
      </p:pic>
      <p:pic>
        <p:nvPicPr>
          <p:cNvPr id="56" name="Рисунок 55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1071546"/>
            <a:ext cx="2190765" cy="1643074"/>
          </a:xfrm>
          <a:prstGeom prst="rect">
            <a:avLst/>
          </a:prstGeom>
        </p:spPr>
      </p:pic>
      <p:pic>
        <p:nvPicPr>
          <p:cNvPr id="54" name="Рисунок 53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1214422"/>
            <a:ext cx="2190765" cy="1643074"/>
          </a:xfrm>
          <a:prstGeom prst="rect">
            <a:avLst/>
          </a:prstGeom>
        </p:spPr>
      </p:pic>
      <p:pic>
        <p:nvPicPr>
          <p:cNvPr id="55" name="Рисунок 54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1928802"/>
            <a:ext cx="2190765" cy="1643074"/>
          </a:xfrm>
          <a:prstGeom prst="rect">
            <a:avLst/>
          </a:prstGeom>
        </p:spPr>
      </p:pic>
      <p:pic>
        <p:nvPicPr>
          <p:cNvPr id="57" name="Рисунок 56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35" y="1857364"/>
            <a:ext cx="2190765" cy="1643074"/>
          </a:xfrm>
          <a:prstGeom prst="rect">
            <a:avLst/>
          </a:prstGeom>
        </p:spPr>
      </p:pic>
      <p:pic>
        <p:nvPicPr>
          <p:cNvPr id="58" name="Рисунок 57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1714488"/>
            <a:ext cx="2190765" cy="1643074"/>
          </a:xfrm>
          <a:prstGeom prst="rect">
            <a:avLst/>
          </a:prstGeom>
        </p:spPr>
      </p:pic>
      <p:pic>
        <p:nvPicPr>
          <p:cNvPr id="59" name="Рисунок 58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1857364"/>
            <a:ext cx="2190765" cy="1643074"/>
          </a:xfrm>
          <a:prstGeom prst="rect">
            <a:avLst/>
          </a:prstGeom>
        </p:spPr>
      </p:pic>
      <p:pic>
        <p:nvPicPr>
          <p:cNvPr id="60" name="Рисунок 59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1928802"/>
            <a:ext cx="2190765" cy="1643074"/>
          </a:xfrm>
          <a:prstGeom prst="rect">
            <a:avLst/>
          </a:prstGeom>
        </p:spPr>
      </p:pic>
      <p:pic>
        <p:nvPicPr>
          <p:cNvPr id="49" name="Рисунок 48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2000240"/>
            <a:ext cx="2190765" cy="1643074"/>
          </a:xfrm>
          <a:prstGeom prst="rect">
            <a:avLst/>
          </a:prstGeom>
        </p:spPr>
      </p:pic>
      <p:pic>
        <p:nvPicPr>
          <p:cNvPr id="47" name="Рисунок 46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35" y="2786058"/>
            <a:ext cx="2190765" cy="1643074"/>
          </a:xfrm>
          <a:prstGeom prst="rect">
            <a:avLst/>
          </a:prstGeom>
        </p:spPr>
      </p:pic>
      <p:pic>
        <p:nvPicPr>
          <p:cNvPr id="46" name="Рисунок 45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2714620"/>
            <a:ext cx="2190765" cy="1643074"/>
          </a:xfrm>
          <a:prstGeom prst="rect">
            <a:avLst/>
          </a:prstGeom>
        </p:spPr>
      </p:pic>
      <p:pic>
        <p:nvPicPr>
          <p:cNvPr id="45" name="Рисунок 44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2714620"/>
            <a:ext cx="2381240" cy="1785930"/>
          </a:xfrm>
          <a:prstGeom prst="rect">
            <a:avLst/>
          </a:prstGeom>
        </p:spPr>
      </p:pic>
      <p:pic>
        <p:nvPicPr>
          <p:cNvPr id="44" name="Рисунок 43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2714620"/>
            <a:ext cx="2190765" cy="1643074"/>
          </a:xfrm>
          <a:prstGeom prst="rect">
            <a:avLst/>
          </a:prstGeom>
        </p:spPr>
      </p:pic>
      <p:pic>
        <p:nvPicPr>
          <p:cNvPr id="43" name="Рисунок 42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2786058"/>
            <a:ext cx="2190765" cy="1643074"/>
          </a:xfrm>
          <a:prstGeom prst="rect">
            <a:avLst/>
          </a:prstGeom>
        </p:spPr>
      </p:pic>
      <p:pic>
        <p:nvPicPr>
          <p:cNvPr id="41" name="Рисунок 40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35" y="3571876"/>
            <a:ext cx="2381266" cy="1785950"/>
          </a:xfrm>
          <a:prstGeom prst="rect">
            <a:avLst/>
          </a:prstGeom>
        </p:spPr>
      </p:pic>
      <p:pic>
        <p:nvPicPr>
          <p:cNvPr id="39" name="Рисунок 38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3571876"/>
            <a:ext cx="2381266" cy="1785950"/>
          </a:xfrm>
          <a:prstGeom prst="rect">
            <a:avLst/>
          </a:prstGeom>
        </p:spPr>
      </p:pic>
      <p:pic>
        <p:nvPicPr>
          <p:cNvPr id="15" name="Рисунок 14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3500438"/>
            <a:ext cx="2381240" cy="1785930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-1714544" y="528834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4000 кг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5" name="Рисунок 24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3643314"/>
            <a:ext cx="2190765" cy="1643074"/>
          </a:xfrm>
          <a:prstGeom prst="rect">
            <a:avLst/>
          </a:prstGeom>
        </p:spPr>
      </p:pic>
      <p:pic>
        <p:nvPicPr>
          <p:cNvPr id="38" name="Рисунок 37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3643314"/>
            <a:ext cx="2190765" cy="1643074"/>
          </a:xfrm>
          <a:prstGeom prst="rect">
            <a:avLst/>
          </a:prstGeom>
        </p:spPr>
      </p:pic>
      <p:pic>
        <p:nvPicPr>
          <p:cNvPr id="40" name="Рисунок 39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3643314"/>
            <a:ext cx="2190765" cy="1643074"/>
          </a:xfrm>
          <a:prstGeom prst="rect">
            <a:avLst/>
          </a:prstGeom>
        </p:spPr>
      </p:pic>
      <p:pic>
        <p:nvPicPr>
          <p:cNvPr id="42" name="Рисунок 41" descr="Безимени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96" y="3643314"/>
            <a:ext cx="2190765" cy="1643074"/>
          </a:xfrm>
          <a:prstGeom prst="rect">
            <a:avLst/>
          </a:prstGeom>
        </p:spPr>
      </p:pic>
      <p:pic>
        <p:nvPicPr>
          <p:cNvPr id="21" name="Рисунок 20" descr="весы в равновесии.gif"/>
          <p:cNvPicPr>
            <a:picLocks noChangeAspect="1"/>
          </p:cNvPicPr>
          <p:nvPr/>
        </p:nvPicPr>
        <p:blipFill>
          <a:blip r:embed="rId3"/>
          <a:srcRect l="4895" t="9901" r="5595" b="8911"/>
          <a:stretch>
            <a:fillRect/>
          </a:stretch>
        </p:blipFill>
        <p:spPr>
          <a:xfrm>
            <a:off x="0" y="0"/>
            <a:ext cx="9429784" cy="5643578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3286116" y="5288340"/>
            <a:ext cx="550069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 4 т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1" name="Рисунок 30" descr="Безимени-1.gif"/>
          <p:cNvPicPr>
            <a:picLocks noChangeAspect="1"/>
          </p:cNvPicPr>
          <p:nvPr/>
        </p:nvPicPr>
        <p:blipFill>
          <a:blip r:embed="rId4"/>
          <a:srcRect l="8975" t="3419" r="12820"/>
          <a:stretch>
            <a:fillRect/>
          </a:stretch>
        </p:blipFill>
        <p:spPr>
          <a:xfrm>
            <a:off x="0" y="642918"/>
            <a:ext cx="4820451" cy="44648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lychick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1872564"/>
            <a:ext cx="4313640" cy="4985436"/>
          </a:xfrm>
          <a:prstGeom prst="rect">
            <a:avLst/>
          </a:prstGeom>
        </p:spPr>
      </p:pic>
      <p:sp>
        <p:nvSpPr>
          <p:cNvPr id="4" name="Выноска-облако 3"/>
          <p:cNvSpPr/>
          <p:nvPr/>
        </p:nvSpPr>
        <p:spPr>
          <a:xfrm flipH="1">
            <a:off x="1428728" y="285728"/>
            <a:ext cx="4071966" cy="3429024"/>
          </a:xfrm>
          <a:prstGeom prst="cloudCallout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658972">
            <a:off x="1428728" y="1214422"/>
            <a:ext cx="414340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Спасибо!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 </a:t>
            </a:r>
            <a:r>
              <a:rPr lang="ru-RU" sz="3600" dirty="0" smtClean="0"/>
              <a:t>    </a:t>
            </a:r>
            <a:r>
              <a:rPr lang="ru-RU" sz="3600" b="1" dirty="0"/>
              <a:t>Г</a:t>
            </a:r>
            <a:r>
              <a:rPr lang="ru-RU" sz="3600" dirty="0"/>
              <a:t>	</a:t>
            </a:r>
            <a:r>
              <a:rPr lang="ru-RU" sz="3600" dirty="0" smtClean="0"/>
              <a:t>                     </a:t>
            </a:r>
            <a:r>
              <a:rPr lang="ru-RU" sz="3600" b="1" dirty="0"/>
              <a:t>КГ</a:t>
            </a:r>
            <a:r>
              <a:rPr lang="ru-RU" sz="3600" dirty="0"/>
              <a:t>	    </a:t>
            </a:r>
            <a:r>
              <a:rPr lang="ru-RU" sz="3600" dirty="0" smtClean="0"/>
              <a:t>               </a:t>
            </a:r>
            <a:r>
              <a:rPr lang="ru-RU" sz="3600" b="1" dirty="0" smtClean="0"/>
              <a:t>Ц</a:t>
            </a:r>
            <a:r>
              <a:rPr lang="ru-RU" sz="3600" dirty="0" smtClean="0"/>
              <a:t>      </a:t>
            </a:r>
            <a:r>
              <a:rPr lang="ru-RU" sz="3600" dirty="0"/>
              <a:t>	</a:t>
            </a:r>
            <a:r>
              <a:rPr lang="ru-RU" sz="3600" dirty="0" smtClean="0"/>
              <a:t>         </a:t>
            </a:r>
            <a:r>
              <a:rPr lang="ru-RU" sz="3600" b="1" dirty="0"/>
              <a:t>Т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 flipH="1">
            <a:off x="357157" y="2285991"/>
            <a:ext cx="3062317" cy="638183"/>
          </a:xfrm>
          <a:prstGeom prst="curvedUpArrow">
            <a:avLst>
              <a:gd name="adj1" fmla="val 26916"/>
              <a:gd name="adj2" fmla="val 94866"/>
              <a:gd name="adj3" fmla="val 42105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 flipH="1">
            <a:off x="3000364" y="2285992"/>
            <a:ext cx="3009913" cy="647700"/>
          </a:xfrm>
          <a:prstGeom prst="curvedUpArrow">
            <a:avLst>
              <a:gd name="adj1" fmla="val 33104"/>
              <a:gd name="adj2" fmla="val 109753"/>
              <a:gd name="adj3" fmla="val 36214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4071934" y="3000372"/>
            <a:ext cx="112242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100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7000892" y="3000372"/>
            <a:ext cx="8098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8475" name="Text Box 43"/>
          <p:cNvSpPr txBox="1">
            <a:spLocks noChangeArrowheads="1"/>
          </p:cNvSpPr>
          <p:nvPr/>
        </p:nvSpPr>
        <p:spPr bwMode="auto">
          <a:xfrm>
            <a:off x="7216775" y="37369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0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1214414" y="3000372"/>
            <a:ext cx="14350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1000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 flipH="1">
            <a:off x="5643569" y="2285992"/>
            <a:ext cx="2928958" cy="647700"/>
          </a:xfrm>
          <a:prstGeom prst="curvedUpArrow">
            <a:avLst>
              <a:gd name="adj1" fmla="val 27501"/>
              <a:gd name="adj2" fmla="val 109661"/>
              <a:gd name="adj3" fmla="val 47739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Click="0">
    <p:plu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158" y="357166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1500г =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143240" y="428604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кг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000628" y="428604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г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357166"/>
            <a:ext cx="1000132" cy="7143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1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14744" y="357166"/>
            <a:ext cx="1214446" cy="7143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500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1357298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5ц 4кг =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71670" y="1285860"/>
            <a:ext cx="1428760" cy="7143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504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43306" y="1357298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кг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285720" y="2285992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4кг 15г =</a:t>
            </a:r>
            <a:endParaRPr lang="ru-RU" sz="3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71670" y="2214554"/>
            <a:ext cx="1428760" cy="7143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4015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43306" y="2285992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г</a:t>
            </a:r>
            <a:endParaRPr lang="ru-RU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285720" y="3143248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340кг =</a:t>
            </a:r>
            <a:endParaRPr lang="ru-RU" sz="3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928794" y="3143248"/>
            <a:ext cx="1000132" cy="7143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3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00364" y="3143248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/>
              <a:t>ц</a:t>
            </a:r>
            <a:endParaRPr lang="ru-RU" sz="3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571868" y="3143248"/>
            <a:ext cx="1214446" cy="7143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40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57752" y="3143248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кг</a:t>
            </a:r>
            <a:endParaRPr lang="ru-RU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285720" y="4000504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2300кг =</a:t>
            </a:r>
            <a:endParaRPr lang="ru-RU" sz="3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143108" y="4000504"/>
            <a:ext cx="1000132" cy="7143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2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14678" y="4071942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т</a:t>
            </a:r>
            <a:endParaRPr lang="ru-RU" sz="36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643306" y="4000504"/>
            <a:ext cx="1000132" cy="7143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3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14876" y="4071942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/>
              <a:t>ц</a:t>
            </a:r>
            <a:endParaRPr lang="ru-RU" sz="3600" dirty="0"/>
          </a:p>
        </p:txBody>
      </p:sp>
      <p:sp>
        <p:nvSpPr>
          <p:cNvPr id="26" name="TextBox 25"/>
          <p:cNvSpPr txBox="1"/>
          <p:nvPr/>
        </p:nvSpPr>
        <p:spPr>
          <a:xfrm>
            <a:off x="285720" y="4857760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4020кг =</a:t>
            </a:r>
            <a:endParaRPr lang="ru-RU" sz="3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071670" y="4786322"/>
            <a:ext cx="1000132" cy="7143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4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43240" y="4786322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т</a:t>
            </a:r>
            <a:endParaRPr lang="ru-RU" sz="36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571868" y="4786322"/>
            <a:ext cx="1000132" cy="7143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20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43438" y="4857760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кг</a:t>
            </a:r>
            <a:endParaRPr lang="ru-RU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285720" y="5643578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2кг 30г =</a:t>
            </a:r>
            <a:endParaRPr lang="ru-RU" sz="36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214546" y="5643578"/>
            <a:ext cx="1428760" cy="71438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2030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86182" y="5643578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г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OEM\Мои документы\Мои рисунки\анимашки 12\животные\птицы\chicken_1[1].gif"/>
          <p:cNvPicPr>
            <a:picLocks noChangeAspect="1" noChangeArrowheads="1" noCrop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142976" y="-142900"/>
            <a:ext cx="2069017" cy="2214578"/>
          </a:xfrm>
          <a:prstGeom prst="rect">
            <a:avLst/>
          </a:prstGeom>
          <a:noFill/>
        </p:spPr>
      </p:pic>
      <p:sp>
        <p:nvSpPr>
          <p:cNvPr id="4" name="Облако 3"/>
          <p:cNvSpPr/>
          <p:nvPr/>
        </p:nvSpPr>
        <p:spPr>
          <a:xfrm>
            <a:off x="642910" y="1714488"/>
            <a:ext cx="2786082" cy="1714512"/>
          </a:xfrm>
          <a:prstGeom prst="cloud">
            <a:avLst/>
          </a:prstGeom>
          <a:ln w="57150">
            <a:solidFill>
              <a:srgbClr val="0070C0"/>
            </a:solidFill>
          </a:ln>
          <a:effectLst>
            <a:softEdge rad="127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40+12=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00298" y="2143116"/>
            <a:ext cx="714380" cy="785818"/>
          </a:xfrm>
          <a:prstGeom prst="rect">
            <a:avLst/>
          </a:prstGeom>
          <a:ln>
            <a:noFill/>
          </a:ln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Arial Narrow" pitchFamily="34" charset="0"/>
              </a:rPr>
              <a:t>52</a:t>
            </a:r>
            <a:endParaRPr lang="ru-RU" sz="3600" b="1" dirty="0">
              <a:latin typeface="Arial Narrow" pitchFamily="34" charset="0"/>
            </a:endParaRPr>
          </a:p>
        </p:txBody>
      </p:sp>
      <p:sp>
        <p:nvSpPr>
          <p:cNvPr id="13" name="Облако 12"/>
          <p:cNvSpPr/>
          <p:nvPr/>
        </p:nvSpPr>
        <p:spPr>
          <a:xfrm>
            <a:off x="3357554" y="4000504"/>
            <a:ext cx="3143272" cy="1714512"/>
          </a:xfrm>
          <a:prstGeom prst="cloud">
            <a:avLst/>
          </a:prstGeom>
          <a:ln w="57150">
            <a:solidFill>
              <a:srgbClr val="0070C0"/>
            </a:solidFill>
          </a:ln>
          <a:effectLst>
            <a:softEdge rad="127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52-21=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57818" y="4429132"/>
            <a:ext cx="642942" cy="714380"/>
          </a:xfrm>
          <a:prstGeom prst="rect">
            <a:avLst/>
          </a:prstGeom>
          <a:ln>
            <a:noFill/>
          </a:ln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Arial Narrow" pitchFamily="34" charset="0"/>
              </a:rPr>
              <a:t>31</a:t>
            </a:r>
            <a:endParaRPr lang="ru-RU" sz="3600" b="1" dirty="0">
              <a:latin typeface="Arial Narrow" pitchFamily="34" charset="0"/>
            </a:endParaRPr>
          </a:p>
        </p:txBody>
      </p:sp>
      <p:sp>
        <p:nvSpPr>
          <p:cNvPr id="15" name="Облако 14"/>
          <p:cNvSpPr/>
          <p:nvPr/>
        </p:nvSpPr>
        <p:spPr>
          <a:xfrm>
            <a:off x="0" y="4929198"/>
            <a:ext cx="3143272" cy="1714512"/>
          </a:xfrm>
          <a:prstGeom prst="cloud">
            <a:avLst/>
          </a:prstGeom>
          <a:ln w="57150">
            <a:solidFill>
              <a:srgbClr val="0070C0"/>
            </a:solidFill>
          </a:ln>
          <a:effectLst>
            <a:softEdge rad="127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31+47=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6" name="Облако 15"/>
          <p:cNvSpPr/>
          <p:nvPr/>
        </p:nvSpPr>
        <p:spPr>
          <a:xfrm>
            <a:off x="6000728" y="1571612"/>
            <a:ext cx="3143272" cy="1714512"/>
          </a:xfrm>
          <a:prstGeom prst="cloud">
            <a:avLst/>
          </a:prstGeom>
          <a:ln w="57150">
            <a:solidFill>
              <a:srgbClr val="0070C0"/>
            </a:solidFill>
          </a:ln>
          <a:effectLst>
            <a:softEdge rad="127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78-34=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7" name="Облако 16"/>
          <p:cNvSpPr/>
          <p:nvPr/>
        </p:nvSpPr>
        <p:spPr>
          <a:xfrm>
            <a:off x="6000728" y="4714884"/>
            <a:ext cx="3143272" cy="1714512"/>
          </a:xfrm>
          <a:prstGeom prst="cloud">
            <a:avLst/>
          </a:prstGeom>
          <a:ln w="57150">
            <a:solidFill>
              <a:srgbClr val="0070C0"/>
            </a:solidFill>
          </a:ln>
          <a:effectLst>
            <a:softEdge rad="127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44-4=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000232" y="5357826"/>
            <a:ext cx="714380" cy="785818"/>
          </a:xfrm>
          <a:prstGeom prst="rect">
            <a:avLst/>
          </a:prstGeom>
          <a:ln>
            <a:noFill/>
          </a:ln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Arial Narrow" pitchFamily="34" charset="0"/>
              </a:rPr>
              <a:t>78</a:t>
            </a:r>
            <a:endParaRPr lang="ru-RU" sz="3600" b="1" dirty="0">
              <a:latin typeface="Arial Narrow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001024" y="2000240"/>
            <a:ext cx="642942" cy="714380"/>
          </a:xfrm>
          <a:prstGeom prst="rect">
            <a:avLst/>
          </a:prstGeom>
          <a:ln>
            <a:noFill/>
          </a:ln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Arial Narrow" pitchFamily="34" charset="0"/>
              </a:rPr>
              <a:t>44</a:t>
            </a:r>
            <a:endParaRPr lang="ru-RU" sz="3600" b="1" dirty="0">
              <a:latin typeface="Arial Narrow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929586" y="5214950"/>
            <a:ext cx="642942" cy="714380"/>
          </a:xfrm>
          <a:prstGeom prst="rect">
            <a:avLst/>
          </a:prstGeom>
          <a:ln>
            <a:noFill/>
          </a:ln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Arial Narrow" pitchFamily="34" charset="0"/>
              </a:rPr>
              <a:t>40</a:t>
            </a:r>
            <a:endParaRPr lang="ru-RU" sz="3600" b="1" dirty="0">
              <a:latin typeface="Arial Narrow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286248" y="0"/>
            <a:ext cx="38111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Устный счёт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78 0.0081 L 0.32118 0.3361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" y="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118 0.33611 L -0.01371 0.4960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" y="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72 0.49607 L 0.54531 -3.7037E-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" y="-2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531 7.40741E-7 L 0.59271 0.433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2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271 0.4331 L 0.0217 0.003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" y="-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8" grpId="0" animBg="1"/>
      <p:bldP spid="19" grpId="0" animBg="1"/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6248" y="0"/>
            <a:ext cx="34490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Источники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428736"/>
            <a:ext cx="5143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http://e-mercury.ru/d/134941/d/210138_x.png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43438" y="1428736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изображение линейки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000240"/>
            <a:ext cx="3339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http://animashki.org/blog/19-0-6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29058" y="1928802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Анимационные изображения животных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lychick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-484890"/>
            <a:ext cx="6353423" cy="7342890"/>
          </a:xfrm>
          <a:prstGeom prst="rect">
            <a:avLst/>
          </a:prstGeom>
        </p:spPr>
      </p:pic>
      <p:sp>
        <p:nvSpPr>
          <p:cNvPr id="4" name="Овальная выноска 3"/>
          <p:cNvSpPr/>
          <p:nvPr/>
        </p:nvSpPr>
        <p:spPr>
          <a:xfrm rot="19059832" flipH="1">
            <a:off x="750007" y="585434"/>
            <a:ext cx="4010517" cy="3780270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00166" y="928670"/>
            <a:ext cx="264320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Здравствуйте, я Пик.  Подскажите, что и как можно измерять!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e-mercury.ru/d/134941/d/210138_x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0"/>
            <a:ext cx="700092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градус.gif"/>
          <p:cNvPicPr>
            <a:picLocks noChangeAspect="1"/>
          </p:cNvPicPr>
          <p:nvPr/>
        </p:nvPicPr>
        <p:blipFill>
          <a:blip r:embed="rId2"/>
          <a:srcRect l="38750" t="15000" r="45312" b="21250"/>
          <a:stretch>
            <a:fillRect/>
          </a:stretch>
        </p:blipFill>
        <p:spPr>
          <a:xfrm>
            <a:off x="3357554" y="-48"/>
            <a:ext cx="2286016" cy="6858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часы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-99456"/>
            <a:ext cx="5286412" cy="68712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-40092"/>
            <a:ext cx="7244571" cy="68980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lychick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-484890"/>
            <a:ext cx="6353423" cy="7342890"/>
          </a:xfrm>
          <a:prstGeom prst="rect">
            <a:avLst/>
          </a:prstGeom>
        </p:spPr>
      </p:pic>
      <p:sp>
        <p:nvSpPr>
          <p:cNvPr id="4" name="Овальная выноска 3"/>
          <p:cNvSpPr/>
          <p:nvPr/>
        </p:nvSpPr>
        <p:spPr>
          <a:xfrm rot="19059832" flipH="1">
            <a:off x="750007" y="585434"/>
            <a:ext cx="4010517" cy="3780270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14414" y="1571612"/>
            <a:ext cx="30003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Я теперь могу взвесить своих друзей!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POOH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046" y="1714488"/>
            <a:ext cx="2245194" cy="4420225"/>
          </a:xfrm>
          <a:prstGeom prst="rect">
            <a:avLst/>
          </a:prstGeom>
        </p:spPr>
      </p:pic>
      <p:pic>
        <p:nvPicPr>
          <p:cNvPr id="8" name="Рисунок 7" descr="весы в равновесии.gif"/>
          <p:cNvPicPr>
            <a:picLocks noChangeAspect="1"/>
          </p:cNvPicPr>
          <p:nvPr/>
        </p:nvPicPr>
        <p:blipFill>
          <a:blip r:embed="rId3"/>
          <a:srcRect l="6803" t="12154" r="6123" b="597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168</Words>
  <Application>Microsoft Office PowerPoint</Application>
  <PresentationFormat>Экран (4:3)</PresentationFormat>
  <Paragraphs>71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ЕДИНИЦЫ МАССЫ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Пользователь Windows</cp:lastModifiedBy>
  <cp:revision>63</cp:revision>
  <dcterms:created xsi:type="dcterms:W3CDTF">2007-12-20T14:15:32Z</dcterms:created>
  <dcterms:modified xsi:type="dcterms:W3CDTF">2014-01-10T14:10:12Z</dcterms:modified>
</cp:coreProperties>
</file>