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mid" ContentType="audio/unknown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2DD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2.mid"/><Relationship Id="rId1" Type="http://schemas.openxmlformats.org/officeDocument/2006/relationships/audio" Target="NULL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ru-RU" b="1" dirty="0" smtClean="0"/>
              <a:t>Сказка!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Cabinet32\AppData\Local\Microsoft\Windows\Temporary Internet Files\Content.IE5\UX7QPMSL\MC9004263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81581"/>
            <a:ext cx="7632848" cy="489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98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699792" y="0"/>
            <a:ext cx="3394720" cy="2769171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6600" b="1" dirty="0" err="1" smtClean="0">
                <a:solidFill>
                  <a:schemeClr val="accent4">
                    <a:lumMod val="50000"/>
                  </a:schemeClr>
                </a:solidFill>
              </a:rPr>
              <a:t>er</a:t>
            </a:r>
            <a:endParaRPr lang="ru-RU" sz="6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4814" y="3327374"/>
            <a:ext cx="751442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/>
              <a:t>Сравнивает признаки </a:t>
            </a:r>
          </a:p>
          <a:p>
            <a:pPr algn="ctr"/>
            <a:r>
              <a:rPr lang="ru-RU" sz="5400" b="1" dirty="0" smtClean="0"/>
              <a:t>предметов  и образует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сравнительную степень</a:t>
            </a:r>
            <a:r>
              <a:rPr lang="ru-RU" sz="5400" b="1" dirty="0" smtClean="0"/>
              <a:t>.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3268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idx="1"/>
          </p:nvPr>
        </p:nvSpPr>
        <p:spPr>
          <a:xfrm>
            <a:off x="3131840" y="260648"/>
            <a:ext cx="2458616" cy="2769171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5400" b="1" dirty="0" err="1" smtClean="0">
                <a:solidFill>
                  <a:schemeClr val="accent4">
                    <a:lumMod val="50000"/>
                  </a:schemeClr>
                </a:solidFill>
              </a:rPr>
              <a:t>est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8520" y="3429000"/>
            <a:ext cx="936166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Рассказывает, что этот предмет </a:t>
            </a:r>
          </a:p>
          <a:p>
            <a:pPr algn="ctr"/>
            <a:r>
              <a:rPr lang="ru-RU" sz="4400" b="1" dirty="0" smtClean="0"/>
              <a:t>самый –самый большой и образует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превосходную степень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85088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Запомни!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big-big</a:t>
            </a:r>
            <a:r>
              <a:rPr lang="en-US" sz="4400" b="1" dirty="0" smtClean="0">
                <a:solidFill>
                  <a:srgbClr val="FF0000"/>
                </a:solidFill>
              </a:rPr>
              <a:t>g</a:t>
            </a:r>
            <a:r>
              <a:rPr lang="en-US" sz="4400" b="1" dirty="0" smtClean="0"/>
              <a:t>er-(the) big</a:t>
            </a:r>
            <a:r>
              <a:rPr lang="en-US" sz="4400" b="1" dirty="0" smtClean="0">
                <a:solidFill>
                  <a:srgbClr val="FF0000"/>
                </a:solidFill>
              </a:rPr>
              <a:t>g</a:t>
            </a:r>
            <a:r>
              <a:rPr lang="en-US" sz="4400" b="1" dirty="0" smtClean="0"/>
              <a:t>est</a:t>
            </a:r>
          </a:p>
          <a:p>
            <a:pPr marL="0" indent="0" algn="ctr">
              <a:buNone/>
            </a:pPr>
            <a:r>
              <a:rPr lang="en-US" sz="4400" b="1" dirty="0" smtClean="0"/>
              <a:t>hot-hot</a:t>
            </a:r>
            <a:r>
              <a:rPr lang="en-US" sz="4400" b="1" dirty="0" smtClean="0">
                <a:solidFill>
                  <a:srgbClr val="FF0000"/>
                </a:solidFill>
              </a:rPr>
              <a:t>t</a:t>
            </a:r>
            <a:r>
              <a:rPr lang="en-US" sz="4400" b="1" dirty="0" smtClean="0"/>
              <a:t>er-(the) hot</a:t>
            </a:r>
            <a:r>
              <a:rPr lang="en-US" sz="4400" b="1" dirty="0" smtClean="0">
                <a:solidFill>
                  <a:srgbClr val="FF0000"/>
                </a:solidFill>
              </a:rPr>
              <a:t>t</a:t>
            </a:r>
            <a:r>
              <a:rPr lang="en-US" sz="4400" b="1" dirty="0" smtClean="0"/>
              <a:t>est</a:t>
            </a:r>
          </a:p>
          <a:p>
            <a:pPr marL="0" indent="0" algn="ctr">
              <a:buNone/>
            </a:pPr>
            <a:r>
              <a:rPr lang="en-US" sz="4400" b="1" dirty="0" smtClean="0"/>
              <a:t>wid</a:t>
            </a:r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n-US" sz="4400" b="1" dirty="0" smtClean="0"/>
              <a:t>-wid</a:t>
            </a:r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n-US" sz="4400" b="1" dirty="0" smtClean="0"/>
              <a:t>r-(the) wid</a:t>
            </a:r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n-US" sz="4400" b="1" dirty="0" smtClean="0"/>
              <a:t>st</a:t>
            </a:r>
          </a:p>
          <a:p>
            <a:pPr marL="0" indent="0" algn="ctr">
              <a:buNone/>
            </a:pPr>
            <a:r>
              <a:rPr lang="en-US" sz="4400" b="1" dirty="0" smtClean="0"/>
              <a:t>dirt</a:t>
            </a:r>
            <a:r>
              <a:rPr lang="en-US" sz="4400" b="1" dirty="0" smtClean="0">
                <a:solidFill>
                  <a:srgbClr val="FF0000"/>
                </a:solidFill>
              </a:rPr>
              <a:t>y</a:t>
            </a:r>
            <a:r>
              <a:rPr lang="en-US" sz="4400" b="1" dirty="0" smtClean="0"/>
              <a:t>-dirt</a:t>
            </a:r>
            <a:r>
              <a:rPr lang="en-US" sz="4400" b="1" dirty="0" smtClean="0">
                <a:solidFill>
                  <a:srgbClr val="FF0000"/>
                </a:solidFill>
              </a:rPr>
              <a:t>ie</a:t>
            </a:r>
            <a:r>
              <a:rPr lang="en-US" sz="4400" b="1" dirty="0" smtClean="0"/>
              <a:t>r-(the) dirt</a:t>
            </a:r>
            <a:r>
              <a:rPr lang="en-US" sz="4400" b="1" dirty="0" smtClean="0">
                <a:solidFill>
                  <a:srgbClr val="FF0000"/>
                </a:solidFill>
              </a:rPr>
              <a:t>ie</a:t>
            </a:r>
            <a:r>
              <a:rPr lang="en-US" sz="4400" b="1" dirty="0" smtClean="0"/>
              <a:t>st</a:t>
            </a:r>
          </a:p>
          <a:p>
            <a:pPr marL="0" indent="0" algn="ctr">
              <a:buNone/>
            </a:pPr>
            <a:r>
              <a:rPr lang="en-US" sz="4400" b="1" dirty="0" smtClean="0"/>
              <a:t>happ</a:t>
            </a:r>
            <a:r>
              <a:rPr lang="en-US" sz="4400" b="1" dirty="0" smtClean="0">
                <a:solidFill>
                  <a:srgbClr val="FF0000"/>
                </a:solidFill>
              </a:rPr>
              <a:t>y</a:t>
            </a:r>
            <a:r>
              <a:rPr lang="en-US" sz="4400" b="1" dirty="0" smtClean="0"/>
              <a:t>-happ</a:t>
            </a:r>
            <a:r>
              <a:rPr lang="en-US" sz="4400" b="1" dirty="0" smtClean="0">
                <a:solidFill>
                  <a:srgbClr val="FF0000"/>
                </a:solidFill>
              </a:rPr>
              <a:t>ie</a:t>
            </a:r>
            <a:r>
              <a:rPr lang="en-US" sz="4400" b="1" dirty="0" smtClean="0"/>
              <a:t>r-(the) happ</a:t>
            </a:r>
            <a:r>
              <a:rPr lang="en-US" sz="4400" b="1" dirty="0" smtClean="0">
                <a:solidFill>
                  <a:srgbClr val="FF0000"/>
                </a:solidFill>
              </a:rPr>
              <a:t>ie</a:t>
            </a:r>
            <a:r>
              <a:rPr lang="en-US" sz="4400" b="1" dirty="0" smtClean="0"/>
              <a:t>st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04428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But!</a:t>
            </a:r>
            <a:endParaRPr lang="ru-RU" sz="88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Cabinet32\AppData\Local\Microsoft\Windows\Temporary Internet Files\Content.IE5\UX7QPMSL\MC900434391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280831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2564904"/>
            <a:ext cx="8923468" cy="34163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good- better- (the) best</a:t>
            </a:r>
          </a:p>
          <a:p>
            <a:r>
              <a:rPr lang="en-US" sz="5400" b="1" dirty="0" smtClean="0">
                <a:solidFill>
                  <a:srgbClr val="FF0000"/>
                </a:solidFill>
              </a:rPr>
              <a:t>bad- worse- (the) worst</a:t>
            </a:r>
          </a:p>
          <a:p>
            <a:r>
              <a:rPr lang="en-US" sz="5400" b="1" dirty="0" smtClean="0">
                <a:solidFill>
                  <a:srgbClr val="FF0000"/>
                </a:solidFill>
              </a:rPr>
              <a:t>many/much- more- (the) most</a:t>
            </a:r>
          </a:p>
          <a:p>
            <a:r>
              <a:rPr lang="en-US" sz="5400" b="1" dirty="0" smtClean="0">
                <a:solidFill>
                  <a:srgbClr val="FF0000"/>
                </a:solidFill>
              </a:rPr>
              <a:t>little- less- (the) least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блако 3"/>
          <p:cNvSpPr/>
          <p:nvPr/>
        </p:nvSpPr>
        <p:spPr>
          <a:xfrm>
            <a:off x="339323" y="18202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nice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427984" y="188640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long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004048" y="2348880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warm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83568" y="2204864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big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539552" y="4509120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cold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4860032" y="4530138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tall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5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Cabinet32\AppData\Local\Microsoft\Windows\Temporary Internet Files\Content.IE5\1EWU874C\MC9004262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286"/>
            <a:ext cx="547260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носка-облако 3"/>
          <p:cNvSpPr/>
          <p:nvPr/>
        </p:nvSpPr>
        <p:spPr>
          <a:xfrm>
            <a:off x="467544" y="3100560"/>
            <a:ext cx="1944216" cy="1768599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6600" b="1" dirty="0" err="1" smtClean="0">
                <a:solidFill>
                  <a:schemeClr val="accent4">
                    <a:lumMod val="50000"/>
                  </a:schemeClr>
                </a:solidFill>
              </a:rPr>
              <a:t>er</a:t>
            </a:r>
            <a:endParaRPr lang="ru-RU" sz="6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065981" y="1628800"/>
            <a:ext cx="3672408" cy="4176464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5400" b="1" dirty="0" err="1" smtClean="0">
                <a:solidFill>
                  <a:schemeClr val="accent4">
                    <a:lumMod val="50000"/>
                  </a:schemeClr>
                </a:solidFill>
              </a:rPr>
              <a:t>est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Cabinet32\AppData\Local\Microsoft\Windows\Temporary Internet Files\Content.IE5\JPKP1H0A\MC900290671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885" y="2852936"/>
            <a:ext cx="247209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36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олна 3"/>
          <p:cNvSpPr/>
          <p:nvPr/>
        </p:nvSpPr>
        <p:spPr>
          <a:xfrm>
            <a:off x="633438" y="332656"/>
            <a:ext cx="2304256" cy="1872208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the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56176" y="274638"/>
            <a:ext cx="2880320" cy="164219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nice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419872" y="404665"/>
            <a:ext cx="2376264" cy="216024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big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899592" y="2420888"/>
            <a:ext cx="2520280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long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6156176" y="2348880"/>
            <a:ext cx="2987824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warm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0" y="4509120"/>
            <a:ext cx="2555776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cold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6444208" y="4530138"/>
            <a:ext cx="1728192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tall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Cabinet32\AppData\Local\Microsoft\Windows\Temporary Internet Files\Content.IE5\UX7QPMSL\MC90043755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514" y="3068960"/>
            <a:ext cx="2741661" cy="260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03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64088" y="155773"/>
            <a:ext cx="3322712" cy="2697163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6600" b="1" dirty="0" err="1" smtClean="0">
                <a:solidFill>
                  <a:schemeClr val="accent4">
                    <a:lumMod val="50000"/>
                  </a:schemeClr>
                </a:solidFill>
              </a:rPr>
              <a:t>er</a:t>
            </a:r>
            <a:endParaRPr lang="ru-RU" sz="6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323528" y="332656"/>
            <a:ext cx="3312368" cy="252028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big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3491880" y="476672"/>
            <a:ext cx="1944216" cy="1584176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779912" y="2348880"/>
            <a:ext cx="1368152" cy="151216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3893419"/>
            <a:ext cx="712879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>
                  <a:prstDash val="solid"/>
                </a:ln>
                <a:solidFill>
                  <a:srgbClr val="99FFCC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big</a:t>
            </a:r>
            <a:r>
              <a:rPr lang="en-US" sz="96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</a:t>
            </a:r>
            <a:r>
              <a:rPr lang="en-US" sz="9600" b="1" cap="none" spc="0" dirty="0" smtClean="0">
                <a:ln>
                  <a:prstDash val="solid"/>
                </a:ln>
                <a:solidFill>
                  <a:srgbClr val="99FFCC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er-</a:t>
            </a:r>
            <a:r>
              <a:rPr lang="ru-RU" sz="9600" b="1" cap="none" spc="0" dirty="0" smtClean="0">
                <a:ln>
                  <a:prstDash val="solid"/>
                </a:ln>
                <a:solidFill>
                  <a:srgbClr val="99FFCC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больше</a:t>
            </a:r>
            <a:endParaRPr lang="ru-RU" sz="9600" b="1" cap="none" spc="0" dirty="0">
              <a:ln>
                <a:prstDash val="solid"/>
              </a:ln>
              <a:solidFill>
                <a:srgbClr val="99FFCC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154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>
                <a:solidFill>
                  <a:srgbClr val="00B0F0"/>
                </a:solidFill>
              </a:rPr>
              <a:t>warm-</a:t>
            </a:r>
            <a:r>
              <a:rPr lang="en-US" sz="8000" b="1" dirty="0" err="1" smtClean="0">
                <a:solidFill>
                  <a:srgbClr val="00B0F0"/>
                </a:solidFill>
              </a:rPr>
              <a:t>er</a:t>
            </a:r>
            <a:r>
              <a:rPr lang="en-US" sz="8000" b="1" dirty="0" smtClean="0">
                <a:solidFill>
                  <a:srgbClr val="00B0F0"/>
                </a:solidFill>
              </a:rPr>
              <a:t>=</a:t>
            </a:r>
          </a:p>
          <a:p>
            <a:pPr marL="0" indent="0" algn="ctr">
              <a:buNone/>
            </a:pPr>
            <a:r>
              <a:rPr lang="en-US" sz="8000" b="1" dirty="0" smtClean="0">
                <a:solidFill>
                  <a:srgbClr val="00B0F0"/>
                </a:solidFill>
              </a:rPr>
              <a:t>warmer</a:t>
            </a:r>
            <a:endParaRPr lang="ru-RU" sz="8000" b="1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Cabinet32\AppData\Local\Microsoft\Windows\Temporary Internet Files\Content.IE5\UX7QPMSL\MC900442026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381642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331640" y="2819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474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4053136" cy="2448272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5400" b="1" dirty="0" err="1" smtClean="0">
                <a:solidFill>
                  <a:schemeClr val="accent4">
                    <a:lumMod val="50000"/>
                  </a:schemeClr>
                </a:solidFill>
              </a:rPr>
              <a:t>est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Cabinet32\AppData\Local\Microsoft\Windows\Temporary Internet Files\Content.IE5\C1W14ZKL\MC900428081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2656"/>
            <a:ext cx="446449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олна 6"/>
          <p:cNvSpPr/>
          <p:nvPr/>
        </p:nvSpPr>
        <p:spPr>
          <a:xfrm>
            <a:off x="4355976" y="3861048"/>
            <a:ext cx="2304256" cy="1872208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the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46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548680"/>
            <a:ext cx="2170584" cy="2049091"/>
          </a:xfrm>
          <a:prstGeom prst="wave">
            <a:avLst>
              <a:gd name="adj1" fmla="val 12500"/>
              <a:gd name="adj2" fmla="val 354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the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6228184" y="188640"/>
            <a:ext cx="2376264" cy="2448272"/>
          </a:xfrm>
          <a:prstGeom prst="cloudCallout">
            <a:avLst/>
          </a:prstGeom>
          <a:solidFill>
            <a:srgbClr val="2DDF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US" sz="5400" b="1" dirty="0" err="1" smtClean="0">
                <a:solidFill>
                  <a:schemeClr val="accent4">
                    <a:lumMod val="50000"/>
                  </a:schemeClr>
                </a:solidFill>
              </a:rPr>
              <a:t>est</a:t>
            </a:r>
            <a:endParaRPr lang="ru-RU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2987824" y="437761"/>
            <a:ext cx="2987824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warm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3075" name="Picture 3" descr="C:\Users\Cabinet32\AppData\Local\Microsoft\Windows\Temporary Internet Files\Content.IE5\UX7QPMSL\MC9000787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53136"/>
            <a:ext cx="3228993" cy="198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49524" y="2967335"/>
            <a:ext cx="66449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warmest</a:t>
            </a:r>
            <a:endParaRPr lang="ru-RU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952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Cabinet32\AppData\Local\Microsoft\Windows\Temporary Internet Files\Content.IE5\1EWU874C\MC900437801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776864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MS900044820[1].mid">
            <a:hlinkClick r:id="" action="ppaction://media"/>
          </p:cNvPr>
          <p:cNvPicPr>
            <a:picLocks noGrp="1" noChangeAspect="1"/>
          </p:cNvPicPr>
          <p:nvPr>
            <p:ph idx="1"/>
            <a:audioFile r:link="rId1"/>
            <p:extLst>
              <p:ext uri="{DAA4B4D4-6D71-4841-9C94-3DE7FCFB9230}">
                <p14:media xmlns:p14="http://schemas.microsoft.com/office/powerpoint/2010/main" r:embed="rId2">
                  <p14:trim end="55000"/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9592" y="188640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93035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8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115</Words>
  <Application>Microsoft Office PowerPoint</Application>
  <PresentationFormat>Экран (4:3)</PresentationFormat>
  <Paragraphs>46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Сказка!</vt:lpstr>
      <vt:lpstr>Презентация PowerPoint</vt:lpstr>
      <vt:lpstr>Презентация PowerPoint</vt:lpstr>
      <vt:lpstr>nice</vt:lpstr>
      <vt:lpstr>Презентация PowerPoint</vt:lpstr>
      <vt:lpstr>Презентация PowerPoint</vt:lpstr>
      <vt:lpstr>-est</vt:lpstr>
      <vt:lpstr>-est</vt:lpstr>
      <vt:lpstr>Презентация PowerPoint</vt:lpstr>
      <vt:lpstr>Презентация PowerPoint</vt:lpstr>
      <vt:lpstr>Презентация PowerPoint</vt:lpstr>
      <vt:lpstr>Запомни!</vt:lpstr>
      <vt:lpstr>But!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Сказка!</dc:title>
  <dc:creator>Cabinet32</dc:creator>
  <cp:lastModifiedBy>Cabinet32</cp:lastModifiedBy>
  <cp:revision>9</cp:revision>
  <dcterms:created xsi:type="dcterms:W3CDTF">2013-11-13T08:23:49Z</dcterms:created>
  <dcterms:modified xsi:type="dcterms:W3CDTF">2013-11-14T07:18:24Z</dcterms:modified>
</cp:coreProperties>
</file>