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56" r:id="rId4"/>
    <p:sldId id="269" r:id="rId5"/>
    <p:sldId id="270" r:id="rId6"/>
    <p:sldId id="267" r:id="rId7"/>
    <p:sldId id="268" r:id="rId8"/>
    <p:sldId id="259" r:id="rId9"/>
    <p:sldId id="261" r:id="rId10"/>
    <p:sldId id="262" r:id="rId11"/>
    <p:sldId id="279" r:id="rId12"/>
    <p:sldId id="274" r:id="rId13"/>
    <p:sldId id="263" r:id="rId14"/>
    <p:sldId id="272" r:id="rId15"/>
    <p:sldId id="278" r:id="rId16"/>
    <p:sldId id="277" r:id="rId17"/>
    <p:sldId id="276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CC"/>
    <a:srgbClr val="2F4F37"/>
    <a:srgbClr val="66FFFF"/>
    <a:srgbClr val="0000FF"/>
    <a:srgbClr val="D8B088"/>
    <a:srgbClr val="C58A4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3B35D6-5FB9-4254-B1E7-46060BECC8B3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A901283-0820-4CD4-AFD7-E72761459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67AE-7CD4-4ED3-9482-54848516B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8B12-4832-4D44-B255-994BAB65B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BFCFA-BD1E-4D5F-8DF9-6E131AFC9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78B1F-35ED-496A-ABE3-3E13376A1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E1836-D280-428B-9C4F-03CD48556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71D6-2B80-4A59-B631-3FBB7CE02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71DE-D096-4E2F-837E-6496A40DE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9C21-1B90-41CC-B825-55E443F93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9995-295C-4C39-97BB-DF1CA397B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0BDA-15EA-4D48-BDDB-49AA4EFFF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1819-AD8C-4D9D-9EBF-11A27406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EF2BCD-0F16-4CF2-877A-DE2D30FF8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Segoe Script" pitchFamily="34" charset="0"/>
              </a:rPr>
              <a:t>Тема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0066FF"/>
                </a:solidFill>
                <a:latin typeface="Segoe Script" pitchFamily="34" charset="0"/>
              </a:rPr>
              <a:t>То что, уже знаем,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0066FF"/>
                </a:solidFill>
                <a:latin typeface="Segoe Script" pitchFamily="34" charset="0"/>
              </a:rPr>
              <a:t>Но именем еще не называем!</a:t>
            </a:r>
          </a:p>
        </p:txBody>
      </p:sp>
      <p:pic>
        <p:nvPicPr>
          <p:cNvPr id="3076" name="Picture 5" descr="C:\Users\Мой\Desktop\b_4525_2011_06_16_11_58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819400"/>
            <a:ext cx="228600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Users\Мой\Desktop\FDOCGU3GYVDJ5DL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233362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5800" y="1447800"/>
            <a:ext cx="328077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286000"/>
            <a:ext cx="761999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31242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28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95600" y="31242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28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4400" y="4724400"/>
            <a:ext cx="3978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28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95600" y="47244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28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39745" y="381000"/>
            <a:ext cx="57042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Посчитать количество </a:t>
            </a:r>
          </a:p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Звеньев у каждой фигуры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583" y="1981200"/>
            <a:ext cx="60844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Определить сумму длин всех сторон у фигур</a:t>
            </a:r>
            <a:endParaRPr lang="ru-RU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90600" y="3581400"/>
            <a:ext cx="2057400" cy="1143000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143000" y="762000"/>
            <a:ext cx="838200" cy="939226"/>
          </a:xfrm>
          <a:prstGeom prst="line">
            <a:avLst/>
          </a:prstGeom>
          <a:ln w="76200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81200" y="762000"/>
            <a:ext cx="533400" cy="68580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43000" y="1676400"/>
            <a:ext cx="1219200" cy="60960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362200" y="1600200"/>
            <a:ext cx="762000" cy="68580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14600" y="1447800"/>
            <a:ext cx="609600" cy="152400"/>
          </a:xfrm>
          <a:prstGeom prst="line">
            <a:avLst/>
          </a:prstGeom>
          <a:ln w="762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124200" y="129540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4600" y="838200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52600" y="15240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67200" y="3276600"/>
            <a:ext cx="39709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Fm+mk+k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l+el+fe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95800" y="4876800"/>
            <a:ext cx="32784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ab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+bd+dc+ac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02907" y="4038600"/>
            <a:ext cx="3612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4+4+3+5+5=21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495800" y="5638800"/>
            <a:ext cx="337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4= 22 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09800" y="2514600"/>
          <a:ext cx="5867400" cy="3913672"/>
        </p:xfrm>
        <a:graphic>
          <a:graphicData uri="http://schemas.openxmlformats.org/presentationml/2006/ole">
            <p:oleObj spid="_x0000_s31746" name="Диаграмма" r:id="rId3" imgW="6096135" imgH="4067089" progId="MSGraph.Chart.8">
              <p:embed followColorScheme="full"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96755" y="0"/>
            <a:ext cx="749557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Влияет ли количество 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веньев на сумму длин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сех сторон?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174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Мой\Desktop\16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2285" y="19050"/>
            <a:ext cx="6601715" cy="683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Мой\Desktop\a3dd67bf544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371600"/>
            <a:ext cx="2000250" cy="1685925"/>
          </a:xfrm>
          <a:prstGeom prst="rect">
            <a:avLst/>
          </a:prstGeom>
          <a:noFill/>
        </p:spPr>
      </p:pic>
      <p:pic>
        <p:nvPicPr>
          <p:cNvPr id="20484" name="Picture 4" descr="C:\Users\Мой\Desktop\a3dd67bf544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90600"/>
            <a:ext cx="2000250" cy="1685925"/>
          </a:xfrm>
          <a:prstGeom prst="rect">
            <a:avLst/>
          </a:prstGeom>
          <a:noFill/>
        </p:spPr>
      </p:pic>
      <p:pic>
        <p:nvPicPr>
          <p:cNvPr id="20485" name="Picture 5" descr="C:\Users\Мой\Desktop\a3dd67bf544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00025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Периметр -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1447800"/>
            <a:ext cx="62502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умма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длин всех сторон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3429000"/>
            <a:ext cx="1371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495800" y="3886200"/>
            <a:ext cx="2819400" cy="16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к удаву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00213"/>
            <a:ext cx="292258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Мерка попугай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508500"/>
            <a:ext cx="223202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Picture 9" descr="Линейка35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12875"/>
            <a:ext cx="399415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Picture 10" descr="Метр070198_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2708275"/>
            <a:ext cx="22320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Picture 11" descr="рулетка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4652963"/>
            <a:ext cx="13573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12" descr="Складно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250" y="4005263"/>
            <a:ext cx="204470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2195513" y="620713"/>
            <a:ext cx="5692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Измерительные инструменты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Проверь себя</a:t>
            </a:r>
            <a:endParaRPr lang="ru-RU" sz="7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A                B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C                   D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05400" y="2286000"/>
            <a:ext cx="2057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90600" y="4876800"/>
          <a:ext cx="6096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AB+BC+CD+AD</a:t>
                      </a:r>
                    </a:p>
                    <a:p>
                      <a:pPr algn="ctr">
                        <a:buNone/>
                      </a:pPr>
                      <a:r>
                        <a:rPr lang="en-US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4+4+4+4=16 </a:t>
                      </a:r>
                      <a:r>
                        <a:rPr lang="ru-RU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см</a:t>
                      </a:r>
                      <a:r>
                        <a:rPr lang="en-US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ru-RU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–</a:t>
                      </a:r>
                      <a:r>
                        <a:rPr lang="en-US" sz="28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P</a:t>
                      </a:r>
                      <a:endParaRPr lang="en-US" sz="2800" b="1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22" name="Picture 2" descr="C:\Users\Мой\Desktop\shkolnye_kartinki_uchenik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2502235" cy="179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н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916113"/>
            <a:ext cx="4751388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57610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Итог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76400" y="609600"/>
          <a:ext cx="6477000" cy="2857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477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64770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Оцени, насколько интересно показалась тебе эта работа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64770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Оцени, насколько сложными тебе оказались предложенные задания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76400" y="3505200"/>
          <a:ext cx="6477000" cy="2743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Оцени свой вклад в решении задачи (насколько ты полезен в группе)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MCj04244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84313"/>
            <a:ext cx="54006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WordArt 14" descr="Частый вертикальный"/>
          <p:cNvSpPr>
            <a:spLocks noChangeArrowheads="1" noChangeShapeType="1" noTextEdit="1"/>
          </p:cNvSpPr>
          <p:nvPr/>
        </p:nvSpPr>
        <p:spPr bwMode="auto">
          <a:xfrm rot="537064">
            <a:off x="2771775" y="404813"/>
            <a:ext cx="5111750" cy="12366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2935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ой\Desktop\get_im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286000" y="1447800"/>
            <a:ext cx="44534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29 ноября.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36135" y="2057400"/>
            <a:ext cx="73901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Классная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66FF"/>
                </a:solidFill>
              </a:rPr>
              <a:t>Правила работы в группе: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Работать тихо</a:t>
            </a:r>
          </a:p>
          <a:p>
            <a:pPr>
              <a:buNone/>
            </a:pPr>
            <a:r>
              <a:rPr lang="ru-RU" sz="4000" dirty="0" smtClean="0">
                <a:solidFill>
                  <a:srgbClr val="FF33CC"/>
                </a:solidFill>
              </a:rPr>
              <a:t>Слушать мнение других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Работать сообща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Удачной нам 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051050" y="1052513"/>
            <a:ext cx="6049963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  <p:pic>
        <p:nvPicPr>
          <p:cNvPr id="3075" name="Picture 8" descr="b176e9f63801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04"/>
          <a:stretch>
            <a:fillRect/>
          </a:stretch>
        </p:blipFill>
        <p:spPr bwMode="auto">
          <a:xfrm>
            <a:off x="3708400" y="2276475"/>
            <a:ext cx="3230563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c6ea91854e38t"/>
          <p:cNvPicPr>
            <a:picLocks noChangeAspect="1" noChangeArrowheads="1"/>
          </p:cNvPicPr>
          <p:nvPr/>
        </p:nvPicPr>
        <p:blipFill>
          <a:blip r:embed="rId3" cstate="print"/>
          <a:srcRect b="7428"/>
          <a:stretch>
            <a:fillRect/>
          </a:stretch>
        </p:blipFill>
        <p:spPr bwMode="auto">
          <a:xfrm rot="1431859">
            <a:off x="2195513" y="2781300"/>
            <a:ext cx="12128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0" descr="c6ea91854e38t"/>
          <p:cNvPicPr>
            <a:picLocks noChangeAspect="1" noChangeArrowheads="1"/>
          </p:cNvPicPr>
          <p:nvPr/>
        </p:nvPicPr>
        <p:blipFill>
          <a:blip r:embed="rId3" cstate="print"/>
          <a:srcRect b="7428"/>
          <a:stretch>
            <a:fillRect/>
          </a:stretch>
        </p:blipFill>
        <p:spPr bwMode="auto">
          <a:xfrm rot="-1789043">
            <a:off x="1619250" y="3644900"/>
            <a:ext cx="12128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Вставьте в кружочки числа так, чтобы их сумма вдоль любой стороны треугольника равнялась числу, записанному в центре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66800" y="2438400"/>
            <a:ext cx="2819400" cy="2209800"/>
          </a:xfrm>
          <a:prstGeom prst="triangl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181600" y="2362200"/>
            <a:ext cx="2819400" cy="2209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00200" y="3124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09800" y="20574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38200" y="4267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5600" y="3124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81400" y="4267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09800" y="4267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24600" y="2057400"/>
            <a:ext cx="4572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15000" y="3124200"/>
            <a:ext cx="4572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105400" y="42672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10400" y="3124200"/>
            <a:ext cx="4572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620000" y="41910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00800" y="41910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F4F37"/>
                </a:solidFill>
              </a:rPr>
              <a:t>4</a:t>
            </a:r>
            <a:endParaRPr lang="ru-RU" dirty="0">
              <a:solidFill>
                <a:srgbClr val="2F4F37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7400" y="3352800"/>
            <a:ext cx="7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24600" y="3352800"/>
            <a:ext cx="6976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895600" y="3124200"/>
            <a:ext cx="457200" cy="533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5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Какая фигура скрывалась за числами?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048000" y="2438400"/>
            <a:ext cx="3048000" cy="3733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5410200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1676400"/>
            <a:ext cx="6848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3600" y="5486400"/>
            <a:ext cx="6848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819400"/>
            <a:ext cx="41389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найти сумму длин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всех сторон?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1141" y="1905000"/>
            <a:ext cx="12250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AB+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1905000"/>
            <a:ext cx="12250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BC+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2800" y="1905000"/>
            <a:ext cx="925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800" smtClean="0">
                <a:solidFill>
                  <a:srgbClr val="FF0000"/>
                </a:solidFill>
                <a:latin typeface="Segoe Script" pitchFamily="34" charset="0"/>
              </a:rPr>
              <a:t>Подумай?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69225" y="1752600"/>
            <a:ext cx="34889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периметр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3810000"/>
            <a:ext cx="22926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длина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1676400"/>
            <a:ext cx="24202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66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объем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4038600"/>
            <a:ext cx="22358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24600" y="4114800"/>
            <a:ext cx="18133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00" y="3048000"/>
            <a:ext cx="8194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605" y="3124200"/>
            <a:ext cx="37987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сантиметр</a:t>
            </a:r>
            <a:endParaRPr lang="ru-RU" sz="5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99992" y="2438400"/>
            <a:ext cx="31245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ломаная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Мой\Desktop\b_4525_2011_06_16_11_58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609600"/>
            <a:ext cx="2286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47" name="Прямая со стрелкой 7"/>
          <p:cNvCxnSpPr>
            <a:cxnSpLocks noChangeShapeType="1"/>
          </p:cNvCxnSpPr>
          <p:nvPr/>
        </p:nvCxnSpPr>
        <p:spPr bwMode="auto">
          <a:xfrm flipV="1">
            <a:off x="1600200" y="2667000"/>
            <a:ext cx="1214438" cy="7318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oval" w="med" len="med"/>
            <a:tailEnd type="oval" w="med" len="med"/>
          </a:ln>
        </p:spPr>
      </p:cxnSp>
      <p:cxnSp>
        <p:nvCxnSpPr>
          <p:cNvPr id="6148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819400" y="2667000"/>
            <a:ext cx="757238" cy="587375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oval" w="med" len="med"/>
            <a:tailEnd type="oval" w="med" len="med"/>
          </a:ln>
        </p:spPr>
      </p:cxnSp>
      <p:cxnSp>
        <p:nvCxnSpPr>
          <p:cNvPr id="6149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3581400" y="2438400"/>
            <a:ext cx="993775" cy="809625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oval" w="med" len="med"/>
            <a:tailEnd type="oval" w="med" len="med"/>
          </a:ln>
        </p:spPr>
      </p:cxnSp>
      <p:sp>
        <p:nvSpPr>
          <p:cNvPr id="39" name="Прямоугольник 38"/>
          <p:cNvSpPr/>
          <p:nvPr/>
        </p:nvSpPr>
        <p:spPr>
          <a:xfrm>
            <a:off x="1143000" y="25146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62200" y="175260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6600" y="236220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38600" y="1676400"/>
            <a:ext cx="6096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03869" y="3886200"/>
            <a:ext cx="844013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Определите количество</a:t>
            </a:r>
          </a:p>
          <a:p>
            <a:pPr algn="ctr">
              <a:defRPr/>
            </a:pPr>
            <a:r>
              <a:rPr lang="ru-RU" sz="48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Звеньев?</a:t>
            </a:r>
            <a:endParaRPr lang="ru-RU" sz="48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32562" y="5103674"/>
            <a:ext cx="62408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</a:t>
            </a:r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 определить сумму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длин всех сторон?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263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Оформление по умолчанию</vt:lpstr>
      <vt:lpstr>Диаграмма</vt:lpstr>
      <vt:lpstr>Тема урока:</vt:lpstr>
      <vt:lpstr>Слайд 2</vt:lpstr>
      <vt:lpstr>Слайд 3</vt:lpstr>
      <vt:lpstr>Правила работы в группе:</vt:lpstr>
      <vt:lpstr>Слайд 5</vt:lpstr>
      <vt:lpstr>Вставьте в кружочки числа так, чтобы их сумма вдоль любой стороны треугольника равнялась числу, записанному в центре</vt:lpstr>
      <vt:lpstr>Какая фигура скрывалась за числами?</vt:lpstr>
      <vt:lpstr>Подумай?</vt:lpstr>
      <vt:lpstr>Слайд 9</vt:lpstr>
      <vt:lpstr>Слайд 10</vt:lpstr>
      <vt:lpstr>Слайд 11</vt:lpstr>
      <vt:lpstr>Слайд 12</vt:lpstr>
      <vt:lpstr>Периметр -</vt:lpstr>
      <vt:lpstr>Слайд 14</vt:lpstr>
      <vt:lpstr>Проверь себя</vt:lpstr>
      <vt:lpstr>Слайд 16</vt:lpstr>
      <vt:lpstr>   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Мой</dc:creator>
  <cp:lastModifiedBy>Мой</cp:lastModifiedBy>
  <cp:revision>30</cp:revision>
  <cp:lastPrinted>1601-01-01T00:00:00Z</cp:lastPrinted>
  <dcterms:created xsi:type="dcterms:W3CDTF">1601-01-01T00:00:00Z</dcterms:created>
  <dcterms:modified xsi:type="dcterms:W3CDTF">2013-11-28T18:57:29Z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