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60" r:id="rId3"/>
    <p:sldId id="256" r:id="rId4"/>
    <p:sldId id="269" r:id="rId5"/>
    <p:sldId id="270" r:id="rId6"/>
    <p:sldId id="267" r:id="rId7"/>
    <p:sldId id="268" r:id="rId8"/>
    <p:sldId id="259" r:id="rId9"/>
    <p:sldId id="261" r:id="rId10"/>
    <p:sldId id="262" r:id="rId11"/>
    <p:sldId id="279" r:id="rId12"/>
    <p:sldId id="274" r:id="rId13"/>
    <p:sldId id="263" r:id="rId14"/>
    <p:sldId id="272" r:id="rId15"/>
    <p:sldId id="278" r:id="rId16"/>
    <p:sldId id="277" r:id="rId17"/>
    <p:sldId id="276" r:id="rId18"/>
    <p:sldId id="271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0000"/>
    <a:srgbClr val="FF33CC"/>
    <a:srgbClr val="2F4F37"/>
    <a:srgbClr val="66FFFF"/>
    <a:srgbClr val="0000FF"/>
    <a:srgbClr val="D8B088"/>
    <a:srgbClr val="C58A4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E3B35D6-5FB9-4254-B1E7-46060BECC8B3}" type="datetimeFigureOut">
              <a:rPr lang="ru-RU"/>
              <a:pPr>
                <a:defRPr/>
              </a:pPr>
              <a:t>28.11.2013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A901283-0820-4CD4-AFD7-E72761459A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667AE-7CD4-4ED3-9482-54848516BC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48B12-4832-4D44-B255-994BAB65BC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BFCFA-BD1E-4D5F-8DF9-6E131AFC90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78B1F-35ED-496A-ABE3-3E13376A1D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E1836-D280-428B-9C4F-03CD485569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171D6-2B80-4A59-B631-3FBB7CE026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E71DE-D096-4E2F-837E-6496A40DE2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49C21-1B90-41CC-B825-55E443F93B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B9995-295C-4C39-97BB-DF1CA397B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F0BDA-15EA-4D48-BDDB-49AA4EFFF0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31819-AD8C-4D9D-9EBF-11A274066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7EF2BCD-0F16-4CF2-877A-DE2D30FF8A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FF0000"/>
                </a:solidFill>
                <a:latin typeface="Segoe Script" pitchFamily="34" charset="0"/>
              </a:rPr>
              <a:t>Тема урока: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>
                <a:solidFill>
                  <a:srgbClr val="0066FF"/>
                </a:solidFill>
                <a:latin typeface="Segoe Script" pitchFamily="34" charset="0"/>
              </a:rPr>
              <a:t>То что, уже знаем,</a:t>
            </a:r>
          </a:p>
          <a:p>
            <a:pPr algn="ctr" eaLnBrk="1" hangingPunct="1">
              <a:buFontTx/>
              <a:buNone/>
            </a:pPr>
            <a:r>
              <a:rPr lang="ru-RU" smtClean="0">
                <a:solidFill>
                  <a:srgbClr val="0066FF"/>
                </a:solidFill>
                <a:latin typeface="Segoe Script" pitchFamily="34" charset="0"/>
              </a:rPr>
              <a:t>Но именем еще не называем!</a:t>
            </a:r>
          </a:p>
        </p:txBody>
      </p:sp>
      <p:pic>
        <p:nvPicPr>
          <p:cNvPr id="3076" name="Picture 5" descr="C:\Users\Мой\Desktop\b_4525_2011_06_16_11_58_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819400"/>
            <a:ext cx="2286000" cy="342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C:\Users\Мой\Desktop\FDOCGU3GYVDJ5DL.LAR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895600"/>
            <a:ext cx="2333625" cy="346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85800" y="1447800"/>
            <a:ext cx="328077" cy="52322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81200" y="2286000"/>
            <a:ext cx="761999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5800" y="3124200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ln w="11430"/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endParaRPr lang="ru-RU" sz="2800" b="1" dirty="0">
              <a:ln w="11430"/>
              <a:gradFill>
                <a:gsLst>
                  <a:gs pos="0">
                    <a:srgbClr val="333399">
                      <a:tint val="70000"/>
                      <a:satMod val="245000"/>
                    </a:srgbClr>
                  </a:gs>
                  <a:gs pos="75000">
                    <a:srgbClr val="333399">
                      <a:tint val="90000"/>
                      <a:shade val="60000"/>
                      <a:satMod val="240000"/>
                    </a:srgbClr>
                  </a:gs>
                  <a:gs pos="100000">
                    <a:srgbClr val="333399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95600" y="312420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ln w="11430"/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endParaRPr lang="ru-RU" sz="2800" b="1" dirty="0">
              <a:ln w="11430"/>
              <a:gradFill>
                <a:gsLst>
                  <a:gs pos="0">
                    <a:srgbClr val="333399">
                      <a:tint val="70000"/>
                      <a:satMod val="245000"/>
                    </a:srgbClr>
                  </a:gs>
                  <a:gs pos="75000">
                    <a:srgbClr val="333399">
                      <a:tint val="90000"/>
                      <a:shade val="60000"/>
                      <a:satMod val="240000"/>
                    </a:srgbClr>
                  </a:gs>
                  <a:gs pos="100000">
                    <a:srgbClr val="333399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14400" y="4724400"/>
            <a:ext cx="397866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ln w="11430"/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ru-RU" sz="2800" b="1" dirty="0">
              <a:ln w="11430"/>
              <a:gradFill>
                <a:gsLst>
                  <a:gs pos="0">
                    <a:srgbClr val="333399">
                      <a:tint val="70000"/>
                      <a:satMod val="245000"/>
                    </a:srgbClr>
                  </a:gs>
                  <a:gs pos="75000">
                    <a:srgbClr val="333399">
                      <a:tint val="90000"/>
                      <a:shade val="60000"/>
                      <a:satMod val="240000"/>
                    </a:srgbClr>
                  </a:gs>
                  <a:gs pos="100000">
                    <a:srgbClr val="333399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95600" y="4724400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ln w="11430"/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</a:t>
            </a:r>
            <a:endParaRPr lang="ru-RU" sz="2800" b="1" dirty="0">
              <a:ln w="11430"/>
              <a:gradFill>
                <a:gsLst>
                  <a:gs pos="0">
                    <a:srgbClr val="333399">
                      <a:tint val="70000"/>
                      <a:satMod val="245000"/>
                    </a:srgbClr>
                  </a:gs>
                  <a:gs pos="75000">
                    <a:srgbClr val="333399">
                      <a:tint val="90000"/>
                      <a:shade val="60000"/>
                      <a:satMod val="240000"/>
                    </a:srgbClr>
                  </a:gs>
                  <a:gs pos="100000">
                    <a:srgbClr val="333399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39745" y="381000"/>
            <a:ext cx="5704255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Посчитать количество </a:t>
            </a:r>
          </a:p>
          <a:p>
            <a:pPr algn="ctr"/>
            <a:r>
              <a:rPr lang="ru-RU" sz="3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Звеньев у каждой фигуры</a:t>
            </a:r>
            <a:endParaRPr lang="ru-RU" sz="32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59583" y="1981200"/>
            <a:ext cx="60844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Определить сумму длин всех сторон у фигур</a:t>
            </a:r>
            <a:endParaRPr lang="ru-RU" sz="32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90600" y="3581400"/>
            <a:ext cx="2057400" cy="1143000"/>
          </a:xfrm>
          <a:prstGeom prst="rect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1143000" y="762000"/>
            <a:ext cx="838200" cy="939226"/>
          </a:xfrm>
          <a:prstGeom prst="line">
            <a:avLst/>
          </a:prstGeom>
          <a:ln w="76200">
            <a:solidFill>
              <a:srgbClr val="92D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981200" y="762000"/>
            <a:ext cx="533400" cy="685800"/>
          </a:xfrm>
          <a:prstGeom prst="line">
            <a:avLst/>
          </a:prstGeom>
          <a:ln w="7620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143000" y="1676400"/>
            <a:ext cx="1219200" cy="609600"/>
          </a:xfrm>
          <a:prstGeom prst="line">
            <a:avLst/>
          </a:prstGeom>
          <a:ln w="7620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2362200" y="1600200"/>
            <a:ext cx="762000" cy="685800"/>
          </a:xfrm>
          <a:prstGeom prst="line">
            <a:avLst/>
          </a:prstGeom>
          <a:ln w="7620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514600" y="1447800"/>
            <a:ext cx="609600" cy="152400"/>
          </a:xfrm>
          <a:prstGeom prst="line">
            <a:avLst/>
          </a:prstGeom>
          <a:ln w="7620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3124200" y="1295400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514600" y="838200"/>
            <a:ext cx="4347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752600" y="152400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267200" y="3276600"/>
            <a:ext cx="39709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66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Fm+mk+k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66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l+el+fe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66F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495800" y="4876800"/>
            <a:ext cx="32784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ab</a:t>
            </a:r>
            <a:r>
              <a:rPr lang="en-US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+bd+dc+ac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3802907" y="4038600"/>
            <a:ext cx="36129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4+4+3+5+5=21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см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495800" y="5638800"/>
            <a:ext cx="33724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+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+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+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4= 22 см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2209800" y="2514600"/>
          <a:ext cx="5867400" cy="3913672"/>
        </p:xfrm>
        <a:graphic>
          <a:graphicData uri="http://schemas.openxmlformats.org/presentationml/2006/ole">
            <p:oleObj spid="_x0000_s31746" name="Диаграмма" r:id="rId3" imgW="6096135" imgH="4067089" progId="MSGraph.Chart.8">
              <p:embed followColorScheme="full"/>
            </p:oleObj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96755" y="0"/>
            <a:ext cx="749557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Влияет ли количество </a:t>
            </a:r>
          </a:p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веньев на сумму длин</a:t>
            </a:r>
          </a:p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</a:t>
            </a: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сех сторон?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31746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Мой\Desktop\16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2285" y="19050"/>
            <a:ext cx="6601715" cy="6838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3" name="Picture 3" descr="C:\Users\Мой\Desktop\a3dd67bf544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371600"/>
            <a:ext cx="2000250" cy="1685925"/>
          </a:xfrm>
          <a:prstGeom prst="rect">
            <a:avLst/>
          </a:prstGeom>
          <a:noFill/>
        </p:spPr>
      </p:pic>
      <p:pic>
        <p:nvPicPr>
          <p:cNvPr id="20484" name="Picture 4" descr="C:\Users\Мой\Desktop\a3dd67bf544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990600"/>
            <a:ext cx="2000250" cy="1685925"/>
          </a:xfrm>
          <a:prstGeom prst="rect">
            <a:avLst/>
          </a:prstGeom>
          <a:noFill/>
        </p:spPr>
      </p:pic>
      <p:pic>
        <p:nvPicPr>
          <p:cNvPr id="20485" name="Picture 5" descr="C:\Users\Мой\Desktop\a3dd67bf544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505200"/>
            <a:ext cx="2000250" cy="1685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8800" dirty="0" smtClean="0">
                <a:solidFill>
                  <a:srgbClr val="FF0000"/>
                </a:solidFill>
              </a:rPr>
              <a:t>Периметр -</a:t>
            </a:r>
            <a:endParaRPr lang="ru-RU" sz="88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47800" y="1447800"/>
            <a:ext cx="625023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умма 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длин всех сторон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33600" y="3429000"/>
            <a:ext cx="13716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</a:t>
            </a:r>
            <a:endParaRPr lang="ru-RU" sz="9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4495800" y="3886200"/>
            <a:ext cx="2819400" cy="1600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к удаву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1700213"/>
            <a:ext cx="2922588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9" name="Picture 5" descr="Мерка попугай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263" y="4508500"/>
            <a:ext cx="2232025" cy="167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3" name="Picture 9" descr="Линейка35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412875"/>
            <a:ext cx="399415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4" name="Picture 10" descr="Метр070198_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825" y="2708275"/>
            <a:ext cx="2232025" cy="167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5" name="Picture 11" descr="рулетка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08400" y="4652963"/>
            <a:ext cx="1357313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6" name="Picture 12" descr="Складной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19250" y="4005263"/>
            <a:ext cx="2044700" cy="121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01" name="WordArt 17"/>
          <p:cNvSpPr>
            <a:spLocks noChangeArrowheads="1" noChangeShapeType="1" noTextEdit="1"/>
          </p:cNvSpPr>
          <p:nvPr/>
        </p:nvSpPr>
        <p:spPr bwMode="auto">
          <a:xfrm>
            <a:off x="2195513" y="620713"/>
            <a:ext cx="56927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Измерительные инструменты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>
                <a:solidFill>
                  <a:srgbClr val="FF0000"/>
                </a:solidFill>
                <a:latin typeface="Comic Sans MS" pitchFamily="66" charset="0"/>
              </a:rPr>
              <a:t>Проверь себя</a:t>
            </a:r>
            <a:endParaRPr lang="ru-RU" sz="7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A                B</a:t>
            </a: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C                   D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05400" y="2286000"/>
            <a:ext cx="20574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90600" y="4876800"/>
          <a:ext cx="6096000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800" b="1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AB+BC+CD+AD</a:t>
                      </a:r>
                    </a:p>
                    <a:p>
                      <a:pPr algn="ctr">
                        <a:buNone/>
                      </a:pPr>
                      <a:r>
                        <a:rPr lang="en-US" sz="2800" b="1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     4+4+4+4=16 </a:t>
                      </a:r>
                      <a:r>
                        <a:rPr lang="ru-RU" sz="2800" b="1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см</a:t>
                      </a:r>
                      <a:r>
                        <a:rPr lang="en-US" sz="2800" b="1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</a:t>
                      </a:r>
                      <a:r>
                        <a:rPr lang="ru-RU" sz="2800" b="1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–</a:t>
                      </a:r>
                      <a:r>
                        <a:rPr lang="en-US" sz="2800" b="1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P</a:t>
                      </a:r>
                      <a:endParaRPr lang="en-US" sz="2800" b="1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22" name="Picture 2" descr="C:\Users\Мой\Desktop\shkolnye_kartinki_uchenik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286000"/>
            <a:ext cx="2502235" cy="1795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н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1916113"/>
            <a:ext cx="4751388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WordArt 5"/>
          <p:cNvSpPr>
            <a:spLocks noChangeArrowheads="1" noChangeShapeType="1" noTextEdit="1"/>
          </p:cNvSpPr>
          <p:nvPr/>
        </p:nvSpPr>
        <p:spPr bwMode="auto">
          <a:xfrm>
            <a:off x="2051050" y="765175"/>
            <a:ext cx="5761038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CC99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Итог урока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676400" y="609600"/>
          <a:ext cx="6477000" cy="28575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</a:tblGrid>
              <a:tr h="64770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64770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Оцени, насколько интересно показалась тебе эта работа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64770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Оцени, насколько сложными тебе оказались предложенные задания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676400" y="3505200"/>
          <a:ext cx="6477000" cy="27432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</a:tblGrid>
              <a:tr h="60960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60960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Оцени свой вклад в решении задачи (насколько ты полезен в группе)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20" name="Picture 12" descr="MCj042446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1484313"/>
            <a:ext cx="5400675" cy="464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22" name="WordArt 14" descr="Частый вертикальный"/>
          <p:cNvSpPr>
            <a:spLocks noChangeArrowheads="1" noChangeShapeType="1" noTextEdit="1"/>
          </p:cNvSpPr>
          <p:nvPr/>
        </p:nvSpPr>
        <p:spPr bwMode="auto">
          <a:xfrm rot="537064">
            <a:off x="2771775" y="404813"/>
            <a:ext cx="5111750" cy="1236662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2935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Спасибо за работу!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Мой\Desktop\get_img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8600"/>
            <a:ext cx="83058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286000" y="1447800"/>
            <a:ext cx="445346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Script" pitchFamily="34" charset="0"/>
              </a:rPr>
              <a:t>29 ноября.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036135" y="2057400"/>
            <a:ext cx="739016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Script" pitchFamily="34" charset="0"/>
              </a:rPr>
              <a:t>Классная работа.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66FF"/>
                </a:solidFill>
              </a:rPr>
              <a:t>Правила работы в группе:</a:t>
            </a:r>
            <a:endParaRPr lang="ru-RU" dirty="0">
              <a:solidFill>
                <a:srgbClr val="0066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dirty="0" smtClean="0">
                <a:solidFill>
                  <a:srgbClr val="00B050"/>
                </a:solidFill>
              </a:rPr>
              <a:t>Работать тихо</a:t>
            </a:r>
          </a:p>
          <a:p>
            <a:pPr>
              <a:buNone/>
            </a:pPr>
            <a:r>
              <a:rPr lang="ru-RU" sz="4000" dirty="0" smtClean="0">
                <a:solidFill>
                  <a:srgbClr val="FF33CC"/>
                </a:solidFill>
              </a:rPr>
              <a:t>Слушать мнение других</a:t>
            </a:r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Работать сообща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sz="4800" dirty="0" smtClean="0">
                <a:solidFill>
                  <a:srgbClr val="FF0000"/>
                </a:solidFill>
                <a:latin typeface="Arial Black" pitchFamily="34" charset="0"/>
              </a:rPr>
              <a:t>Удачной нам работы!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ChangeArrowheads="1" noChangeShapeType="1" noTextEdit="1"/>
          </p:cNvSpPr>
          <p:nvPr/>
        </p:nvSpPr>
        <p:spPr bwMode="auto">
          <a:xfrm>
            <a:off x="2051050" y="1052513"/>
            <a:ext cx="6049963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CC99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Устный счёт</a:t>
            </a:r>
          </a:p>
        </p:txBody>
      </p:sp>
      <p:pic>
        <p:nvPicPr>
          <p:cNvPr id="3075" name="Picture 8" descr="b176e9f63801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6104"/>
          <a:stretch>
            <a:fillRect/>
          </a:stretch>
        </p:blipFill>
        <p:spPr bwMode="auto">
          <a:xfrm>
            <a:off x="3708400" y="2276475"/>
            <a:ext cx="3230563" cy="388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9" descr="c6ea91854e38t"/>
          <p:cNvPicPr>
            <a:picLocks noChangeAspect="1" noChangeArrowheads="1"/>
          </p:cNvPicPr>
          <p:nvPr/>
        </p:nvPicPr>
        <p:blipFill>
          <a:blip r:embed="rId3" cstate="print"/>
          <a:srcRect b="7428"/>
          <a:stretch>
            <a:fillRect/>
          </a:stretch>
        </p:blipFill>
        <p:spPr bwMode="auto">
          <a:xfrm rot="1431859">
            <a:off x="2195513" y="2781300"/>
            <a:ext cx="121285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10" descr="c6ea91854e38t"/>
          <p:cNvPicPr>
            <a:picLocks noChangeAspect="1" noChangeArrowheads="1"/>
          </p:cNvPicPr>
          <p:nvPr/>
        </p:nvPicPr>
        <p:blipFill>
          <a:blip r:embed="rId3" cstate="print"/>
          <a:srcRect b="7428"/>
          <a:stretch>
            <a:fillRect/>
          </a:stretch>
        </p:blipFill>
        <p:spPr bwMode="auto">
          <a:xfrm rot="-1789043">
            <a:off x="1619250" y="3644900"/>
            <a:ext cx="121285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i="1" dirty="0" smtClean="0">
                <a:solidFill>
                  <a:srgbClr val="FF0000"/>
                </a:solidFill>
              </a:rPr>
              <a:t>Вставьте в кружочки числа так, чтобы их сумма вдоль любой стороны треугольника равнялась числу, записанному в центре</a:t>
            </a:r>
            <a:endParaRPr lang="ru-RU" sz="2800" i="1" dirty="0">
              <a:solidFill>
                <a:srgbClr val="FF0000"/>
              </a:solidFill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1066800" y="2438400"/>
            <a:ext cx="2819400" cy="2209800"/>
          </a:xfrm>
          <a:prstGeom prst="triangl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5181600" y="2362200"/>
            <a:ext cx="2819400" cy="2209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600200" y="3124200"/>
            <a:ext cx="457200" cy="533400"/>
          </a:xfrm>
          <a:prstGeom prst="ellipse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209800" y="2057400"/>
            <a:ext cx="457200" cy="533400"/>
          </a:xfrm>
          <a:prstGeom prst="ellipse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838200" y="4267200"/>
            <a:ext cx="457200" cy="533400"/>
          </a:xfrm>
          <a:prstGeom prst="ellipse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895600" y="3124200"/>
            <a:ext cx="457200" cy="533400"/>
          </a:xfrm>
          <a:prstGeom prst="ellipse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581400" y="4267200"/>
            <a:ext cx="457200" cy="533400"/>
          </a:xfrm>
          <a:prstGeom prst="ellipse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209800" y="4267200"/>
            <a:ext cx="457200" cy="533400"/>
          </a:xfrm>
          <a:prstGeom prst="ellipse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324600" y="2057400"/>
            <a:ext cx="457200" cy="533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15000" y="3124200"/>
            <a:ext cx="457200" cy="533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105400" y="4267200"/>
            <a:ext cx="533400" cy="533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010400" y="3124200"/>
            <a:ext cx="457200" cy="533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620000" y="4191000"/>
            <a:ext cx="533400" cy="533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6400800" y="4191000"/>
            <a:ext cx="533400" cy="533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2F4F37"/>
                </a:solidFill>
              </a:rPr>
              <a:t>4</a:t>
            </a:r>
            <a:endParaRPr lang="ru-RU" dirty="0">
              <a:solidFill>
                <a:srgbClr val="2F4F37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057400" y="3352800"/>
            <a:ext cx="7553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15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324600" y="3352800"/>
            <a:ext cx="6976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13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895600" y="3124200"/>
            <a:ext cx="457200" cy="533400"/>
          </a:xfrm>
          <a:prstGeom prst="ellipse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5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Какая фигура скрывалась за числами?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3048000" y="2438400"/>
            <a:ext cx="3048000" cy="3733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438400" y="5410200"/>
            <a:ext cx="6848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91000" y="1676400"/>
            <a:ext cx="68480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43600" y="5486400"/>
            <a:ext cx="68480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2819400"/>
            <a:ext cx="4138954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найти сумму длин</a:t>
            </a:r>
          </a:p>
          <a:p>
            <a:pPr algn="ctr"/>
            <a:r>
              <a:rPr lang="ru-RU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всех сторон?</a:t>
            </a:r>
            <a:endParaRPr lang="ru-RU" sz="2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11141" y="1905000"/>
            <a:ext cx="122501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AB+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72200" y="1905000"/>
            <a:ext cx="12250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BC+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62800" y="1905000"/>
            <a:ext cx="9252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AC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8800" smtClean="0">
                <a:solidFill>
                  <a:srgbClr val="FF0000"/>
                </a:solidFill>
                <a:latin typeface="Segoe Script" pitchFamily="34" charset="0"/>
              </a:rPr>
              <a:t>Подумай?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69225" y="1752600"/>
            <a:ext cx="348896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периметр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57600" y="3810000"/>
            <a:ext cx="229261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длина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66800" y="1676400"/>
            <a:ext cx="242027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solidFill>
                  <a:srgbClr val="66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объем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66800" y="4038600"/>
            <a:ext cx="223586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масса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324600" y="4114800"/>
            <a:ext cx="181331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литр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858000" y="3048000"/>
            <a:ext cx="81945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кг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1605" y="3124200"/>
            <a:ext cx="379879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сантиметр</a:t>
            </a:r>
            <a:endParaRPr lang="ru-RU" sz="5400" b="1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99992" y="2438400"/>
            <a:ext cx="312450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ломаная</a:t>
            </a:r>
            <a:endParaRPr lang="ru-RU" sz="54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C:\Users\Мой\Desktop\b_4525_2011_06_16_11_58_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609600"/>
            <a:ext cx="2286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147" name="Прямая со стрелкой 7"/>
          <p:cNvCxnSpPr>
            <a:cxnSpLocks noChangeShapeType="1"/>
          </p:cNvCxnSpPr>
          <p:nvPr/>
        </p:nvCxnSpPr>
        <p:spPr bwMode="auto">
          <a:xfrm flipV="1">
            <a:off x="1600200" y="2667000"/>
            <a:ext cx="1214438" cy="73183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 type="oval" w="med" len="med"/>
            <a:tailEnd type="oval" w="med" len="med"/>
          </a:ln>
        </p:spPr>
      </p:cxnSp>
      <p:cxnSp>
        <p:nvCxnSpPr>
          <p:cNvPr id="6148" name="Прямая соединительная линия 8"/>
          <p:cNvCxnSpPr>
            <a:cxnSpLocks noChangeShapeType="1"/>
          </p:cNvCxnSpPr>
          <p:nvPr/>
        </p:nvCxnSpPr>
        <p:spPr bwMode="auto">
          <a:xfrm>
            <a:off x="2819400" y="2667000"/>
            <a:ext cx="757238" cy="587375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oval" w="med" len="med"/>
            <a:tailEnd type="oval" w="med" len="med"/>
          </a:ln>
        </p:spPr>
      </p:cxnSp>
      <p:cxnSp>
        <p:nvCxnSpPr>
          <p:cNvPr id="6149" name="Прямая соединительная линия 9"/>
          <p:cNvCxnSpPr>
            <a:cxnSpLocks noChangeShapeType="1"/>
          </p:cNvCxnSpPr>
          <p:nvPr/>
        </p:nvCxnSpPr>
        <p:spPr bwMode="auto">
          <a:xfrm flipV="1">
            <a:off x="3581400" y="2438400"/>
            <a:ext cx="993775" cy="809625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oval" w="med" len="med"/>
            <a:tailEnd type="oval" w="med" len="med"/>
          </a:ln>
        </p:spPr>
      </p:cxnSp>
      <p:sp>
        <p:nvSpPr>
          <p:cNvPr id="39" name="Прямоугольник 38"/>
          <p:cNvSpPr/>
          <p:nvPr/>
        </p:nvSpPr>
        <p:spPr>
          <a:xfrm>
            <a:off x="1143000" y="2514600"/>
            <a:ext cx="68480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362200" y="1752600"/>
            <a:ext cx="68480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276600" y="2362200"/>
            <a:ext cx="68480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038600" y="1676400"/>
            <a:ext cx="6096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03869" y="3886200"/>
            <a:ext cx="8440131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dirty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Определите количество</a:t>
            </a:r>
          </a:p>
          <a:p>
            <a:pPr algn="ctr">
              <a:defRPr/>
            </a:pPr>
            <a:r>
              <a:rPr lang="ru-RU" sz="48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Звеньев?</a:t>
            </a:r>
            <a:endParaRPr lang="ru-RU" sz="4800" b="1" dirty="0">
              <a:ln w="11430"/>
              <a:solidFill>
                <a:srgbClr val="FF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32562" y="5103674"/>
            <a:ext cx="62408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Ка</a:t>
            </a:r>
            <a:r>
              <a:rPr lang="ru-RU" sz="40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к определить сумму </a:t>
            </a:r>
          </a:p>
          <a:p>
            <a:pPr algn="ctr"/>
            <a:r>
              <a:rPr lang="ru-RU" sz="40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длин всех сторон?</a:t>
            </a:r>
            <a:endParaRPr lang="ru-RU" sz="4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263</Words>
  <Application>Microsoft Office PowerPoint</Application>
  <PresentationFormat>Экран (4:3)</PresentationFormat>
  <Paragraphs>131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Оформление по умолчанию</vt:lpstr>
      <vt:lpstr>Диаграмма</vt:lpstr>
      <vt:lpstr>Тема урока:</vt:lpstr>
      <vt:lpstr>Слайд 2</vt:lpstr>
      <vt:lpstr>Слайд 3</vt:lpstr>
      <vt:lpstr>Правила работы в группе:</vt:lpstr>
      <vt:lpstr>Слайд 5</vt:lpstr>
      <vt:lpstr>Вставьте в кружочки числа так, чтобы их сумма вдоль любой стороны треугольника равнялась числу, записанному в центре</vt:lpstr>
      <vt:lpstr>Какая фигура скрывалась за числами?</vt:lpstr>
      <vt:lpstr>Подумай?</vt:lpstr>
      <vt:lpstr>Слайд 9</vt:lpstr>
      <vt:lpstr>Слайд 10</vt:lpstr>
      <vt:lpstr>Слайд 11</vt:lpstr>
      <vt:lpstr>Слайд 12</vt:lpstr>
      <vt:lpstr>Периметр -</vt:lpstr>
      <vt:lpstr>Слайд 14</vt:lpstr>
      <vt:lpstr>Проверь себя</vt:lpstr>
      <vt:lpstr>Слайд 16</vt:lpstr>
      <vt:lpstr>    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Мой</dc:creator>
  <cp:lastModifiedBy>Мой</cp:lastModifiedBy>
  <cp:revision>30</cp:revision>
  <cp:lastPrinted>1601-01-01T00:00:00Z</cp:lastPrinted>
  <dcterms:created xsi:type="dcterms:W3CDTF">1601-01-01T00:00:00Z</dcterms:created>
  <dcterms:modified xsi:type="dcterms:W3CDTF">2013-11-28T18:57:29Z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