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9"/>
  </p:notesMasterIdLst>
  <p:sldIdLst>
    <p:sldId id="256" r:id="rId3"/>
    <p:sldId id="341" r:id="rId4"/>
    <p:sldId id="335" r:id="rId5"/>
    <p:sldId id="317" r:id="rId6"/>
    <p:sldId id="336" r:id="rId7"/>
    <p:sldId id="320" r:id="rId8"/>
    <p:sldId id="321" r:id="rId9"/>
    <p:sldId id="322" r:id="rId10"/>
    <p:sldId id="342" r:id="rId11"/>
    <p:sldId id="330" r:id="rId12"/>
    <p:sldId id="332" r:id="rId13"/>
    <p:sldId id="328" r:id="rId14"/>
    <p:sldId id="323" r:id="rId15"/>
    <p:sldId id="331" r:id="rId16"/>
    <p:sldId id="294" r:id="rId17"/>
    <p:sldId id="295" r:id="rId18"/>
    <p:sldId id="337" r:id="rId19"/>
    <p:sldId id="333" r:id="rId20"/>
    <p:sldId id="339" r:id="rId21"/>
    <p:sldId id="340" r:id="rId22"/>
    <p:sldId id="355" r:id="rId23"/>
    <p:sldId id="313" r:id="rId24"/>
    <p:sldId id="345" r:id="rId25"/>
    <p:sldId id="343" r:id="rId26"/>
    <p:sldId id="346" r:id="rId27"/>
    <p:sldId id="344" r:id="rId28"/>
    <p:sldId id="350" r:id="rId29"/>
    <p:sldId id="351" r:id="rId30"/>
    <p:sldId id="352" r:id="rId31"/>
    <p:sldId id="348" r:id="rId32"/>
    <p:sldId id="353" r:id="rId33"/>
    <p:sldId id="354" r:id="rId34"/>
    <p:sldId id="349" r:id="rId35"/>
    <p:sldId id="297" r:id="rId36"/>
    <p:sldId id="305" r:id="rId37"/>
    <p:sldId id="279" r:id="rId3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3300"/>
    <a:srgbClr val="FF0000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145" autoAdjust="0"/>
    <p:restoredTop sz="94660"/>
  </p:normalViewPr>
  <p:slideViewPr>
    <p:cSldViewPr>
      <p:cViewPr>
        <p:scale>
          <a:sx n="50" d="100"/>
          <a:sy n="50" d="100"/>
        </p:scale>
        <p:origin x="-10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EEE406B-6760-4E10-8471-EA82D44B3D43}" type="datetimeFigureOut">
              <a:rPr lang="ru-RU"/>
              <a:pPr>
                <a:defRPr/>
              </a:pPr>
              <a:t>26.12.2013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286ECFA-159C-4B12-BBC9-D259F69108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1747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3F812E71-3D65-4BC8-97FF-83FD2CF595CC}" type="slidenum">
              <a:rPr lang="ru-RU" sz="1200">
                <a:latin typeface="+mn-lt"/>
              </a:rPr>
              <a:pPr algn="r">
                <a:defRPr/>
              </a:pPr>
              <a:t>4</a:t>
            </a:fld>
            <a:endParaRPr lang="ru-RU" sz="1200">
              <a:latin typeface="+mn-lt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1747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6513DA31-ABA4-48A1-84E8-C22020F0CD14}" type="slidenum">
              <a:rPr lang="ru-RU" sz="1200">
                <a:latin typeface="+mn-lt"/>
              </a:rPr>
              <a:pPr algn="r">
                <a:defRPr/>
              </a:pPr>
              <a:t>5</a:t>
            </a:fld>
            <a:endParaRPr lang="ru-RU" sz="1200">
              <a:latin typeface="+mn-lt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319578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51BAD-E739-49E9-BE1D-48BBCBF57391}" type="datetimeFigureOut">
              <a:rPr lang="ru-RU"/>
              <a:pPr>
                <a:defRPr/>
              </a:pPr>
              <a:t>26.12.2013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8E784-718D-4B72-AA32-3368F18006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19331-14F5-4A68-872B-5F03505005BD}" type="datetimeFigureOut">
              <a:rPr lang="ru-RU"/>
              <a:pPr>
                <a:defRPr/>
              </a:pPr>
              <a:t>26.12.2013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7CE0B-5DFA-47E5-B6B2-665DA1EFF8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7D5AB-38EA-4928-942C-3024EE298573}" type="datetimeFigureOut">
              <a:rPr lang="ru-RU"/>
              <a:pPr>
                <a:defRPr/>
              </a:pPr>
              <a:t>26.12.2013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58F00-C41B-442F-81AE-FB1E47970A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254A9-82DD-48E5-8757-063CD1F19C2E}" type="datetimeFigureOut">
              <a:rPr lang="ru-RU"/>
              <a:pPr>
                <a:defRPr/>
              </a:pPr>
              <a:t>26.12.2013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0F178-5A60-4E6C-9B37-FEEECC9B02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19ECF-7829-420F-89B6-5D1AD44E4AD1}" type="datetimeFigureOut">
              <a:rPr lang="ru-RU"/>
              <a:pPr>
                <a:defRPr/>
              </a:pPr>
              <a:t>26.12.2013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522F9-AB33-46D3-A485-F662A825B9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D27C9-172F-40E8-9107-A65C2FD54B9C}" type="datetimeFigureOut">
              <a:rPr lang="ru-RU"/>
              <a:pPr>
                <a:defRPr/>
              </a:pPr>
              <a:t>26.12.2013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A6884-FAC5-4850-9CA8-F1B3EC6D95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631C3-D9CF-4C8D-9E69-EA0B15E60CAD}" type="datetimeFigureOut">
              <a:rPr lang="ru-RU"/>
              <a:pPr>
                <a:defRPr/>
              </a:pPr>
              <a:t>26.12.2013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84D21-274D-497A-B065-A741138326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CA2DA-7540-4C40-BF0C-051F4ED82E14}" type="datetimeFigureOut">
              <a:rPr lang="ru-RU"/>
              <a:pPr>
                <a:defRPr/>
              </a:pPr>
              <a:t>26.12.2013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4E0C5-EC5D-4267-AF3F-8F5CFF69D6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DF154-3F00-44AD-8F6C-323EE37C7E21}" type="datetimeFigureOut">
              <a:rPr lang="ru-RU"/>
              <a:pPr>
                <a:defRPr/>
              </a:pPr>
              <a:t>26.12.2013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91375-9587-428D-BD93-C2A1B95A87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3668F-D4EB-4B92-977C-FD6440751604}" type="datetimeFigureOut">
              <a:rPr lang="ru-RU"/>
              <a:pPr>
                <a:defRPr/>
              </a:pPr>
              <a:t>26.12.2013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4AFAA-D317-46D1-B30C-7E45F71FA1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E92B0-8FF6-49C6-9C84-2E09A2A2D533}" type="datetimeFigureOut">
              <a:rPr lang="ru-RU"/>
              <a:pPr>
                <a:defRPr/>
              </a:pPr>
              <a:t>26.12.2013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634F6-D613-4D4D-ACA2-5EFD78E250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F97A5-4A30-41B6-BD11-4B8E54CF9DDC}" type="datetimeFigureOut">
              <a:rPr lang="ru-RU"/>
              <a:pPr>
                <a:defRPr/>
              </a:pPr>
              <a:t>26.12.2013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B2E2B-7FF6-4E32-87B7-B85093C72B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A3267-991D-4276-9ECE-FDD2F55C9C21}" type="datetimeFigureOut">
              <a:rPr lang="ru-RU"/>
              <a:pPr>
                <a:defRPr/>
              </a:pPr>
              <a:t>26.12.2013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BF4F3-73AA-4B59-87F4-CA1B32CAFF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DE50B-4127-49AC-8A66-9849029F140F}" type="datetimeFigureOut">
              <a:rPr lang="ru-RU"/>
              <a:pPr>
                <a:defRPr/>
              </a:pPr>
              <a:t>26.12.2013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D930E-BF1D-4BFC-BE9E-85CF33FC43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30AD3-074C-4131-B8CD-7B4DB4FE3E1D}" type="datetimeFigureOut">
              <a:rPr lang="ru-RU"/>
              <a:pPr>
                <a:defRPr/>
              </a:pPr>
              <a:t>26.12.2013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91A86-FC35-43A5-98A9-2DE075D5EA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1A1EC-0A17-458A-9D30-535EEE6DC21F}" type="datetimeFigureOut">
              <a:rPr lang="ru-RU"/>
              <a:pPr>
                <a:defRPr/>
              </a:pPr>
              <a:t>26.12.2013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09AE4-7FE4-4850-864A-0AB897D4DD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3A854-24FE-4691-A4B2-16676C255277}" type="datetimeFigureOut">
              <a:rPr lang="ru-RU"/>
              <a:pPr>
                <a:defRPr/>
              </a:pPr>
              <a:t>26.12.2013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52C02-B210-49D4-A1B8-CEE01A1DAC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ABAE0-F138-485A-B686-5BED4393832D}" type="datetimeFigureOut">
              <a:rPr lang="ru-RU"/>
              <a:pPr>
                <a:defRPr/>
              </a:pPr>
              <a:t>26.12.2013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65243-2857-444B-961D-177842C512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F3E40-D2C5-4EC4-B631-D07EE2FFBB00}" type="datetimeFigureOut">
              <a:rPr lang="ru-RU"/>
              <a:pPr>
                <a:defRPr/>
              </a:pPr>
              <a:t>26.12.2013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AB475-A29A-414E-B334-C265D9C4E9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C8103-24EC-4E75-9528-2CE6E1C664C7}" type="datetimeFigureOut">
              <a:rPr lang="ru-RU"/>
              <a:pPr>
                <a:defRPr/>
              </a:pPr>
              <a:t>26.12.2013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A8650-4D45-4B68-909A-0359D7428F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/>
          <p:cNvSpPr txBox="1"/>
          <p:nvPr userDrawn="1"/>
        </p:nvSpPr>
        <p:spPr>
          <a:xfrm>
            <a:off x="539750" y="6597650"/>
            <a:ext cx="3240088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latin typeface="+mn-lt"/>
                <a:cs typeface="+mn-cs"/>
              </a:rPr>
              <a:t>Lsivceva@mail.ru</a:t>
            </a:r>
            <a:endParaRPr lang="ru-RU" sz="1100" dirty="0"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8C141-64D8-4C9F-9CCB-70947B9FC992}" type="datetimeFigureOut">
              <a:rPr lang="ru-RU"/>
              <a:pPr>
                <a:defRPr/>
              </a:pPr>
              <a:t>26.12.2013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F97E0-1811-4981-8E70-98A8505024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BF00C-B38E-413E-B817-14E83E9BD04E}" type="datetimeFigureOut">
              <a:rPr lang="ru-RU"/>
              <a:pPr>
                <a:defRPr/>
              </a:pPr>
              <a:t>26.12.2013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224A5-BD6E-44DB-ADD3-EA551E7929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 l="-6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8" descr="школьн доска.jpg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350838" y="260350"/>
            <a:ext cx="8469312" cy="633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9750" y="62372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AD6AF7C-C319-40CA-8EFF-02C28BE22071}" type="datetimeFigureOut">
              <a:rPr lang="ru-RU"/>
              <a:pPr>
                <a:defRPr/>
              </a:pPr>
              <a:t>26.12.2013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79E0B3B-3DA2-417B-993A-9E85ED7F02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032" name="Рисунок 9" descr="Сова.png"/>
          <p:cNvPicPr>
            <a:picLocks noChangeAspect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468313" y="549275"/>
            <a:ext cx="1439862" cy="141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 userDrawn="1"/>
        </p:nvSpPr>
        <p:spPr>
          <a:xfrm>
            <a:off x="539750" y="6597650"/>
            <a:ext cx="3240088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latin typeface="+mn-lt"/>
                <a:cs typeface="+mn-cs"/>
              </a:rPr>
              <a:t>Lsivceva@mail.ru</a:t>
            </a:r>
            <a:endParaRPr lang="ru-RU" sz="1100" dirty="0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84" r:id="rId7"/>
    <p:sldLayoutId id="2147483665" r:id="rId8"/>
    <p:sldLayoutId id="2147483664" r:id="rId9"/>
    <p:sldLayoutId id="2147483663" r:id="rId10"/>
    <p:sldLayoutId id="21474836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 l="-8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1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07EED47-77A7-4B7D-B27B-558D8635C71B}" type="datetimeFigureOut">
              <a:rPr lang="ru-RU"/>
              <a:pPr>
                <a:defRPr/>
              </a:pPr>
              <a:t>26.12.2013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6E0ECD0-26B5-4B6B-8E7A-95C6CA3713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8.xml"/><Relationship Id="rId5" Type="http://schemas.openxmlformats.org/officeDocument/2006/relationships/slide" Target="slide2.xml"/><Relationship Id="rId4" Type="http://schemas.openxmlformats.org/officeDocument/2006/relationships/image" Target="../media/image7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789363"/>
            <a:ext cx="7702550" cy="23034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dirty="0" smtClean="0">
                <a:solidFill>
                  <a:srgbClr val="92D050"/>
                </a:solidFill>
              </a:rPr>
              <a:t/>
            </a:r>
            <a:br>
              <a:rPr lang="ru-RU" sz="5400" dirty="0" smtClean="0">
                <a:solidFill>
                  <a:srgbClr val="92D050"/>
                </a:solidFill>
              </a:rPr>
            </a:br>
            <a:r>
              <a:rPr lang="ru-RU" sz="5400" dirty="0" smtClean="0">
                <a:solidFill>
                  <a:srgbClr val="92D050"/>
                </a:solidFill>
              </a:rPr>
              <a:t> </a:t>
            </a:r>
            <a:br>
              <a:rPr lang="ru-RU" sz="5400" dirty="0" smtClean="0">
                <a:solidFill>
                  <a:srgbClr val="92D050"/>
                </a:solidFill>
              </a:rPr>
            </a:br>
            <a:r>
              <a:rPr lang="ru-RU" sz="5400" dirty="0" smtClean="0">
                <a:solidFill>
                  <a:srgbClr val="92D050"/>
                </a:solidFill>
              </a:rPr>
              <a:t/>
            </a:r>
            <a:br>
              <a:rPr lang="ru-RU" sz="5400" dirty="0" smtClean="0">
                <a:solidFill>
                  <a:srgbClr val="92D050"/>
                </a:solidFill>
              </a:rPr>
            </a:br>
            <a:endParaRPr lang="ru-RU" sz="5400" dirty="0">
              <a:solidFill>
                <a:srgbClr val="92D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740650" y="476250"/>
            <a:ext cx="647700" cy="3024188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5000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000" dirty="0" smtClean="0">
                <a:solidFill>
                  <a:srgbClr val="FFFF00"/>
                </a:solidFill>
                <a:latin typeface="Monotype Corsiva" pitchFamily="66" charset="0"/>
              </a:rPr>
              <a:t>               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000" dirty="0" smtClean="0">
                <a:solidFill>
                  <a:srgbClr val="FFFF00"/>
                </a:solidFill>
                <a:latin typeface="Monotype Corsiva" pitchFamily="66" charset="0"/>
              </a:rPr>
              <a:t>                              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5000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000" dirty="0" smtClean="0">
                <a:solidFill>
                  <a:srgbClr val="FFFF00"/>
                </a:solidFill>
                <a:latin typeface="Monotype Corsiva" pitchFamily="66" charset="0"/>
              </a:rPr>
              <a:t>                                                                                               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5000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5000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5000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5000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5000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000" dirty="0" smtClean="0">
                <a:solidFill>
                  <a:srgbClr val="FFFF00"/>
                </a:solidFill>
                <a:latin typeface="Monotype Corsiva" pitchFamily="66" charset="0"/>
              </a:rPr>
              <a:t>                                                                                            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5000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5000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5000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5000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5000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5000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5000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5000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5000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000" dirty="0" smtClean="0">
                <a:solidFill>
                  <a:srgbClr val="FFFF00"/>
                </a:solidFill>
                <a:latin typeface="Monotype Corsiva" pitchFamily="66" charset="0"/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000" dirty="0" smtClean="0">
                <a:solidFill>
                  <a:srgbClr val="FFFF00"/>
                </a:solidFill>
                <a:latin typeface="Monotype Corsiva" pitchFamily="66" charset="0"/>
              </a:rPr>
              <a:t>  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27651" name="TextBox 4"/>
          <p:cNvSpPr txBox="1">
            <a:spLocks noChangeArrowheads="1"/>
          </p:cNvSpPr>
          <p:nvPr/>
        </p:nvSpPr>
        <p:spPr bwMode="auto">
          <a:xfrm>
            <a:off x="1547813" y="4437063"/>
            <a:ext cx="60483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rgbClr val="FFFF00"/>
                </a:solidFill>
              </a:rPr>
              <a:t> </a:t>
            </a:r>
          </a:p>
          <a:p>
            <a:r>
              <a:rPr lang="ru-RU" sz="2800">
                <a:solidFill>
                  <a:srgbClr val="FFFF00"/>
                </a:solidFill>
                <a:latin typeface="Monotype Corsiva" pitchFamily="66" charset="0"/>
              </a:rPr>
              <a:t>                                                                                </a:t>
            </a:r>
          </a:p>
        </p:txBody>
      </p:sp>
      <p:sp>
        <p:nvSpPr>
          <p:cNvPr id="27652" name="TextBox 6"/>
          <p:cNvSpPr txBox="1">
            <a:spLocks noChangeArrowheads="1"/>
          </p:cNvSpPr>
          <p:nvPr/>
        </p:nvSpPr>
        <p:spPr bwMode="auto">
          <a:xfrm>
            <a:off x="684213" y="908050"/>
            <a:ext cx="7559675" cy="433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solidFill>
                  <a:srgbClr val="92D050"/>
                </a:solidFill>
                <a:latin typeface="Calibri" pitchFamily="34" charset="0"/>
              </a:rPr>
              <a:t>      </a:t>
            </a:r>
            <a:endParaRPr lang="ru-RU" sz="4000">
              <a:solidFill>
                <a:srgbClr val="92D050"/>
              </a:solidFill>
            </a:endParaRPr>
          </a:p>
          <a:p>
            <a:endParaRPr lang="ru-RU" sz="4000">
              <a:solidFill>
                <a:srgbClr val="92D050"/>
              </a:solidFill>
            </a:endParaRPr>
          </a:p>
          <a:p>
            <a:pPr algn="ctr"/>
            <a:r>
              <a:rPr lang="ru-RU" sz="6600">
                <a:solidFill>
                  <a:schemeClr val="bg1"/>
                </a:solidFill>
              </a:rPr>
              <a:t>20 д</a:t>
            </a:r>
            <a:r>
              <a:rPr lang="ru-RU" sz="6600">
                <a:solidFill>
                  <a:srgbClr val="FF0000"/>
                </a:solidFill>
              </a:rPr>
              <a:t>е</a:t>
            </a:r>
            <a:r>
              <a:rPr lang="ru-RU" sz="6600">
                <a:solidFill>
                  <a:schemeClr val="bg1"/>
                </a:solidFill>
              </a:rPr>
              <a:t>к</a:t>
            </a:r>
            <a:r>
              <a:rPr lang="ru-RU" sz="6600">
                <a:solidFill>
                  <a:srgbClr val="FF0000"/>
                </a:solidFill>
              </a:rPr>
              <a:t>а</a:t>
            </a:r>
            <a:r>
              <a:rPr lang="ru-RU" sz="6600">
                <a:solidFill>
                  <a:schemeClr val="bg1"/>
                </a:solidFill>
              </a:rPr>
              <a:t>бря</a:t>
            </a:r>
          </a:p>
          <a:p>
            <a:r>
              <a:rPr lang="ru-RU" sz="6600">
                <a:solidFill>
                  <a:schemeClr val="bg1"/>
                </a:solidFill>
              </a:rPr>
              <a:t>Кла</a:t>
            </a:r>
            <a:r>
              <a:rPr lang="ru-RU" sz="6600">
                <a:solidFill>
                  <a:srgbClr val="FF0000"/>
                </a:solidFill>
              </a:rPr>
              <a:t>сс</a:t>
            </a:r>
            <a:r>
              <a:rPr lang="ru-RU" sz="6600">
                <a:solidFill>
                  <a:schemeClr val="bg1"/>
                </a:solidFill>
              </a:rPr>
              <a:t>ная р</a:t>
            </a:r>
            <a:r>
              <a:rPr lang="ru-RU" sz="6600">
                <a:solidFill>
                  <a:srgbClr val="FF0000"/>
                </a:solidFill>
              </a:rPr>
              <a:t>а</a:t>
            </a:r>
            <a:r>
              <a:rPr lang="ru-RU" sz="6600">
                <a:solidFill>
                  <a:schemeClr val="bg1"/>
                </a:solidFill>
              </a:rPr>
              <a:t>бота</a:t>
            </a:r>
          </a:p>
          <a:p>
            <a:r>
              <a:rPr lang="ru-RU" sz="6600">
                <a:solidFill>
                  <a:srgbClr val="92D050"/>
                </a:solidFill>
                <a:latin typeface="Calibri" pitchFamily="34" charset="0"/>
              </a:rPr>
              <a:t>                    </a:t>
            </a:r>
            <a:endParaRPr lang="ru-RU" sz="66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Арена цирка</a:t>
            </a:r>
          </a:p>
        </p:txBody>
      </p:sp>
      <p:pic>
        <p:nvPicPr>
          <p:cNvPr id="38914" name="Picture 2" descr="D:\Алина\БАЙКАЛ))\59054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71500" y="1357313"/>
            <a:ext cx="7786688" cy="51911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9938" name="Содержимое 2"/>
          <p:cNvSpPr>
            <a:spLocks noGrp="1"/>
          </p:cNvSpPr>
          <p:nvPr>
            <p:ph idx="1"/>
          </p:nvPr>
        </p:nvSpPr>
        <p:spPr>
          <a:xfrm>
            <a:off x="457200" y="428625"/>
            <a:ext cx="8229600" cy="5697538"/>
          </a:xfrm>
        </p:spPr>
        <p:txBody>
          <a:bodyPr/>
          <a:lstStyle/>
          <a:p>
            <a:r>
              <a:rPr lang="ru-RU" smtClean="0"/>
              <a:t>а) Помещение или площадка для тренировки лошадей, обучения верховой езде, конноспортивных соревнований. </a:t>
            </a:r>
          </a:p>
          <a:p>
            <a:r>
              <a:rPr lang="ru-RU" smtClean="0"/>
              <a:t>б) Специально оборудованная площадка для дрессировки животных. </a:t>
            </a:r>
          </a:p>
          <a:p>
            <a:r>
              <a:rPr lang="ru-RU" smtClean="0"/>
              <a:t>В) Помещение для тренировки спортсменов-легкоатлетов. </a:t>
            </a:r>
          </a:p>
          <a:p>
            <a:r>
              <a:rPr lang="ru-RU" smtClean="0"/>
              <a:t>Г) Небольшая - огороженная по краям - переносная площадка для детей, начинающих ходить.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Я права?</a:t>
            </a:r>
          </a:p>
        </p:txBody>
      </p:sp>
      <p:sp>
        <p:nvSpPr>
          <p:cNvPr id="6553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z="8800" smtClean="0"/>
              <a:t>шалаш</a:t>
            </a:r>
            <a:r>
              <a:rPr lang="ru-RU" sz="8800" smtClean="0">
                <a:solidFill>
                  <a:srgbClr val="FF0000"/>
                </a:solidFill>
              </a:rPr>
              <a:t> </a:t>
            </a:r>
          </a:p>
          <a:p>
            <a:pPr>
              <a:buFont typeface="Arial" charset="0"/>
              <a:buNone/>
            </a:pPr>
            <a:r>
              <a:rPr lang="ru-RU" sz="8800" smtClean="0"/>
              <a:t>камыш</a:t>
            </a:r>
          </a:p>
          <a:p>
            <a:pPr>
              <a:buFont typeface="Arial" charset="0"/>
              <a:buNone/>
            </a:pPr>
            <a:r>
              <a:rPr lang="ru-RU" sz="8800" smtClean="0"/>
              <a:t>манеш 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000375" y="2928938"/>
            <a:ext cx="785813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3071813" y="4429125"/>
            <a:ext cx="7858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000375" y="6072188"/>
            <a:ext cx="785813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5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/>
      <p:bldP spid="6553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Измените форму слов</a:t>
            </a:r>
          </a:p>
        </p:txBody>
      </p:sp>
      <p:sp>
        <p:nvSpPr>
          <p:cNvPr id="6041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z="8800" smtClean="0"/>
              <a:t>шалаш-шала</a:t>
            </a:r>
            <a:r>
              <a:rPr lang="ru-RU" sz="8800" u="sng" smtClean="0"/>
              <a:t>ш</a:t>
            </a:r>
            <a:r>
              <a:rPr lang="ru-RU" sz="8800" smtClean="0">
                <a:solidFill>
                  <a:srgbClr val="FF0000"/>
                </a:solidFill>
              </a:rPr>
              <a:t>и</a:t>
            </a:r>
          </a:p>
          <a:p>
            <a:pPr>
              <a:buFont typeface="Arial" charset="0"/>
              <a:buNone/>
            </a:pPr>
            <a:r>
              <a:rPr lang="ru-RU" sz="8800" smtClean="0"/>
              <a:t>камыш-камыш</a:t>
            </a:r>
            <a:r>
              <a:rPr lang="ru-RU" sz="8800" smtClean="0">
                <a:solidFill>
                  <a:srgbClr val="FF0000"/>
                </a:solidFill>
              </a:rPr>
              <a:t>и</a:t>
            </a:r>
          </a:p>
          <a:p>
            <a:pPr>
              <a:buFont typeface="Arial" charset="0"/>
              <a:buNone/>
            </a:pPr>
            <a:r>
              <a:rPr lang="ru-RU" sz="8800" smtClean="0"/>
              <a:t>манеш-? 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3000375" y="2786063"/>
            <a:ext cx="785813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3071813" y="4429125"/>
            <a:ext cx="7858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3000375" y="6072188"/>
            <a:ext cx="785813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Почему я ошиблась?</a:t>
            </a:r>
          </a:p>
        </p:txBody>
      </p:sp>
      <p:sp>
        <p:nvSpPr>
          <p:cNvPr id="4301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z="9600" b="1" smtClean="0">
                <a:latin typeface="Times New Roman" pitchFamily="18" charset="0"/>
                <a:cs typeface="Times New Roman" pitchFamily="18" charset="0"/>
              </a:rPr>
              <a:t>манеж</a:t>
            </a:r>
          </a:p>
          <a:p>
            <a:pPr>
              <a:buFont typeface="Arial" charset="0"/>
              <a:buNone/>
            </a:pPr>
            <a:endParaRPr lang="ru-RU" sz="54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ru-RU" sz="5400" smtClean="0">
                <a:latin typeface="Times New Roman" pitchFamily="18" charset="0"/>
                <a:cs typeface="Times New Roman" pitchFamily="18" charset="0"/>
              </a:rPr>
              <a:t>-не совпадают буква и звук.</a:t>
            </a:r>
          </a:p>
          <a:p>
            <a:pPr>
              <a:buFont typeface="Arial" charset="0"/>
              <a:buNone/>
            </a:pPr>
            <a:endParaRPr lang="ru-RU" sz="540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286125" y="3000375"/>
            <a:ext cx="785813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Какова тема нашего урока?</a:t>
            </a:r>
          </a:p>
        </p:txBody>
      </p:sp>
      <p:sp>
        <p:nvSpPr>
          <p:cNvPr id="5222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6000" smtClean="0">
                <a:solidFill>
                  <a:srgbClr val="FF0000"/>
                </a:solidFill>
              </a:rPr>
              <a:t>«</a:t>
            </a:r>
            <a:r>
              <a:rPr lang="ru-RU" sz="6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Правописание слов с парными по глухости-звонкости согласными на конце слова»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C00000"/>
                </a:solidFill>
              </a:rPr>
              <a:t>Какие вопросы у вас возникли?</a:t>
            </a:r>
          </a:p>
        </p:txBody>
      </p:sp>
      <p:sp>
        <p:nvSpPr>
          <p:cNvPr id="5325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z="4400" smtClean="0"/>
              <a:t> </a:t>
            </a:r>
            <a:r>
              <a:rPr lang="en-US" sz="5400" smtClean="0"/>
              <a:t>1</a:t>
            </a:r>
            <a:r>
              <a:rPr lang="ru-RU" sz="5400" smtClean="0"/>
              <a:t>. Из-за чего парные звонкие согласные  звуки«оглушились»?</a:t>
            </a:r>
          </a:p>
          <a:p>
            <a:pPr>
              <a:buFont typeface="Arial" charset="0"/>
              <a:buNone/>
            </a:pPr>
            <a:r>
              <a:rPr lang="ru-RU" sz="5400" smtClean="0"/>
              <a:t>2. Как их проверить, чтобы написать правильно?</a:t>
            </a:r>
          </a:p>
          <a:p>
            <a:pPr>
              <a:buFont typeface="Arial" charset="0"/>
              <a:buNone/>
            </a:pPr>
            <a:r>
              <a:rPr lang="ru-RU" sz="54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Попробуйте найти ответ !</a:t>
            </a:r>
          </a:p>
        </p:txBody>
      </p:sp>
      <p:sp>
        <p:nvSpPr>
          <p:cNvPr id="6041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z="8800" smtClean="0"/>
              <a:t>шалаш-шала</a:t>
            </a:r>
            <a:r>
              <a:rPr lang="ru-RU" sz="8800" u="sng" smtClean="0"/>
              <a:t>ш</a:t>
            </a:r>
            <a:r>
              <a:rPr lang="ru-RU" sz="8800" smtClean="0">
                <a:solidFill>
                  <a:srgbClr val="FF0000"/>
                </a:solidFill>
              </a:rPr>
              <a:t>и</a:t>
            </a:r>
          </a:p>
          <a:p>
            <a:pPr>
              <a:buFont typeface="Arial" charset="0"/>
              <a:buNone/>
            </a:pPr>
            <a:r>
              <a:rPr lang="ru-RU" sz="8800" smtClean="0"/>
              <a:t>камыш-камы</a:t>
            </a:r>
            <a:r>
              <a:rPr lang="ru-RU" sz="8800" u="sng" smtClean="0"/>
              <a:t>ш</a:t>
            </a:r>
            <a:r>
              <a:rPr lang="ru-RU" sz="8800" smtClean="0">
                <a:solidFill>
                  <a:srgbClr val="FF0000"/>
                </a:solidFill>
              </a:rPr>
              <a:t>и</a:t>
            </a:r>
          </a:p>
          <a:p>
            <a:pPr>
              <a:buFont typeface="Arial" charset="0"/>
              <a:buNone/>
            </a:pPr>
            <a:r>
              <a:rPr lang="ru-RU" sz="8800" smtClean="0"/>
              <a:t>манеж-мане</a:t>
            </a:r>
            <a:r>
              <a:rPr lang="ru-RU" sz="8800" u="sng" smtClean="0"/>
              <a:t>ж</a:t>
            </a:r>
            <a:r>
              <a:rPr lang="ru-RU" sz="8800" smtClean="0">
                <a:solidFill>
                  <a:srgbClr val="FF0000"/>
                </a:solidFill>
              </a:rPr>
              <a:t>и</a:t>
            </a:r>
            <a:r>
              <a:rPr lang="ru-RU" sz="8800" smtClean="0"/>
              <a:t> </a:t>
            </a:r>
          </a:p>
        </p:txBody>
      </p:sp>
      <p:sp>
        <p:nvSpPr>
          <p:cNvPr id="46083" name="TextBox 4"/>
          <p:cNvSpPr txBox="1">
            <a:spLocks noChangeArrowheads="1"/>
          </p:cNvSpPr>
          <p:nvPr/>
        </p:nvSpPr>
        <p:spPr bwMode="auto">
          <a:xfrm>
            <a:off x="2571750" y="4357688"/>
            <a:ext cx="17145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/>
              <a:t>[ </a:t>
            </a:r>
            <a:r>
              <a:rPr lang="ru-RU" sz="6000" b="1"/>
              <a:t>ш</a:t>
            </a:r>
            <a:r>
              <a:rPr lang="ru-RU" sz="6000"/>
              <a:t>]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000375" y="2928938"/>
            <a:ext cx="785813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071813" y="4357688"/>
            <a:ext cx="7858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928938" y="6000750"/>
            <a:ext cx="7858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Ваши предположения.</a:t>
            </a:r>
          </a:p>
        </p:txBody>
      </p:sp>
      <p:sp>
        <p:nvSpPr>
          <p:cNvPr id="47106" name="Содержимое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4840288"/>
          </a:xfrm>
        </p:spPr>
        <p:txBody>
          <a:bodyPr/>
          <a:lstStyle/>
          <a:p>
            <a:r>
              <a:rPr lang="ru-RU" sz="6000" smtClean="0"/>
              <a:t>Потому что стоит на конце слова.</a:t>
            </a:r>
          </a:p>
          <a:p>
            <a:r>
              <a:rPr lang="ru-RU" sz="6000" smtClean="0"/>
              <a:t>Изменить форму слова, чтобы, чтобы за согласной стала гласная.  </a:t>
            </a:r>
          </a:p>
          <a:p>
            <a:endParaRPr lang="ru-RU" sz="6000" smtClean="0"/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0"/>
            <a:ext cx="6125396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Докажем?</a:t>
            </a:r>
            <a:endParaRPr lang="ru-RU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+mn-lt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1563" y="1785938"/>
            <a:ext cx="357187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FF0000"/>
                </a:solidFill>
                <a:latin typeface="+mn-lt"/>
                <a:cs typeface="+mn-cs"/>
              </a:rPr>
              <a:t> .</a:t>
            </a:r>
            <a:endParaRPr lang="ru-RU" sz="2800" dirty="0"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85875" y="3357563"/>
            <a:ext cx="26670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FF0000"/>
                </a:solidFill>
                <a:latin typeface="+mn-lt"/>
                <a:cs typeface="+mn-cs"/>
              </a:rPr>
              <a:t> </a:t>
            </a:r>
            <a:endParaRPr lang="ru-RU" sz="2800" dirty="0"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00188" y="5357813"/>
            <a:ext cx="26670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FF0000"/>
                </a:solidFill>
                <a:latin typeface="+mn-lt"/>
                <a:cs typeface="+mn-cs"/>
              </a:rPr>
              <a:t> </a:t>
            </a:r>
            <a:endParaRPr lang="ru-RU" sz="2800" dirty="0"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17414" name="Номер слайда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A8F5E8F-62FF-415D-A4B8-43E9762FA989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10" name="Управляющая кнопка: домой 9">
            <a:hlinkClick r:id="rId2" action="ppaction://hlinksldjump" highlightClick="1"/>
          </p:cNvPr>
          <p:cNvSpPr/>
          <p:nvPr/>
        </p:nvSpPr>
        <p:spPr>
          <a:xfrm>
            <a:off x="7358063" y="5929313"/>
            <a:ext cx="500062" cy="4286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867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0"/>
            <a:ext cx="6125396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Отгадай загадки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71563" y="1785938"/>
            <a:ext cx="4152900" cy="1384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FF0000"/>
                </a:solidFill>
                <a:latin typeface="+mn-lt"/>
                <a:cs typeface="+mn-cs"/>
              </a:rPr>
              <a:t>Красный нос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FF0000"/>
                </a:solidFill>
                <a:latin typeface="+mn-lt"/>
                <a:cs typeface="+mn-cs"/>
              </a:rPr>
              <a:t>В землю врос.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FF0000"/>
                </a:solidFill>
                <a:latin typeface="+mn-lt"/>
                <a:cs typeface="+mn-cs"/>
              </a:rPr>
              <a:t>А зелёный хвост снаружи.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85875" y="3357563"/>
            <a:ext cx="4178300" cy="18161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FF0000"/>
                </a:solidFill>
                <a:latin typeface="+mn-lt"/>
                <a:cs typeface="+mn-cs"/>
              </a:rPr>
              <a:t>Весь я сделан из железа,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FF0000"/>
                </a:solidFill>
                <a:latin typeface="+mn-lt"/>
                <a:cs typeface="+mn-cs"/>
              </a:rPr>
              <a:t>У меня ни ног, ни рук.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FF0000"/>
                </a:solidFill>
                <a:latin typeface="+mn-lt"/>
                <a:cs typeface="+mn-cs"/>
              </a:rPr>
              <a:t>Я по шляпку в доску влезу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FF0000"/>
                </a:solidFill>
                <a:latin typeface="+mn-lt"/>
                <a:cs typeface="+mn-cs"/>
              </a:rPr>
              <a:t>А по мне всё тук да тук.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00188" y="5357813"/>
            <a:ext cx="3170237" cy="9540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FF0000"/>
                </a:solidFill>
                <a:latin typeface="+mn-lt"/>
                <a:cs typeface="+mn-cs"/>
              </a:rPr>
              <a:t>В золотой клубочек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FF0000"/>
                </a:solidFill>
                <a:latin typeface="+mn-lt"/>
                <a:cs typeface="+mn-cs"/>
              </a:rPr>
              <a:t>Спрятался дубочек.</a:t>
            </a:r>
          </a:p>
        </p:txBody>
      </p:sp>
      <p:sp>
        <p:nvSpPr>
          <p:cNvPr id="17414" name="Номер слайда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9210926-E1DD-401D-846F-378D71453AF0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ru-RU" smtClean="0">
              <a:solidFill>
                <a:srgbClr val="FFFFFF"/>
              </a:solidFill>
            </a:endParaRPr>
          </a:p>
        </p:txBody>
      </p:sp>
      <p:pic>
        <p:nvPicPr>
          <p:cNvPr id="1026" name="Picture 2" descr="C:\Users\PC\AppData\Local\Microsoft\Windows\Temporary Internet Files\Content.IE5\I9RU2GQ7\MCj0193432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42000" y="1714500"/>
            <a:ext cx="23018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C:\Users\PC\AppData\Local\Microsoft\Windows\Temporary Internet Files\Content.IE5\BOWCMB6X\MCj0290592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38" y="3143250"/>
            <a:ext cx="1590675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C:\Users\PC\AppData\Local\Microsoft\Windows\Temporary Internet Files\Content.IE5\TNU523GC\MCj0336053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86375" y="5270500"/>
            <a:ext cx="1214438" cy="112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Управляющая кнопка: домой 9">
            <a:hlinkClick r:id="rId5" action="ppaction://hlinksldjump" highlightClick="1"/>
          </p:cNvPr>
          <p:cNvSpPr/>
          <p:nvPr/>
        </p:nvSpPr>
        <p:spPr>
          <a:xfrm>
            <a:off x="7358063" y="5929313"/>
            <a:ext cx="500062" cy="4286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latin typeface="Arial" charset="0"/>
              </a:rPr>
              <a:t>Отгадки </a:t>
            </a:r>
          </a:p>
        </p:txBody>
      </p:sp>
      <p:sp>
        <p:nvSpPr>
          <p:cNvPr id="6144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6000" smtClean="0">
                <a:latin typeface="Arial" charset="0"/>
              </a:rPr>
              <a:t>Морко[ф']</a:t>
            </a:r>
          </a:p>
          <a:p>
            <a:r>
              <a:rPr lang="ru-RU" sz="6000" smtClean="0">
                <a:latin typeface="Arial" charset="0"/>
              </a:rPr>
              <a:t>Гвоз[т']</a:t>
            </a:r>
          </a:p>
          <a:p>
            <a:r>
              <a:rPr lang="ru-RU" sz="6000" smtClean="0">
                <a:latin typeface="Arial" charset="0"/>
              </a:rPr>
              <a:t>Гри[п]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3429000" y="2571750"/>
            <a:ext cx="571500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2357438" y="3571875"/>
            <a:ext cx="571500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2143125" y="4643438"/>
            <a:ext cx="500063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/>
      <p:bldP spid="6144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latin typeface="Arial" charset="0"/>
              </a:rPr>
              <a:t>Проверим!</a:t>
            </a:r>
          </a:p>
        </p:txBody>
      </p:sp>
      <p:sp>
        <p:nvSpPr>
          <p:cNvPr id="6144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6000" smtClean="0">
                <a:latin typeface="Arial" charset="0"/>
              </a:rPr>
              <a:t>Морковь</a:t>
            </a:r>
          </a:p>
          <a:p>
            <a:r>
              <a:rPr lang="ru-RU" sz="6000" smtClean="0">
                <a:latin typeface="Arial" charset="0"/>
              </a:rPr>
              <a:t>Гвоздь</a:t>
            </a:r>
          </a:p>
          <a:p>
            <a:r>
              <a:rPr lang="ru-RU" sz="6000" smtClean="0">
                <a:latin typeface="Arial" charset="0"/>
              </a:rPr>
              <a:t>Гриб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3071813" y="2500313"/>
            <a:ext cx="571500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2357438" y="3571875"/>
            <a:ext cx="571500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2143125" y="4643438"/>
            <a:ext cx="500063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/>
      <p:bldP spid="6144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5222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latin typeface="Arial" charset="0"/>
              </a:rPr>
              <a:t> </a:t>
            </a:r>
          </a:p>
        </p:txBody>
      </p:sp>
      <p:sp>
        <p:nvSpPr>
          <p:cNvPr id="6144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6000" smtClean="0">
                <a:latin typeface="Arial" charset="0"/>
              </a:rPr>
              <a:t>Морковь-морко</a:t>
            </a:r>
            <a:r>
              <a:rPr lang="ru-RU" sz="6000" u="sng" smtClean="0">
                <a:latin typeface="Arial" charset="0"/>
              </a:rPr>
              <a:t>в</a:t>
            </a:r>
            <a:r>
              <a:rPr lang="ru-RU" sz="6000" smtClean="0">
                <a:solidFill>
                  <a:srgbClr val="FF0000"/>
                </a:solidFill>
                <a:latin typeface="Arial" charset="0"/>
              </a:rPr>
              <a:t>н</a:t>
            </a:r>
            <a:r>
              <a:rPr lang="ru-RU" sz="6000" smtClean="0">
                <a:latin typeface="Arial" charset="0"/>
              </a:rPr>
              <a:t>ый</a:t>
            </a:r>
          </a:p>
          <a:p>
            <a:r>
              <a:rPr lang="ru-RU" sz="6000" smtClean="0">
                <a:latin typeface="Arial" charset="0"/>
              </a:rPr>
              <a:t>Гвоздь-гвоз</a:t>
            </a:r>
            <a:r>
              <a:rPr lang="ru-RU" sz="6000" u="sng" smtClean="0">
                <a:latin typeface="Arial" charset="0"/>
              </a:rPr>
              <a:t>д</a:t>
            </a:r>
            <a:r>
              <a:rPr lang="ru-RU" sz="6000" smtClean="0">
                <a:solidFill>
                  <a:srgbClr val="FF0000"/>
                </a:solidFill>
                <a:latin typeface="Arial" charset="0"/>
              </a:rPr>
              <a:t>и</a:t>
            </a:r>
            <a:r>
              <a:rPr lang="ru-RU" sz="6000" smtClean="0">
                <a:latin typeface="Arial" charset="0"/>
              </a:rPr>
              <a:t>к</a:t>
            </a:r>
          </a:p>
          <a:p>
            <a:r>
              <a:rPr lang="ru-RU" sz="6000" smtClean="0">
                <a:latin typeface="Arial" charset="0"/>
              </a:rPr>
              <a:t>Гриб-гри</a:t>
            </a:r>
            <a:r>
              <a:rPr lang="ru-RU" sz="6000" u="sng" smtClean="0">
                <a:latin typeface="Arial" charset="0"/>
              </a:rPr>
              <a:t>б</a:t>
            </a:r>
            <a:r>
              <a:rPr lang="ru-RU" sz="6000" smtClean="0">
                <a:solidFill>
                  <a:srgbClr val="FF0000"/>
                </a:solidFill>
                <a:latin typeface="Arial" charset="0"/>
              </a:rPr>
              <a:t>о</a:t>
            </a:r>
            <a:r>
              <a:rPr lang="ru-RU" sz="6000" smtClean="0">
                <a:latin typeface="Arial" charset="0"/>
              </a:rPr>
              <a:t>чек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3071813" y="2500313"/>
            <a:ext cx="571500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2357438" y="3571875"/>
            <a:ext cx="571500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2143125" y="4643438"/>
            <a:ext cx="500063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/>
      <p:bldP spid="6144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Ваши предположения.</a:t>
            </a:r>
          </a:p>
        </p:txBody>
      </p:sp>
      <p:sp>
        <p:nvSpPr>
          <p:cNvPr id="54274" name="Содержимое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4840288"/>
          </a:xfrm>
        </p:spPr>
        <p:txBody>
          <a:bodyPr/>
          <a:lstStyle/>
          <a:p>
            <a:r>
              <a:rPr lang="ru-RU" sz="6000" smtClean="0"/>
              <a:t>Потому что стоит на конце слова.</a:t>
            </a:r>
          </a:p>
          <a:p>
            <a:r>
              <a:rPr lang="ru-RU" sz="6000" smtClean="0">
                <a:solidFill>
                  <a:srgbClr val="0033CC"/>
                </a:solidFill>
              </a:rPr>
              <a:t>Изменить форму слова, чтобы, чтобы за согласной стала гласная.  </a:t>
            </a:r>
          </a:p>
          <a:p>
            <a:endParaRPr lang="ru-RU" sz="6000" smtClean="0"/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Вывод:</a:t>
            </a:r>
          </a:p>
        </p:txBody>
      </p:sp>
      <p:sp>
        <p:nvSpPr>
          <p:cNvPr id="55298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ru-RU" sz="4400" smtClean="0">
                <a:solidFill>
                  <a:srgbClr val="0033CC"/>
                </a:solidFill>
              </a:rPr>
              <a:t>Изменить форму слова, чтобы, чтобы за согласной стала гласная.  </a:t>
            </a:r>
          </a:p>
          <a:p>
            <a:r>
              <a:rPr lang="ru-RU" sz="4400" smtClean="0"/>
              <a:t>Подобрать однокоренное слово так, чтобы парный согласный звук в корне оказался перед гласным звуком или перед непарным звонким звуком [Н].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Работа по карточке</a:t>
            </a:r>
          </a:p>
        </p:txBody>
      </p:sp>
      <p:sp>
        <p:nvSpPr>
          <p:cNvPr id="5632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b="1" smtClean="0">
                <a:solidFill>
                  <a:srgbClr val="0033CC"/>
                </a:solidFill>
              </a:rPr>
              <a:t>Задание 2</a:t>
            </a:r>
            <a:endParaRPr lang="ru-RU" smtClean="0">
              <a:solidFill>
                <a:srgbClr val="0033CC"/>
              </a:solidFill>
            </a:endParaRPr>
          </a:p>
          <a:p>
            <a:r>
              <a:rPr lang="ru-RU" b="1" smtClean="0"/>
              <a:t>наро (д/т)- _____________________  </a:t>
            </a:r>
          </a:p>
          <a:p>
            <a:r>
              <a:rPr lang="ru-RU" b="1" smtClean="0"/>
              <a:t>гара(ж/ш)-______________________</a:t>
            </a:r>
            <a:endParaRPr lang="ru-RU" smtClean="0"/>
          </a:p>
          <a:p>
            <a:r>
              <a:rPr lang="ru-RU" b="1" smtClean="0"/>
              <a:t>моро(з/с) -______________________  </a:t>
            </a:r>
          </a:p>
          <a:p>
            <a:r>
              <a:rPr lang="ru-RU" b="1" smtClean="0"/>
              <a:t>глобу(з/с)-______________________</a:t>
            </a:r>
            <a:endParaRPr lang="ru-RU" smtClean="0"/>
          </a:p>
          <a:p>
            <a:r>
              <a:rPr lang="ru-RU" b="1" smtClean="0"/>
              <a:t>остро(в/ф)-______________________</a:t>
            </a:r>
          </a:p>
          <a:p>
            <a:r>
              <a:rPr lang="ru-RU" b="1" smtClean="0"/>
              <a:t>  расска(з/с)-_____________________</a:t>
            </a:r>
            <a:endParaRPr lang="ru-RU" smtClean="0"/>
          </a:p>
          <a:p>
            <a:endParaRPr lang="ru-RU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Проверьте меня!</a:t>
            </a:r>
          </a:p>
        </p:txBody>
      </p:sp>
      <p:sp>
        <p:nvSpPr>
          <p:cNvPr id="5734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b="1" smtClean="0">
                <a:solidFill>
                  <a:srgbClr val="0033CC"/>
                </a:solidFill>
              </a:rPr>
              <a:t>Задание 2</a:t>
            </a:r>
            <a:endParaRPr lang="ru-RU" smtClean="0">
              <a:solidFill>
                <a:srgbClr val="0033CC"/>
              </a:solidFill>
            </a:endParaRPr>
          </a:p>
          <a:p>
            <a:r>
              <a:rPr lang="ru-RU" b="1" smtClean="0"/>
              <a:t>Наро</a:t>
            </a:r>
            <a:r>
              <a:rPr lang="ru-RU" b="1" smtClean="0">
                <a:solidFill>
                  <a:srgbClr val="00B050"/>
                </a:solidFill>
              </a:rPr>
              <a:t>д</a:t>
            </a:r>
            <a:r>
              <a:rPr lang="ru-RU" b="1" smtClean="0"/>
              <a:t> - наро</a:t>
            </a:r>
            <a:r>
              <a:rPr lang="ru-RU" b="1" u="sng" smtClean="0"/>
              <a:t>д</a:t>
            </a:r>
            <a:r>
              <a:rPr lang="ru-RU" b="1" smtClean="0"/>
              <a:t>ы, наро</a:t>
            </a:r>
            <a:r>
              <a:rPr lang="ru-RU" b="1" u="sng" smtClean="0"/>
              <a:t>д</a:t>
            </a:r>
            <a:r>
              <a:rPr lang="ru-RU" b="1" smtClean="0"/>
              <a:t>ный</a:t>
            </a:r>
          </a:p>
          <a:p>
            <a:r>
              <a:rPr lang="ru-RU" b="1" smtClean="0"/>
              <a:t>Гара</a:t>
            </a:r>
            <a:r>
              <a:rPr lang="ru-RU" b="1" smtClean="0">
                <a:solidFill>
                  <a:srgbClr val="00B050"/>
                </a:solidFill>
              </a:rPr>
              <a:t>ж</a:t>
            </a:r>
            <a:r>
              <a:rPr lang="ru-RU" b="1" smtClean="0"/>
              <a:t> – гара</a:t>
            </a:r>
            <a:r>
              <a:rPr lang="ru-RU" b="1" u="sng" smtClean="0"/>
              <a:t>ж</a:t>
            </a:r>
            <a:r>
              <a:rPr lang="ru-RU" b="1" smtClean="0"/>
              <a:t>и,  гара</a:t>
            </a:r>
            <a:r>
              <a:rPr lang="ru-RU" b="1" u="sng" smtClean="0"/>
              <a:t>ж</a:t>
            </a:r>
            <a:r>
              <a:rPr lang="ru-RU" b="1" smtClean="0"/>
              <a:t>ный </a:t>
            </a:r>
            <a:endParaRPr lang="ru-RU" smtClean="0"/>
          </a:p>
          <a:p>
            <a:r>
              <a:rPr lang="ru-RU" b="1" smtClean="0"/>
              <a:t>Мороз – моро</a:t>
            </a:r>
            <a:r>
              <a:rPr lang="ru-RU" b="1" u="sng" smtClean="0"/>
              <a:t>з</a:t>
            </a:r>
            <a:r>
              <a:rPr lang="ru-RU" b="1" smtClean="0"/>
              <a:t>ы, моро</a:t>
            </a:r>
            <a:r>
              <a:rPr lang="ru-RU" b="1" u="sng" smtClean="0"/>
              <a:t>з</a:t>
            </a:r>
            <a:r>
              <a:rPr lang="ru-RU" b="1" smtClean="0"/>
              <a:t>ный, моро</a:t>
            </a:r>
            <a:r>
              <a:rPr lang="ru-RU" b="1" u="sng" smtClean="0"/>
              <a:t>з</a:t>
            </a:r>
            <a:r>
              <a:rPr lang="ru-RU" b="1" smtClean="0"/>
              <a:t>ище</a:t>
            </a:r>
          </a:p>
          <a:p>
            <a:r>
              <a:rPr lang="ru-RU" b="1" smtClean="0"/>
              <a:t>сторо</a:t>
            </a:r>
            <a:r>
              <a:rPr lang="ru-RU" b="1" smtClean="0">
                <a:solidFill>
                  <a:srgbClr val="00B050"/>
                </a:solidFill>
              </a:rPr>
              <a:t>ж</a:t>
            </a:r>
            <a:r>
              <a:rPr lang="ru-RU" b="1" smtClean="0"/>
              <a:t> – сторо</a:t>
            </a:r>
            <a:r>
              <a:rPr lang="ru-RU" b="1" u="sng" smtClean="0"/>
              <a:t>ж</a:t>
            </a:r>
            <a:r>
              <a:rPr lang="ru-RU" b="1" smtClean="0"/>
              <a:t>и, сторо</a:t>
            </a:r>
            <a:r>
              <a:rPr lang="ru-RU" b="1" u="sng" smtClean="0"/>
              <a:t>ж</a:t>
            </a:r>
            <a:r>
              <a:rPr lang="ru-RU" b="1" smtClean="0"/>
              <a:t>ить</a:t>
            </a:r>
            <a:endParaRPr lang="ru-RU" smtClean="0"/>
          </a:p>
          <a:p>
            <a:r>
              <a:rPr lang="ru-RU" b="1" smtClean="0"/>
              <a:t>Остро</a:t>
            </a:r>
            <a:r>
              <a:rPr lang="ru-RU" b="1" smtClean="0">
                <a:solidFill>
                  <a:srgbClr val="00B050"/>
                </a:solidFill>
              </a:rPr>
              <a:t>в</a:t>
            </a:r>
            <a:r>
              <a:rPr lang="ru-RU" b="1" smtClean="0"/>
              <a:t> – остро</a:t>
            </a:r>
            <a:r>
              <a:rPr lang="ru-RU" b="1" u="sng" smtClean="0"/>
              <a:t>в</a:t>
            </a:r>
            <a:r>
              <a:rPr lang="ru-RU" b="1" smtClean="0"/>
              <a:t>а, остро</a:t>
            </a:r>
            <a:r>
              <a:rPr lang="ru-RU" b="1" u="sng" smtClean="0"/>
              <a:t>в</a:t>
            </a:r>
            <a:r>
              <a:rPr lang="ru-RU" b="1" smtClean="0"/>
              <a:t>ок, остро</a:t>
            </a:r>
            <a:r>
              <a:rPr lang="ru-RU" b="1" u="sng" smtClean="0"/>
              <a:t>в</a:t>
            </a:r>
            <a:r>
              <a:rPr lang="ru-RU" b="1" smtClean="0"/>
              <a:t>очек</a:t>
            </a:r>
          </a:p>
          <a:p>
            <a:r>
              <a:rPr lang="ru-RU" b="1" smtClean="0"/>
              <a:t>  расска</a:t>
            </a:r>
            <a:r>
              <a:rPr lang="ru-RU" b="1" smtClean="0">
                <a:solidFill>
                  <a:srgbClr val="00B050"/>
                </a:solidFill>
              </a:rPr>
              <a:t>з</a:t>
            </a:r>
            <a:r>
              <a:rPr lang="ru-RU" b="1" smtClean="0"/>
              <a:t>-расска</a:t>
            </a:r>
            <a:r>
              <a:rPr lang="ru-RU" b="1" u="sng" smtClean="0"/>
              <a:t>з</a:t>
            </a:r>
            <a:r>
              <a:rPr lang="ru-RU" b="1" smtClean="0"/>
              <a:t>ик, расска</a:t>
            </a:r>
            <a:r>
              <a:rPr lang="ru-RU" b="1" u="sng" smtClean="0"/>
              <a:t>з</a:t>
            </a:r>
            <a:r>
              <a:rPr lang="ru-RU" b="1" smtClean="0"/>
              <a:t>чик</a:t>
            </a:r>
            <a:endParaRPr lang="ru-RU" smtClean="0"/>
          </a:p>
          <a:p>
            <a:endParaRPr lang="ru-RU" smtClean="0"/>
          </a:p>
        </p:txBody>
      </p:sp>
      <p:sp>
        <p:nvSpPr>
          <p:cNvPr id="57347" name="TextBox 4"/>
          <p:cNvSpPr txBox="1">
            <a:spLocks noChangeArrowheads="1"/>
          </p:cNvSpPr>
          <p:nvPr/>
        </p:nvSpPr>
        <p:spPr bwMode="auto">
          <a:xfrm>
            <a:off x="4857750" y="2357438"/>
            <a:ext cx="3571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rgbClr val="C00000"/>
                </a:solidFill>
              </a:rPr>
              <a:t>●</a:t>
            </a:r>
          </a:p>
        </p:txBody>
      </p:sp>
      <p:sp>
        <p:nvSpPr>
          <p:cNvPr id="57348" name="TextBox 5"/>
          <p:cNvSpPr txBox="1">
            <a:spLocks noChangeArrowheads="1"/>
          </p:cNvSpPr>
          <p:nvPr/>
        </p:nvSpPr>
        <p:spPr bwMode="auto">
          <a:xfrm>
            <a:off x="3357563" y="2357438"/>
            <a:ext cx="3571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rgbClr val="C00000"/>
                </a:solidFill>
              </a:rPr>
              <a:t>●</a:t>
            </a:r>
          </a:p>
        </p:txBody>
      </p:sp>
      <p:sp>
        <p:nvSpPr>
          <p:cNvPr id="57349" name="TextBox 6"/>
          <p:cNvSpPr txBox="1">
            <a:spLocks noChangeArrowheads="1"/>
          </p:cNvSpPr>
          <p:nvPr/>
        </p:nvSpPr>
        <p:spPr bwMode="auto">
          <a:xfrm>
            <a:off x="4929188" y="3000375"/>
            <a:ext cx="3571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rgbClr val="C00000"/>
                </a:solidFill>
              </a:rPr>
              <a:t>●</a:t>
            </a:r>
          </a:p>
        </p:txBody>
      </p:sp>
      <p:sp>
        <p:nvSpPr>
          <p:cNvPr id="57350" name="TextBox 7"/>
          <p:cNvSpPr txBox="1">
            <a:spLocks noChangeArrowheads="1"/>
          </p:cNvSpPr>
          <p:nvPr/>
        </p:nvSpPr>
        <p:spPr bwMode="auto">
          <a:xfrm>
            <a:off x="3357563" y="3000375"/>
            <a:ext cx="3571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rgbClr val="C00000"/>
                </a:solidFill>
              </a:rPr>
              <a:t>●</a:t>
            </a:r>
          </a:p>
        </p:txBody>
      </p:sp>
      <p:sp>
        <p:nvSpPr>
          <p:cNvPr id="57351" name="TextBox 8"/>
          <p:cNvSpPr txBox="1">
            <a:spLocks noChangeArrowheads="1"/>
          </p:cNvSpPr>
          <p:nvPr/>
        </p:nvSpPr>
        <p:spPr bwMode="auto">
          <a:xfrm>
            <a:off x="5143500" y="3571875"/>
            <a:ext cx="3571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rgbClr val="C00000"/>
                </a:solidFill>
              </a:rPr>
              <a:t>●</a:t>
            </a:r>
          </a:p>
        </p:txBody>
      </p:sp>
      <p:sp>
        <p:nvSpPr>
          <p:cNvPr id="57352" name="TextBox 9"/>
          <p:cNvSpPr txBox="1">
            <a:spLocks noChangeArrowheads="1"/>
          </p:cNvSpPr>
          <p:nvPr/>
        </p:nvSpPr>
        <p:spPr bwMode="auto">
          <a:xfrm>
            <a:off x="3571875" y="3571875"/>
            <a:ext cx="3571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rgbClr val="C00000"/>
                </a:solidFill>
              </a:rPr>
              <a:t>●</a:t>
            </a:r>
          </a:p>
        </p:txBody>
      </p:sp>
      <p:sp>
        <p:nvSpPr>
          <p:cNvPr id="57353" name="TextBox 10"/>
          <p:cNvSpPr txBox="1">
            <a:spLocks noChangeArrowheads="1"/>
          </p:cNvSpPr>
          <p:nvPr/>
        </p:nvSpPr>
        <p:spPr bwMode="auto">
          <a:xfrm>
            <a:off x="7143750" y="3643313"/>
            <a:ext cx="3571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rgbClr val="C00000"/>
                </a:solidFill>
              </a:rPr>
              <a:t>●</a:t>
            </a:r>
          </a:p>
        </p:txBody>
      </p:sp>
      <p:sp>
        <p:nvSpPr>
          <p:cNvPr id="57354" name="TextBox 11"/>
          <p:cNvSpPr txBox="1">
            <a:spLocks noChangeArrowheads="1"/>
          </p:cNvSpPr>
          <p:nvPr/>
        </p:nvSpPr>
        <p:spPr bwMode="auto">
          <a:xfrm>
            <a:off x="5500688" y="4214813"/>
            <a:ext cx="3571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rgbClr val="C00000"/>
                </a:solidFill>
              </a:rPr>
              <a:t>●</a:t>
            </a:r>
          </a:p>
        </p:txBody>
      </p:sp>
      <p:sp>
        <p:nvSpPr>
          <p:cNvPr id="57355" name="TextBox 12"/>
          <p:cNvSpPr txBox="1">
            <a:spLocks noChangeArrowheads="1"/>
          </p:cNvSpPr>
          <p:nvPr/>
        </p:nvSpPr>
        <p:spPr bwMode="auto">
          <a:xfrm>
            <a:off x="3786188" y="4143375"/>
            <a:ext cx="3571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rgbClr val="C00000"/>
                </a:solidFill>
              </a:rPr>
              <a:t>●</a:t>
            </a:r>
          </a:p>
        </p:txBody>
      </p:sp>
      <p:sp>
        <p:nvSpPr>
          <p:cNvPr id="57356" name="TextBox 13"/>
          <p:cNvSpPr txBox="1">
            <a:spLocks noChangeArrowheads="1"/>
          </p:cNvSpPr>
          <p:nvPr/>
        </p:nvSpPr>
        <p:spPr bwMode="auto">
          <a:xfrm>
            <a:off x="3643313" y="4786313"/>
            <a:ext cx="3571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rgbClr val="C00000"/>
                </a:solidFill>
              </a:rPr>
              <a:t>●</a:t>
            </a:r>
          </a:p>
        </p:txBody>
      </p:sp>
      <p:sp>
        <p:nvSpPr>
          <p:cNvPr id="57357" name="TextBox 14"/>
          <p:cNvSpPr txBox="1">
            <a:spLocks noChangeArrowheads="1"/>
          </p:cNvSpPr>
          <p:nvPr/>
        </p:nvSpPr>
        <p:spPr bwMode="auto">
          <a:xfrm>
            <a:off x="3643313" y="4786313"/>
            <a:ext cx="3571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rgbClr val="C00000"/>
                </a:solidFill>
              </a:rPr>
              <a:t>●</a:t>
            </a:r>
          </a:p>
        </p:txBody>
      </p:sp>
      <p:sp>
        <p:nvSpPr>
          <p:cNvPr id="57358" name="TextBox 15"/>
          <p:cNvSpPr txBox="1">
            <a:spLocks noChangeArrowheads="1"/>
          </p:cNvSpPr>
          <p:nvPr/>
        </p:nvSpPr>
        <p:spPr bwMode="auto">
          <a:xfrm>
            <a:off x="7000875" y="4786313"/>
            <a:ext cx="3571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rgbClr val="C00000"/>
                </a:solidFill>
              </a:rPr>
              <a:t>●</a:t>
            </a:r>
          </a:p>
        </p:txBody>
      </p:sp>
      <p:sp>
        <p:nvSpPr>
          <p:cNvPr id="57359" name="TextBox 16"/>
          <p:cNvSpPr txBox="1">
            <a:spLocks noChangeArrowheads="1"/>
          </p:cNvSpPr>
          <p:nvPr/>
        </p:nvSpPr>
        <p:spPr bwMode="auto">
          <a:xfrm>
            <a:off x="5214938" y="4786313"/>
            <a:ext cx="3571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rgbClr val="C00000"/>
                </a:solidFill>
              </a:rPr>
              <a:t>●</a:t>
            </a:r>
          </a:p>
        </p:txBody>
      </p:sp>
      <p:sp>
        <p:nvSpPr>
          <p:cNvPr id="57360" name="TextBox 17"/>
          <p:cNvSpPr txBox="1">
            <a:spLocks noChangeArrowheads="1"/>
          </p:cNvSpPr>
          <p:nvPr/>
        </p:nvSpPr>
        <p:spPr bwMode="auto">
          <a:xfrm>
            <a:off x="5715000" y="5357813"/>
            <a:ext cx="3571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rgbClr val="C00000"/>
                </a:solidFill>
              </a:rPr>
              <a:t>●</a:t>
            </a:r>
          </a:p>
        </p:txBody>
      </p:sp>
      <p:sp>
        <p:nvSpPr>
          <p:cNvPr id="57361" name="TextBox 18"/>
          <p:cNvSpPr txBox="1">
            <a:spLocks noChangeArrowheads="1"/>
          </p:cNvSpPr>
          <p:nvPr/>
        </p:nvSpPr>
        <p:spPr bwMode="auto">
          <a:xfrm>
            <a:off x="3786188" y="5357813"/>
            <a:ext cx="3571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rgbClr val="C00000"/>
                </a:solidFill>
              </a:rPr>
              <a:t>●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Раз …, то наверняка…</a:t>
            </a:r>
          </a:p>
        </p:txBody>
      </p:sp>
      <p:sp>
        <p:nvSpPr>
          <p:cNvPr id="58370" name="Содержимое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4840288"/>
          </a:xfrm>
        </p:spPr>
        <p:txBody>
          <a:bodyPr/>
          <a:lstStyle/>
          <a:p>
            <a:r>
              <a:rPr lang="ru-RU" sz="6000" smtClean="0">
                <a:solidFill>
                  <a:srgbClr val="0033CC"/>
                </a:solidFill>
              </a:rPr>
              <a:t>Потому что стоит на конце слова.</a:t>
            </a:r>
          </a:p>
          <a:p>
            <a:r>
              <a:rPr lang="ru-RU" sz="6000" smtClean="0"/>
              <a:t>Изменить форму слова, чтобы, чтобы за согласной стала гласная.  </a:t>
            </a:r>
          </a:p>
          <a:p>
            <a:endParaRPr lang="ru-RU" sz="6000" smtClean="0"/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>
          <a:xfrm>
            <a:off x="457200" y="1214438"/>
            <a:ext cx="8229600" cy="785812"/>
          </a:xfrm>
        </p:spPr>
        <p:txBody>
          <a:bodyPr/>
          <a:lstStyle/>
          <a:p>
            <a:r>
              <a:rPr lang="ru-RU" b="1" smtClean="0">
                <a:solidFill>
                  <a:schemeClr val="bg1"/>
                </a:solidFill>
              </a:rPr>
              <a:t>Продолжите, пожалуйста, предложение:</a:t>
            </a:r>
            <a:br>
              <a:rPr lang="ru-RU" b="1" smtClean="0">
                <a:solidFill>
                  <a:schemeClr val="bg1"/>
                </a:solidFill>
              </a:rPr>
            </a:br>
            <a:r>
              <a:rPr lang="ru-RU" b="1" smtClean="0">
                <a:solidFill>
                  <a:schemeClr val="bg1"/>
                </a:solidFill>
              </a:rPr>
              <a:t> 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2969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6000" smtClean="0"/>
              <a:t>Сегодня я пришел на урок русского языка для того, чтобы…</a:t>
            </a:r>
          </a:p>
          <a:p>
            <a:pPr>
              <a:buFont typeface="Arial" charset="0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1571612"/>
            <a:ext cx="6125396" cy="286232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33CC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Работа с электронным учебником</a:t>
            </a:r>
            <a:endParaRPr lang="ru-RU" sz="6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33CC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+mn-lt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1563" y="1785938"/>
            <a:ext cx="357187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FF0000"/>
                </a:solidFill>
                <a:latin typeface="+mn-lt"/>
                <a:cs typeface="+mn-cs"/>
              </a:rPr>
              <a:t> .</a:t>
            </a:r>
            <a:endParaRPr lang="ru-RU" sz="2800" dirty="0"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85875" y="3357563"/>
            <a:ext cx="26670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FF0000"/>
                </a:solidFill>
                <a:latin typeface="+mn-lt"/>
                <a:cs typeface="+mn-cs"/>
              </a:rPr>
              <a:t> </a:t>
            </a:r>
            <a:endParaRPr lang="ru-RU" sz="2800" dirty="0"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00188" y="5357813"/>
            <a:ext cx="26670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FF0000"/>
                </a:solidFill>
                <a:latin typeface="+mn-lt"/>
                <a:cs typeface="+mn-cs"/>
              </a:rPr>
              <a:t> </a:t>
            </a:r>
            <a:endParaRPr lang="ru-RU" sz="2800" dirty="0"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17414" name="Номер слайда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A35CE42-ABAC-4287-9897-F4A2922F6F91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10" name="Управляющая кнопка: домой 9">
            <a:hlinkClick r:id="rId2" action="ppaction://hlinksldjump" highlightClick="1"/>
          </p:cNvPr>
          <p:cNvSpPr/>
          <p:nvPr/>
        </p:nvSpPr>
        <p:spPr>
          <a:xfrm>
            <a:off x="7358063" y="5929313"/>
            <a:ext cx="500062" cy="4286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Вывод:</a:t>
            </a:r>
          </a:p>
        </p:txBody>
      </p:sp>
      <p:sp>
        <p:nvSpPr>
          <p:cNvPr id="60418" name="Содержимое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4840288"/>
          </a:xfrm>
        </p:spPr>
        <p:txBody>
          <a:bodyPr/>
          <a:lstStyle/>
          <a:p>
            <a:r>
              <a:rPr lang="ru-RU" sz="6000" smtClean="0">
                <a:solidFill>
                  <a:srgbClr val="0033CC"/>
                </a:solidFill>
              </a:rPr>
              <a:t>Потому что стоит на конце слова.</a:t>
            </a:r>
          </a:p>
          <a:p>
            <a:r>
              <a:rPr lang="ru-RU" sz="6000" smtClean="0"/>
              <a:t>Стоит в середине слова перед парной глухой согласной.</a:t>
            </a:r>
          </a:p>
          <a:p>
            <a:endParaRPr lang="ru-RU" sz="6000" smtClean="0"/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C00000"/>
                </a:solidFill>
              </a:rPr>
              <a:t>Какие вопросы у вас возникли в начале урока?</a:t>
            </a:r>
          </a:p>
        </p:txBody>
      </p:sp>
      <p:sp>
        <p:nvSpPr>
          <p:cNvPr id="5325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z="4400" smtClean="0"/>
              <a:t> </a:t>
            </a:r>
            <a:r>
              <a:rPr lang="en-US" sz="5400" smtClean="0"/>
              <a:t>1</a:t>
            </a:r>
            <a:r>
              <a:rPr lang="ru-RU" sz="5400" smtClean="0"/>
              <a:t>. Из-за чего парные звонкие согласные  звуки«оглушились»?</a:t>
            </a:r>
          </a:p>
          <a:p>
            <a:pPr>
              <a:buFont typeface="Arial" charset="0"/>
              <a:buNone/>
            </a:pPr>
            <a:r>
              <a:rPr lang="ru-RU" sz="5400" smtClean="0"/>
              <a:t>2. Как их проверить, чтобы написать правильно?</a:t>
            </a:r>
          </a:p>
          <a:p>
            <a:pPr>
              <a:buFont typeface="Arial" charset="0"/>
              <a:buNone/>
            </a:pPr>
            <a:r>
              <a:rPr lang="ru-RU" sz="54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6246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5529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4800" smtClean="0"/>
              <a:t>На уроке я узнал ….</a:t>
            </a:r>
          </a:p>
          <a:p>
            <a:r>
              <a:rPr lang="ru-RU" sz="4800" smtClean="0"/>
              <a:t>Мне на уроке удалось…..</a:t>
            </a:r>
          </a:p>
          <a:p>
            <a:r>
              <a:rPr lang="ru-RU" sz="4800" smtClean="0"/>
              <a:t>Мне бы хотелось похвалить……..</a:t>
            </a:r>
          </a:p>
          <a:p>
            <a:r>
              <a:rPr lang="ru-RU" sz="4800" smtClean="0"/>
              <a:t>Самым интересным на уроке было…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Домашнее задание</a:t>
            </a:r>
          </a:p>
        </p:txBody>
      </p:sp>
      <p:sp>
        <p:nvSpPr>
          <p:cNvPr id="6553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5400" smtClean="0">
                <a:latin typeface="Arial" charset="0"/>
              </a:rPr>
              <a:t>Выписать из любой литературы 5 слов предметов с парными согласными на конце слова и подобрать проверочные слова.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торамка для детей с зайкой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A77E68"/>
              </a:clrFrom>
              <a:clrTo>
                <a:srgbClr val="A77E6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3350" y="0"/>
            <a:ext cx="59769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555875" y="1557338"/>
            <a:ext cx="3168650" cy="258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>
                <a:solidFill>
                  <a:srgbClr val="FF0000"/>
                </a:solidFill>
                <a:latin typeface="Comic Sans MS" pitchFamily="66" charset="0"/>
              </a:rPr>
              <a:t>Урок окончен. </a:t>
            </a:r>
          </a:p>
          <a:p>
            <a:r>
              <a:rPr lang="ru-RU" sz="5400">
                <a:solidFill>
                  <a:srgbClr val="FF0000"/>
                </a:solidFill>
                <a:latin typeface="Comic Sans MS" pitchFamily="66" charset="0"/>
              </a:rPr>
              <a:t>Спасибо!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Box 3"/>
          <p:cNvSpPr txBox="1">
            <a:spLocks noChangeArrowheads="1"/>
          </p:cNvSpPr>
          <p:nvPr/>
        </p:nvSpPr>
        <p:spPr bwMode="auto">
          <a:xfrm>
            <a:off x="3348038" y="2205038"/>
            <a:ext cx="28082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50825" y="765175"/>
            <a:ext cx="8893175" cy="5164138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54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</a:p>
          <a:p>
            <a:pPr>
              <a:defRPr/>
            </a:pPr>
            <a:endParaRPr lang="ru-RU" sz="5400" b="1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ru-RU" sz="8800" b="1" dirty="0" err="1">
                <a:solidFill>
                  <a:schemeClr val="hlink"/>
                </a:solidFill>
                <a:latin typeface="Arial" charset="0"/>
                <a:cs typeface="Arial" charset="0"/>
              </a:rPr>
              <a:t>ш</a:t>
            </a:r>
            <a:r>
              <a:rPr lang="ru-RU" sz="8800" b="1" dirty="0">
                <a:solidFill>
                  <a:schemeClr val="hlink"/>
                </a:solidFill>
                <a:latin typeface="Arial" charset="0"/>
                <a:cs typeface="Arial" charset="0"/>
              </a:rPr>
              <a:t>, </a:t>
            </a:r>
            <a:r>
              <a:rPr lang="ru-RU" sz="8800" b="1" dirty="0" err="1">
                <a:solidFill>
                  <a:schemeClr val="hlink"/>
                </a:solidFill>
                <a:latin typeface="Arial" charset="0"/>
                <a:cs typeface="Arial" charset="0"/>
              </a:rPr>
              <a:t>з</a:t>
            </a:r>
            <a:r>
              <a:rPr lang="ru-RU" sz="8800" b="1" dirty="0">
                <a:solidFill>
                  <a:schemeClr val="hlink"/>
                </a:solidFill>
                <a:latin typeface="Arial" charset="0"/>
                <a:cs typeface="Arial" charset="0"/>
              </a:rPr>
              <a:t>,  б, в, </a:t>
            </a:r>
            <a:r>
              <a:rPr lang="ru-RU" sz="8800" b="1" dirty="0" err="1">
                <a:solidFill>
                  <a:schemeClr val="hlink"/>
                </a:solidFill>
                <a:latin typeface="Arial" charset="0"/>
                <a:cs typeface="Arial" charset="0"/>
              </a:rPr>
              <a:t>д</a:t>
            </a:r>
            <a:r>
              <a:rPr lang="ru-RU" sz="8800" b="1" dirty="0">
                <a:solidFill>
                  <a:schemeClr val="hlink"/>
                </a:solidFill>
                <a:latin typeface="Arial" charset="0"/>
                <a:cs typeface="Arial" charset="0"/>
              </a:rPr>
              <a:t>, к</a:t>
            </a:r>
            <a:endParaRPr lang="ru-RU" sz="8800" b="1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ru-RU" sz="5400" b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ru-RU" sz="5400" dirty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 </a:t>
            </a:r>
            <a:endParaRPr lang="ru-RU" sz="5400" b="1" dirty="0">
              <a:solidFill>
                <a:srgbClr val="FF0000"/>
              </a:solidFill>
              <a:latin typeface="Times New Roman" pitchFamily="18" charset="0"/>
              <a:cs typeface="Arial" charset="0"/>
            </a:endParaRPr>
          </a:p>
          <a:p>
            <a:pPr>
              <a:defRPr/>
            </a:pPr>
            <a:r>
              <a:rPr lang="ru-RU" sz="54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</a:p>
          <a:p>
            <a:pPr>
              <a:defRPr/>
            </a:pPr>
            <a:r>
              <a:rPr lang="ru-RU" sz="54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</a:p>
          <a:p>
            <a:pPr algn="ctr">
              <a:defRPr/>
            </a:pPr>
            <a:endParaRPr lang="ru-RU" sz="5400" b="1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sz="5400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30723" name="TextBox 15"/>
          <p:cNvSpPr txBox="1">
            <a:spLocks noChangeArrowheads="1"/>
          </p:cNvSpPr>
          <p:nvPr/>
        </p:nvSpPr>
        <p:spPr bwMode="auto">
          <a:xfrm>
            <a:off x="4284663" y="2708275"/>
            <a:ext cx="444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Box 3"/>
          <p:cNvSpPr txBox="1">
            <a:spLocks noChangeArrowheads="1"/>
          </p:cNvSpPr>
          <p:nvPr/>
        </p:nvSpPr>
        <p:spPr bwMode="auto">
          <a:xfrm>
            <a:off x="3348038" y="2205038"/>
            <a:ext cx="28082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50825" y="765175"/>
            <a:ext cx="8893175" cy="5164138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54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</a:p>
          <a:p>
            <a:pPr>
              <a:defRPr/>
            </a:pPr>
            <a:endParaRPr lang="ru-RU" sz="5400" b="1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>
              <a:defRPr/>
            </a:pPr>
            <a:endParaRPr lang="ru-RU" sz="8800" b="1" dirty="0">
              <a:solidFill>
                <a:schemeClr val="hlink"/>
              </a:solidFill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ru-RU" sz="8800" b="1" dirty="0">
                <a:solidFill>
                  <a:schemeClr val="hlink"/>
                </a:solidFill>
                <a:latin typeface="Arial" charset="0"/>
                <a:cs typeface="Arial" charset="0"/>
              </a:rPr>
              <a:t>б, в, г,  </a:t>
            </a:r>
            <a:r>
              <a:rPr lang="ru-RU" sz="8800" b="1" dirty="0" err="1">
                <a:solidFill>
                  <a:schemeClr val="hlink"/>
                </a:solidFill>
                <a:latin typeface="Arial" charset="0"/>
                <a:cs typeface="Arial" charset="0"/>
              </a:rPr>
              <a:t>д</a:t>
            </a:r>
            <a:r>
              <a:rPr lang="ru-RU" sz="8800" b="1" dirty="0">
                <a:solidFill>
                  <a:schemeClr val="hlink"/>
                </a:solidFill>
                <a:latin typeface="Arial" charset="0"/>
                <a:cs typeface="Arial" charset="0"/>
              </a:rPr>
              <a:t>, ж, </a:t>
            </a:r>
            <a:r>
              <a:rPr lang="ru-RU" sz="8800" b="1" dirty="0" err="1">
                <a:solidFill>
                  <a:schemeClr val="hlink"/>
                </a:solidFill>
                <a:latin typeface="Arial" charset="0"/>
                <a:cs typeface="Arial" charset="0"/>
              </a:rPr>
              <a:t>з</a:t>
            </a:r>
            <a:endParaRPr lang="ru-RU" sz="8800" b="1" dirty="0">
              <a:solidFill>
                <a:schemeClr val="hlink"/>
              </a:solidFill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ru-RU" sz="8800" b="1" dirty="0" err="1">
                <a:solidFill>
                  <a:schemeClr val="tx1"/>
                </a:solidFill>
                <a:latin typeface="Arial" charset="0"/>
                <a:cs typeface="Arial" charset="0"/>
              </a:rPr>
              <a:t>п</a:t>
            </a:r>
            <a:r>
              <a:rPr lang="ru-RU" sz="8800" b="1" dirty="0">
                <a:solidFill>
                  <a:schemeClr val="tx1"/>
                </a:solidFill>
                <a:latin typeface="Arial" charset="0"/>
                <a:cs typeface="Arial" charset="0"/>
              </a:rPr>
              <a:t>, </a:t>
            </a:r>
            <a:r>
              <a:rPr lang="ru-RU" sz="8800" b="1" dirty="0" err="1">
                <a:solidFill>
                  <a:schemeClr val="tx1"/>
                </a:solidFill>
                <a:latin typeface="Arial" charset="0"/>
                <a:cs typeface="Arial" charset="0"/>
              </a:rPr>
              <a:t>ф</a:t>
            </a:r>
            <a:r>
              <a:rPr lang="ru-RU" sz="8800" b="1" dirty="0">
                <a:solidFill>
                  <a:schemeClr val="tx1"/>
                </a:solidFill>
                <a:latin typeface="Arial" charset="0"/>
                <a:cs typeface="Arial" charset="0"/>
              </a:rPr>
              <a:t>, к, т, </a:t>
            </a:r>
            <a:r>
              <a:rPr lang="ru-RU" sz="8800" b="1" dirty="0" err="1">
                <a:solidFill>
                  <a:schemeClr val="tx1"/>
                </a:solidFill>
                <a:latin typeface="Arial" charset="0"/>
                <a:cs typeface="Arial" charset="0"/>
              </a:rPr>
              <a:t>ш</a:t>
            </a:r>
            <a:r>
              <a:rPr lang="ru-RU" sz="8800" b="1" dirty="0">
                <a:solidFill>
                  <a:schemeClr val="tx1"/>
                </a:solidFill>
                <a:latin typeface="Arial" charset="0"/>
                <a:cs typeface="Arial" charset="0"/>
              </a:rPr>
              <a:t>, с</a:t>
            </a:r>
          </a:p>
          <a:p>
            <a:pPr>
              <a:defRPr/>
            </a:pPr>
            <a:r>
              <a:rPr lang="ru-RU" sz="8800" b="1" dirty="0">
                <a:solidFill>
                  <a:schemeClr val="tx1"/>
                </a:solidFill>
                <a:latin typeface="Arial" charset="0"/>
                <a:cs typeface="Arial" charset="0"/>
              </a:rPr>
              <a:t>-</a:t>
            </a:r>
            <a:r>
              <a:rPr lang="ru-RU" sz="5400" b="1" dirty="0">
                <a:solidFill>
                  <a:schemeClr val="tx1"/>
                </a:solidFill>
                <a:latin typeface="Arial" charset="0"/>
                <a:cs typeface="Arial" charset="0"/>
              </a:rPr>
              <a:t>оцените себя!</a:t>
            </a:r>
            <a:r>
              <a:rPr lang="ru-RU" sz="5400" b="1" dirty="0">
                <a:solidFill>
                  <a:schemeClr val="hlink"/>
                </a:solidFill>
                <a:latin typeface="Arial" charset="0"/>
                <a:cs typeface="Arial" charset="0"/>
              </a:rPr>
              <a:t>  </a:t>
            </a:r>
            <a:endParaRPr lang="ru-RU" sz="5400" b="1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ru-RU" sz="5400" b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ru-RU" sz="5400" dirty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 </a:t>
            </a:r>
            <a:endParaRPr lang="ru-RU" sz="5400" b="1" dirty="0">
              <a:solidFill>
                <a:srgbClr val="FF0000"/>
              </a:solidFill>
              <a:latin typeface="Times New Roman" pitchFamily="18" charset="0"/>
              <a:cs typeface="Arial" charset="0"/>
            </a:endParaRPr>
          </a:p>
          <a:p>
            <a:pPr>
              <a:defRPr/>
            </a:pPr>
            <a:r>
              <a:rPr lang="ru-RU" sz="54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</a:p>
          <a:p>
            <a:pPr>
              <a:defRPr/>
            </a:pPr>
            <a:r>
              <a:rPr lang="ru-RU" sz="54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</a:p>
          <a:p>
            <a:pPr algn="ctr">
              <a:defRPr/>
            </a:pPr>
            <a:endParaRPr lang="ru-RU" sz="5400" b="1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sz="5400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32771" name="TextBox 15"/>
          <p:cNvSpPr txBox="1">
            <a:spLocks noChangeArrowheads="1"/>
          </p:cNvSpPr>
          <p:nvPr/>
        </p:nvSpPr>
        <p:spPr bwMode="auto">
          <a:xfrm>
            <a:off x="4284663" y="2708275"/>
            <a:ext cx="444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FF0000"/>
                </a:solidFill>
              </a:rPr>
              <a:t>Работа в паре</a:t>
            </a:r>
          </a:p>
        </p:txBody>
      </p:sp>
      <p:sp>
        <p:nvSpPr>
          <p:cNvPr id="5734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z="4400" smtClean="0"/>
              <a:t>Запишите по три слова, которые оканчиваются на парные согласные звуки.</a:t>
            </a:r>
          </a:p>
          <a:p>
            <a:pPr>
              <a:buFont typeface="Arial" charset="0"/>
              <a:buNone/>
            </a:pPr>
            <a:r>
              <a:rPr lang="ru-RU" sz="6000" smtClean="0"/>
              <a:t>1 ряд - </a:t>
            </a:r>
            <a:r>
              <a:rPr lang="en-US" sz="600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600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en-US" sz="600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6000" smtClean="0"/>
              <a:t> </a:t>
            </a:r>
          </a:p>
          <a:p>
            <a:pPr>
              <a:buFont typeface="Arial" charset="0"/>
              <a:buNone/>
            </a:pPr>
            <a:r>
              <a:rPr lang="ru-RU" sz="6000" smtClean="0"/>
              <a:t>2 ряд - </a:t>
            </a:r>
            <a:r>
              <a:rPr lang="en-US" sz="600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600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sz="600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6000" smtClean="0"/>
              <a:t> </a:t>
            </a:r>
          </a:p>
          <a:p>
            <a:pPr>
              <a:buFont typeface="Arial" charset="0"/>
              <a:buNone/>
            </a:pPr>
            <a:r>
              <a:rPr lang="ru-RU" sz="6000" smtClean="0"/>
              <a:t>3 ряд - </a:t>
            </a:r>
            <a:r>
              <a:rPr lang="en-US" sz="600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600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en-US" sz="600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60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Какой звук я загадала?</a:t>
            </a:r>
          </a:p>
        </p:txBody>
      </p:sp>
      <p:sp>
        <p:nvSpPr>
          <p:cNvPr id="3584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z="8800" b="1" smtClean="0"/>
              <a:t>шала_</a:t>
            </a:r>
          </a:p>
          <a:p>
            <a:pPr>
              <a:buFont typeface="Arial" charset="0"/>
              <a:buNone/>
            </a:pPr>
            <a:r>
              <a:rPr lang="ru-RU" sz="8800" b="1" smtClean="0"/>
              <a:t>камы_</a:t>
            </a:r>
          </a:p>
          <a:p>
            <a:pPr>
              <a:buFont typeface="Arial" charset="0"/>
              <a:buNone/>
            </a:pPr>
            <a:r>
              <a:rPr lang="ru-RU" sz="8800" b="1" smtClean="0"/>
              <a:t>мане_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Проверим?</a:t>
            </a:r>
          </a:p>
        </p:txBody>
      </p:sp>
      <p:sp>
        <p:nvSpPr>
          <p:cNvPr id="5939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z="8800" b="1" smtClean="0"/>
              <a:t>шала</a:t>
            </a:r>
            <a:r>
              <a:rPr lang="en-US" sz="8800" b="1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8800" b="1" smtClean="0"/>
              <a:t>ш</a:t>
            </a:r>
            <a:r>
              <a:rPr lang="en-US" sz="8800" b="1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ru-RU" sz="8800" b="1" smtClean="0">
              <a:solidFill>
                <a:schemeClr val="hlink"/>
              </a:solidFill>
            </a:endParaRPr>
          </a:p>
          <a:p>
            <a:pPr>
              <a:buFont typeface="Arial" charset="0"/>
              <a:buNone/>
            </a:pPr>
            <a:r>
              <a:rPr lang="ru-RU" sz="8800" b="1" smtClean="0"/>
              <a:t>камы</a:t>
            </a:r>
            <a:r>
              <a:rPr lang="en-US" sz="8800" b="1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8800" b="1" smtClean="0"/>
              <a:t>ш</a:t>
            </a:r>
            <a:r>
              <a:rPr lang="en-US" sz="8800" b="1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8800" b="1" smtClean="0">
                <a:solidFill>
                  <a:schemeClr val="hlink"/>
                </a:solidFill>
              </a:rPr>
              <a:t> </a:t>
            </a:r>
          </a:p>
          <a:p>
            <a:pPr>
              <a:buFont typeface="Arial" charset="0"/>
              <a:buNone/>
            </a:pPr>
            <a:r>
              <a:rPr lang="ru-RU" sz="8800" b="1" smtClean="0"/>
              <a:t>мане</a:t>
            </a:r>
            <a:r>
              <a:rPr lang="en-US" sz="8800" b="1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8800" b="1" smtClean="0"/>
              <a:t>ш</a:t>
            </a:r>
            <a:r>
              <a:rPr lang="en-US" sz="8800" b="1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ru-RU" sz="8800" b="1" smtClean="0">
              <a:solidFill>
                <a:schemeClr val="hlink"/>
              </a:solidFill>
            </a:endParaRPr>
          </a:p>
          <a:p>
            <a:pPr>
              <a:buFont typeface="Arial" charset="0"/>
              <a:buNone/>
            </a:pPr>
            <a:r>
              <a:rPr lang="ru-RU" sz="8800" b="1" smtClean="0">
                <a:solidFill>
                  <a:schemeClr val="hlink"/>
                </a:solidFill>
              </a:rPr>
              <a:t> </a:t>
            </a:r>
            <a:r>
              <a:rPr lang="ru-RU" sz="8800" b="1" smtClean="0"/>
              <a:t> 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286125" y="3000375"/>
            <a:ext cx="1214438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3357563" y="4643438"/>
            <a:ext cx="1214437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214688" y="6286500"/>
            <a:ext cx="1214437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Запишите слова, раскрывая скобки!</a:t>
            </a:r>
          </a:p>
        </p:txBody>
      </p:sp>
      <p:sp>
        <p:nvSpPr>
          <p:cNvPr id="5939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z="8800" b="1" smtClean="0"/>
              <a:t>шала</a:t>
            </a:r>
            <a:r>
              <a:rPr lang="en-US" sz="8800" b="1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8800" b="1" smtClean="0"/>
              <a:t>ш</a:t>
            </a:r>
            <a:r>
              <a:rPr lang="en-US" sz="8800" b="1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ru-RU" sz="8800" b="1" smtClean="0">
              <a:solidFill>
                <a:schemeClr val="hlink"/>
              </a:solidFill>
            </a:endParaRPr>
          </a:p>
          <a:p>
            <a:pPr>
              <a:buFont typeface="Arial" charset="0"/>
              <a:buNone/>
            </a:pPr>
            <a:r>
              <a:rPr lang="ru-RU" sz="8800" b="1" smtClean="0"/>
              <a:t>камы</a:t>
            </a:r>
            <a:r>
              <a:rPr lang="en-US" sz="8800" b="1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8800" b="1" smtClean="0"/>
              <a:t>ш</a:t>
            </a:r>
            <a:r>
              <a:rPr lang="en-US" sz="8800" b="1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8800" b="1" smtClean="0">
                <a:solidFill>
                  <a:schemeClr val="hlink"/>
                </a:solidFill>
              </a:rPr>
              <a:t> </a:t>
            </a:r>
          </a:p>
          <a:p>
            <a:pPr>
              <a:buFont typeface="Arial" charset="0"/>
              <a:buNone/>
            </a:pPr>
            <a:r>
              <a:rPr lang="ru-RU" sz="8800" b="1" smtClean="0"/>
              <a:t>мане</a:t>
            </a:r>
            <a:r>
              <a:rPr lang="en-US" sz="8800" b="1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8800" b="1" smtClean="0"/>
              <a:t>ш</a:t>
            </a:r>
            <a:r>
              <a:rPr lang="en-US" sz="8800" b="1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ru-RU" sz="8800" b="1" smtClean="0">
              <a:solidFill>
                <a:schemeClr val="hlink"/>
              </a:solidFill>
            </a:endParaRPr>
          </a:p>
          <a:p>
            <a:pPr>
              <a:buFont typeface="Arial" charset="0"/>
              <a:buNone/>
            </a:pPr>
            <a:r>
              <a:rPr lang="ru-RU" sz="8800" b="1" smtClean="0">
                <a:solidFill>
                  <a:schemeClr val="hlink"/>
                </a:solidFill>
              </a:rPr>
              <a:t> </a:t>
            </a:r>
            <a:r>
              <a:rPr lang="ru-RU" sz="8800" b="1" smtClean="0"/>
              <a:t> 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286125" y="3000375"/>
            <a:ext cx="1214438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3357563" y="4643438"/>
            <a:ext cx="1214437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214688" y="6286500"/>
            <a:ext cx="1214437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1218</TotalTime>
  <Words>433</Words>
  <Application>Microsoft Office PowerPoint</Application>
  <PresentationFormat>Экран (4:3)</PresentationFormat>
  <Paragraphs>184</Paragraphs>
  <Slides>36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3</vt:i4>
      </vt:variant>
      <vt:variant>
        <vt:lpstr>Заголовки слайдов</vt:lpstr>
      </vt:variant>
      <vt:variant>
        <vt:i4>36</vt:i4>
      </vt:variant>
    </vt:vector>
  </HeadingPairs>
  <TitlesOfParts>
    <vt:vector size="45" baseType="lpstr">
      <vt:lpstr>Arial</vt:lpstr>
      <vt:lpstr>Calibri</vt:lpstr>
      <vt:lpstr>Monotype Corsiva</vt:lpstr>
      <vt:lpstr>Times New Roman</vt:lpstr>
      <vt:lpstr>Century Schoolbook</vt:lpstr>
      <vt:lpstr>Comic Sans MS</vt:lpstr>
      <vt:lpstr>Тема Office</vt:lpstr>
      <vt:lpstr>Специальное оформление</vt:lpstr>
      <vt:lpstr>Тема Office</vt:lpstr>
      <vt:lpstr>    </vt:lpstr>
      <vt:lpstr>Слайд 2</vt:lpstr>
      <vt:lpstr>Продолжите, пожалуйста, предложение:   </vt:lpstr>
      <vt:lpstr>Слайд 4</vt:lpstr>
      <vt:lpstr>Слайд 5</vt:lpstr>
      <vt:lpstr>Работа в паре</vt:lpstr>
      <vt:lpstr>Какой звук я загадала?</vt:lpstr>
      <vt:lpstr>Проверим?</vt:lpstr>
      <vt:lpstr>Запишите слова, раскрывая скобки!</vt:lpstr>
      <vt:lpstr>Арена цирка</vt:lpstr>
      <vt:lpstr>Слайд 11</vt:lpstr>
      <vt:lpstr>Я права?</vt:lpstr>
      <vt:lpstr>Измените форму слов</vt:lpstr>
      <vt:lpstr>Почему я ошиблась?</vt:lpstr>
      <vt:lpstr>Какова тема нашего урока?</vt:lpstr>
      <vt:lpstr>Какие вопросы у вас возникли?</vt:lpstr>
      <vt:lpstr>Попробуйте найти ответ !</vt:lpstr>
      <vt:lpstr>Ваши предположения.</vt:lpstr>
      <vt:lpstr>Слайд 19</vt:lpstr>
      <vt:lpstr>Слайд 20</vt:lpstr>
      <vt:lpstr>Отгадки </vt:lpstr>
      <vt:lpstr>Проверим!</vt:lpstr>
      <vt:lpstr>Слайд 23</vt:lpstr>
      <vt:lpstr> </vt:lpstr>
      <vt:lpstr>Ваши предположения.</vt:lpstr>
      <vt:lpstr>Вывод:</vt:lpstr>
      <vt:lpstr>Работа по карточке</vt:lpstr>
      <vt:lpstr>Проверьте меня!</vt:lpstr>
      <vt:lpstr>Раз …, то наверняка…</vt:lpstr>
      <vt:lpstr>Слайд 30</vt:lpstr>
      <vt:lpstr>Вывод:</vt:lpstr>
      <vt:lpstr>Какие вопросы у вас возникли в начале урока?</vt:lpstr>
      <vt:lpstr>Слайд 33</vt:lpstr>
      <vt:lpstr>Слайд 34</vt:lpstr>
      <vt:lpstr>Домашнее задание</vt:lpstr>
      <vt:lpstr>Слайд 36</vt:lpstr>
    </vt:vector>
  </TitlesOfParts>
  <Company>домашний компьютер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ST</cp:lastModifiedBy>
  <cp:revision>70</cp:revision>
  <dcterms:created xsi:type="dcterms:W3CDTF">2013-01-02T13:33:59Z</dcterms:created>
  <dcterms:modified xsi:type="dcterms:W3CDTF">2013-12-26T03:18:53Z</dcterms:modified>
</cp:coreProperties>
</file>