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6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F221F-21A5-430D-BCC6-75F3F5FC040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FA478-8434-42DF-8942-BFFF126D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9D804-6A35-474C-B5EC-55E17FC708E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8C630-4E02-42C6-9279-29FDA58C89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AEECF6-771C-463D-8793-A222BBD3DE8B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77FCEA-14F2-4B84-AD9F-5DAAB8121D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5"/>
            <a:ext cx="8280920" cy="25202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Урок интеграции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английского языка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 математики в 4 классе.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005064"/>
            <a:ext cx="6768752" cy="24482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Тема урока: «Математика вокруг нас».</a:t>
            </a:r>
          </a:p>
          <a:p>
            <a:pPr algn="ctr"/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4200" dirty="0" smtClean="0">
                <a:solidFill>
                  <a:srgbClr val="FFFF00"/>
                </a:solidFill>
                <a:latin typeface="Arial Narrow" pitchFamily="34" charset="0"/>
              </a:rPr>
              <a:t>                       Учитель</a:t>
            </a:r>
            <a:r>
              <a:rPr lang="en-US" sz="4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ru-RU" sz="4200" dirty="0" smtClean="0">
                <a:solidFill>
                  <a:srgbClr val="FFFF00"/>
                </a:solidFill>
                <a:latin typeface="Arial Narrow" pitchFamily="34" charset="0"/>
              </a:rPr>
              <a:t> ГБОУ  СОШ №371</a:t>
            </a:r>
          </a:p>
          <a:p>
            <a:pPr algn="ctr"/>
            <a:r>
              <a:rPr lang="ru-RU" sz="4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ru-RU" sz="4200" dirty="0" err="1" smtClean="0">
                <a:solidFill>
                  <a:srgbClr val="FFFF00"/>
                </a:solidFill>
                <a:latin typeface="Arial Narrow" pitchFamily="34" charset="0"/>
              </a:rPr>
              <a:t>Иринкова</a:t>
            </a:r>
            <a:r>
              <a:rPr lang="ru-RU" sz="4200" dirty="0" smtClean="0">
                <a:solidFill>
                  <a:srgbClr val="FFFF00"/>
                </a:solidFill>
                <a:latin typeface="Arial Narrow" pitchFamily="34" charset="0"/>
              </a:rPr>
              <a:t> Н.Б.</a:t>
            </a:r>
            <a:endParaRPr lang="ru-RU" sz="42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1028" name="Picture 4" descr="C:\Users\Надежда\AppData\Local\Microsoft\Windows\Temporary Internet Files\Content.IE5\9JB0C30V\MC900198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2654174" cy="20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27168" cy="146304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b="0" dirty="0" smtClean="0">
                <a:solidFill>
                  <a:srgbClr val="C00000"/>
                </a:solidFill>
              </a:rPr>
              <a:t>How well can you remember</a:t>
            </a:r>
            <a:br>
              <a:rPr lang="en-US" sz="2800" b="0" dirty="0" smtClean="0">
                <a:solidFill>
                  <a:srgbClr val="C00000"/>
                </a:solidFill>
              </a:rPr>
            </a:br>
            <a:r>
              <a:rPr lang="en-US" sz="2800" b="0" dirty="0" smtClean="0">
                <a:solidFill>
                  <a:srgbClr val="C00000"/>
                </a:solidFill>
              </a:rPr>
              <a:t>the names of the mathematical operations?</a:t>
            </a:r>
            <a:endParaRPr lang="ru-RU" sz="2800" b="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510096" cy="464137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Match: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Addition.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Subtraction.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Multiplication.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Division.</a:t>
            </a:r>
            <a:endParaRPr lang="ru-RU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484784"/>
            <a:ext cx="3559296" cy="4641379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A.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Умножение.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B. </a:t>
            </a:r>
            <a:r>
              <a:rPr lang="ru-RU" b="1" dirty="0" smtClean="0">
                <a:solidFill>
                  <a:srgbClr val="FF0000"/>
                </a:solidFill>
              </a:rPr>
              <a:t>Деление.</a:t>
            </a:r>
          </a:p>
          <a:p>
            <a:pPr>
              <a:buNone/>
            </a:pPr>
            <a:r>
              <a:rPr lang="ru-RU" b="1" dirty="0" smtClean="0"/>
              <a:t> С</a:t>
            </a:r>
            <a:r>
              <a:rPr lang="en-US" b="1" dirty="0" smtClean="0"/>
              <a:t>. </a:t>
            </a:r>
            <a:r>
              <a:rPr lang="ru-RU" b="1" dirty="0" smtClean="0">
                <a:solidFill>
                  <a:srgbClr val="002060"/>
                </a:solidFill>
              </a:rPr>
              <a:t>Сложение.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D.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Вычитание.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27168" cy="145277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Let’s work in pairs !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Ask your partner  to do the sums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3672408" cy="442535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400" dirty="0" smtClean="0"/>
              <a:t>Student A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  10  ∙   5 5 = </a:t>
            </a:r>
          </a:p>
          <a:p>
            <a:pPr marL="457200" indent="-457200">
              <a:buNone/>
            </a:pPr>
            <a:r>
              <a:rPr lang="en-US" sz="2400" dirty="0" smtClean="0"/>
              <a:t>       50    :  5 = </a:t>
            </a:r>
          </a:p>
          <a:p>
            <a:pPr marL="457200" indent="-457200">
              <a:buNone/>
            </a:pPr>
            <a:r>
              <a:rPr lang="en-US" sz="2400" dirty="0" smtClean="0"/>
              <a:t>       90   -  41 =</a:t>
            </a:r>
          </a:p>
          <a:p>
            <a:pPr marL="457200" indent="-457200">
              <a:buNone/>
            </a:pPr>
            <a:r>
              <a:rPr lang="en-US" sz="2400" dirty="0" smtClean="0"/>
              <a:t>       29  +  120 = 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Use these words to praise  your partner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ctr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067944" y="1700808"/>
            <a:ext cx="3744416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Student B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13  ∙   3  = </a:t>
            </a:r>
          </a:p>
          <a:p>
            <a:pPr marL="457200" indent="-457200">
              <a:buNone/>
            </a:pPr>
            <a:r>
              <a:rPr lang="en-US" sz="2400" dirty="0" smtClean="0"/>
              <a:t>       80    :  4 = </a:t>
            </a:r>
          </a:p>
          <a:p>
            <a:pPr marL="457200" indent="-457200">
              <a:buNone/>
            </a:pPr>
            <a:r>
              <a:rPr lang="en-US" sz="2400" dirty="0" smtClean="0"/>
              <a:t>       90   -  51 =</a:t>
            </a:r>
          </a:p>
          <a:p>
            <a:pPr marL="457200" indent="-457200">
              <a:buNone/>
            </a:pPr>
            <a:r>
              <a:rPr lang="en-US" sz="2400" dirty="0" smtClean="0"/>
              <a:t>       39  +  110 =</a:t>
            </a:r>
          </a:p>
          <a:p>
            <a:pPr marL="457200" indent="-45720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Well done!</a:t>
            </a:r>
          </a:p>
          <a:p>
            <a:pPr marL="457200" indent="-45720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Brilliant!</a:t>
            </a:r>
          </a:p>
          <a:p>
            <a:pPr marL="457200" indent="-45720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Good work!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THANK YOU for your work !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Надежда\AppData\Local\Microsoft\Windows\Temporary Internet Files\Content.IE5\2RY28YU5\MC9004344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362" y="2924175"/>
            <a:ext cx="1819275" cy="1009650"/>
          </a:xfrm>
          <a:prstGeom prst="rect">
            <a:avLst/>
          </a:prstGeom>
          <a:noFill/>
        </p:spPr>
      </p:pic>
      <p:pic>
        <p:nvPicPr>
          <p:cNvPr id="1027" name="Picture 3" descr="C:\Users\Надежда\AppData\Local\Microsoft\Windows\Temporary Internet Files\Content.IE5\2RY28YU5\MC9004344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362" y="2924175"/>
            <a:ext cx="1819275" cy="1009650"/>
          </a:xfrm>
          <a:prstGeom prst="rect">
            <a:avLst/>
          </a:prstGeom>
          <a:noFill/>
        </p:spPr>
      </p:pic>
      <p:pic>
        <p:nvPicPr>
          <p:cNvPr id="1028" name="Picture 4" descr="C:\Users\Надежда\AppData\Local\Microsoft\Windows\Temporary Internet Files\Content.IE5\N2CVH4QG\MC9004420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157192"/>
            <a:ext cx="1844675" cy="1304925"/>
          </a:xfrm>
          <a:prstGeom prst="rect">
            <a:avLst/>
          </a:prstGeom>
          <a:noFill/>
        </p:spPr>
      </p:pic>
      <p:pic>
        <p:nvPicPr>
          <p:cNvPr id="1029" name="Picture 5" descr="C:\Users\Надежда\AppData\Local\Microsoft\Windows\Temporary Internet Files\Content.IE5\N2CVH4QG\MC900343403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84784"/>
            <a:ext cx="4904003" cy="4896543"/>
          </a:xfrm>
          <a:prstGeom prst="rect">
            <a:avLst/>
          </a:prstGeom>
          <a:noFill/>
        </p:spPr>
      </p:pic>
      <p:pic>
        <p:nvPicPr>
          <p:cNvPr id="1032" name="Picture 8" descr="C:\Users\Надежда\AppData\Local\Microsoft\Windows\Temporary Internet Files\Content.IE5\ZHK501ZW\MP900402268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4777" y="1484784"/>
            <a:ext cx="3469223" cy="2311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383016" cy="5319464"/>
          </a:xfr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Why do we need to study </a:t>
            </a:r>
            <a:r>
              <a:rPr lang="en-US" sz="4800" dirty="0" err="1" smtClean="0">
                <a:solidFill>
                  <a:srgbClr val="C00000"/>
                </a:solidFill>
              </a:rPr>
              <a:t>Maths</a:t>
            </a:r>
            <a:r>
              <a:rPr lang="en-US" sz="4800" dirty="0" smtClean="0">
                <a:solidFill>
                  <a:srgbClr val="C00000"/>
                </a:solidFill>
              </a:rPr>
              <a:t>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6093296"/>
            <a:ext cx="5212432" cy="362440"/>
          </a:xfrm>
        </p:spPr>
        <p:txBody>
          <a:bodyPr/>
          <a:lstStyle/>
          <a:p>
            <a:pPr lvl="8"/>
            <a:endParaRPr lang="ru-RU" dirty="0"/>
          </a:p>
        </p:txBody>
      </p:sp>
      <p:pic>
        <p:nvPicPr>
          <p:cNvPr id="2050" name="Picture 2" descr="C:\Users\Надежда\AppData\Local\Microsoft\Windows\Temporary Internet Files\Content.IE5\N2CVH4QG\MC9003975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89073"/>
            <a:ext cx="3220942" cy="2851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Would you like to have a snack?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Let’s go to the café!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698976" cy="48463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Complete the dialogue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Good afternoon. Can I have</a:t>
            </a:r>
          </a:p>
          <a:p>
            <a:pPr>
              <a:buNone/>
            </a:pPr>
            <a:r>
              <a:rPr lang="en-US" dirty="0" smtClean="0"/>
              <a:t> a/an ____________ please?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OK. Anything else?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Yes, please. A/ an ________________.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Would you like something to drink?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Have you got a milkshake?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Yes, we have. We have vanilla, chocolate and   strawberry milkshakes.</a:t>
            </a:r>
          </a:p>
          <a:p>
            <a:pPr>
              <a:buNone/>
            </a:pPr>
            <a:r>
              <a:rPr lang="en-US" dirty="0" smtClean="0"/>
              <a:t>-  A ____________ milkshake , please. </a:t>
            </a:r>
          </a:p>
          <a:p>
            <a:pPr>
              <a:buNone/>
            </a:pPr>
            <a:r>
              <a:rPr lang="en-US" dirty="0" smtClean="0"/>
              <a:t>-  Here you are. That’s </a:t>
            </a:r>
            <a:r>
              <a:rPr lang="en-US" sz="2800" dirty="0" smtClean="0"/>
              <a:t>£</a:t>
            </a:r>
            <a:r>
              <a:rPr lang="en-US" dirty="0" smtClean="0"/>
              <a:t>_______ altogether.  </a:t>
            </a:r>
          </a:p>
          <a:p>
            <a:endParaRPr lang="ru-RU" dirty="0"/>
          </a:p>
        </p:txBody>
      </p:sp>
      <p:pic>
        <p:nvPicPr>
          <p:cNvPr id="2050" name="Picture 2" descr="C:\Users\Надежда\AppData\Local\Microsoft\Windows\Temporary Internet Files\Content.IE5\2RY28YU5\MC9002340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268761"/>
            <a:ext cx="576064" cy="1100000"/>
          </a:xfrm>
          <a:prstGeom prst="rect">
            <a:avLst/>
          </a:prstGeom>
          <a:noFill/>
        </p:spPr>
      </p:pic>
      <p:pic>
        <p:nvPicPr>
          <p:cNvPr id="2051" name="Picture 3" descr="C:\Users\Надежда\AppData\Local\Microsoft\Windows\Temporary Internet Files\Content.IE5\N2CVH4QG\MC900413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852936"/>
            <a:ext cx="663072" cy="720080"/>
          </a:xfrm>
          <a:prstGeom prst="rect">
            <a:avLst/>
          </a:prstGeom>
          <a:noFill/>
        </p:spPr>
      </p:pic>
      <p:pic>
        <p:nvPicPr>
          <p:cNvPr id="2052" name="Picture 4" descr="C:\Users\Надежда\AppData\Local\Microsoft\Windows\Temporary Internet Files\Content.IE5\9JB0C30V\MC9004124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861048"/>
            <a:ext cx="864096" cy="730920"/>
          </a:xfrm>
          <a:prstGeom prst="rect">
            <a:avLst/>
          </a:prstGeom>
          <a:noFill/>
        </p:spPr>
      </p:pic>
      <p:pic>
        <p:nvPicPr>
          <p:cNvPr id="2053" name="Picture 5" descr="C:\Users\Надежда\AppData\Local\Microsoft\Windows\Temporary Internet Files\Content.IE5\9JB0C30V\MC9002335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5545024"/>
            <a:ext cx="930079" cy="7397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88224" y="17728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 ice cream</a:t>
            </a:r>
          </a:p>
          <a:p>
            <a:r>
              <a:rPr lang="en-US" dirty="0" smtClean="0"/>
              <a:t>£</a:t>
            </a:r>
            <a:r>
              <a:rPr lang="en-US" b="1" dirty="0" smtClean="0"/>
              <a:t>1.50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2852936"/>
            <a:ext cx="16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milkshake</a:t>
            </a:r>
          </a:p>
          <a:p>
            <a:r>
              <a:rPr lang="en-US" dirty="0" smtClean="0"/>
              <a:t>£</a:t>
            </a:r>
            <a:r>
              <a:rPr lang="en-US" b="1" dirty="0" smtClean="0"/>
              <a:t>1.60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39330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cake</a:t>
            </a:r>
          </a:p>
          <a:p>
            <a:r>
              <a:rPr lang="en-US" dirty="0" smtClean="0"/>
              <a:t>£</a:t>
            </a:r>
            <a:r>
              <a:rPr lang="en-US" b="1" dirty="0" smtClean="0"/>
              <a:t>2.00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551723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glass</a:t>
            </a:r>
          </a:p>
          <a:p>
            <a:r>
              <a:rPr lang="en-US" b="1" dirty="0" smtClean="0"/>
              <a:t>of juice</a:t>
            </a:r>
          </a:p>
          <a:p>
            <a:r>
              <a:rPr lang="en-US" dirty="0" smtClean="0"/>
              <a:t>£</a:t>
            </a:r>
            <a:r>
              <a:rPr lang="en-US" b="1" dirty="0" smtClean="0"/>
              <a:t>1.20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Can you count the number of your name?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dirty="0" smtClean="0">
                <a:solidFill>
                  <a:srgbClr val="002060"/>
                </a:solidFill>
              </a:rPr>
              <a:t>A </a:t>
            </a:r>
            <a:r>
              <a:rPr lang="en-US" sz="3200" dirty="0" smtClean="0"/>
              <a:t> 2</a:t>
            </a:r>
            <a:r>
              <a:rPr lang="en-US" sz="3200" dirty="0" smtClean="0">
                <a:solidFill>
                  <a:srgbClr val="C00000"/>
                </a:solidFill>
              </a:rPr>
              <a:t>B </a:t>
            </a:r>
            <a:r>
              <a:rPr lang="en-US" sz="3200" dirty="0" smtClean="0"/>
              <a:t> 3</a:t>
            </a:r>
            <a:r>
              <a:rPr lang="en-US" sz="3200" dirty="0" smtClean="0">
                <a:solidFill>
                  <a:srgbClr val="00B050"/>
                </a:solidFill>
              </a:rPr>
              <a:t>C </a:t>
            </a:r>
            <a:r>
              <a:rPr lang="en-US" sz="3200" dirty="0" smtClean="0"/>
              <a:t> 4</a:t>
            </a:r>
            <a:r>
              <a:rPr lang="en-US" sz="3200" dirty="0" smtClean="0">
                <a:solidFill>
                  <a:srgbClr val="002060"/>
                </a:solidFill>
              </a:rPr>
              <a:t>D </a:t>
            </a:r>
            <a:r>
              <a:rPr lang="en-US" sz="3200" dirty="0" smtClean="0"/>
              <a:t> 5</a:t>
            </a:r>
            <a:r>
              <a:rPr lang="en-US" sz="3200" dirty="0" smtClean="0">
                <a:solidFill>
                  <a:srgbClr val="C00000"/>
                </a:solidFill>
              </a:rPr>
              <a:t>E</a:t>
            </a:r>
            <a:r>
              <a:rPr lang="en-US" sz="3200" dirty="0" smtClean="0"/>
              <a:t>  6</a:t>
            </a:r>
            <a:r>
              <a:rPr lang="en-US" sz="3200" dirty="0" smtClean="0">
                <a:solidFill>
                  <a:srgbClr val="00B050"/>
                </a:solidFill>
              </a:rPr>
              <a:t>F </a:t>
            </a:r>
            <a:r>
              <a:rPr lang="en-US" sz="3200" dirty="0" smtClean="0"/>
              <a:t> 7</a:t>
            </a:r>
            <a:r>
              <a:rPr lang="en-US" sz="3200" dirty="0" smtClean="0">
                <a:solidFill>
                  <a:srgbClr val="002060"/>
                </a:solidFill>
              </a:rPr>
              <a:t>G</a:t>
            </a:r>
            <a:r>
              <a:rPr lang="en-US" sz="3200" dirty="0" smtClean="0"/>
              <a:t>  8</a:t>
            </a:r>
            <a:r>
              <a:rPr lang="en-US" sz="3200" dirty="0" smtClean="0">
                <a:solidFill>
                  <a:srgbClr val="C00000"/>
                </a:solidFill>
              </a:rPr>
              <a:t>H </a:t>
            </a:r>
            <a:r>
              <a:rPr lang="en-US" sz="3200" dirty="0" smtClean="0"/>
              <a:t> 9</a:t>
            </a:r>
            <a:r>
              <a:rPr lang="en-US" sz="3200" dirty="0" smtClean="0">
                <a:solidFill>
                  <a:srgbClr val="00B050"/>
                </a:solidFill>
              </a:rPr>
              <a:t>I </a:t>
            </a:r>
            <a:r>
              <a:rPr lang="en-US" sz="3200" dirty="0" smtClean="0"/>
              <a:t> 10</a:t>
            </a:r>
            <a:r>
              <a:rPr lang="en-US" sz="3200" dirty="0" smtClean="0">
                <a:solidFill>
                  <a:srgbClr val="002060"/>
                </a:solidFill>
              </a:rPr>
              <a:t>J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11</a:t>
            </a:r>
            <a:r>
              <a:rPr lang="en-US" sz="3200" dirty="0" smtClean="0">
                <a:solidFill>
                  <a:srgbClr val="C00000"/>
                </a:solidFill>
              </a:rPr>
              <a:t>K</a:t>
            </a:r>
            <a:r>
              <a:rPr lang="en-US" sz="3200" dirty="0" smtClean="0"/>
              <a:t>  12</a:t>
            </a:r>
            <a:r>
              <a:rPr lang="en-US" sz="3200" dirty="0" smtClean="0">
                <a:solidFill>
                  <a:srgbClr val="00B050"/>
                </a:solidFill>
              </a:rPr>
              <a:t>L  </a:t>
            </a:r>
            <a:r>
              <a:rPr lang="en-US" sz="3200" dirty="0" smtClean="0"/>
              <a:t>13</a:t>
            </a:r>
            <a:r>
              <a:rPr lang="en-US" sz="3200" dirty="0" smtClean="0">
                <a:solidFill>
                  <a:srgbClr val="002060"/>
                </a:solidFill>
              </a:rPr>
              <a:t>M</a:t>
            </a:r>
            <a:r>
              <a:rPr lang="en-US" sz="3200" dirty="0" smtClean="0"/>
              <a:t>  14</a:t>
            </a:r>
            <a:r>
              <a:rPr lang="en-US" sz="3200" dirty="0" smtClean="0">
                <a:solidFill>
                  <a:srgbClr val="C00000"/>
                </a:solidFill>
              </a:rPr>
              <a:t>N</a:t>
            </a:r>
            <a:r>
              <a:rPr lang="en-US" sz="3200" dirty="0" smtClean="0"/>
              <a:t>  15</a:t>
            </a:r>
            <a:r>
              <a:rPr lang="en-US" sz="3200" dirty="0" smtClean="0">
                <a:solidFill>
                  <a:srgbClr val="002060"/>
                </a:solidFill>
              </a:rPr>
              <a:t>O  </a:t>
            </a:r>
            <a:r>
              <a:rPr lang="en-US" sz="3200" dirty="0" smtClean="0"/>
              <a:t>16</a:t>
            </a:r>
            <a:r>
              <a:rPr lang="en-US" sz="3200" dirty="0" smtClean="0">
                <a:solidFill>
                  <a:srgbClr val="00B050"/>
                </a:solidFill>
              </a:rPr>
              <a:t>P </a:t>
            </a:r>
            <a:r>
              <a:rPr lang="en-US" sz="3200" dirty="0" smtClean="0"/>
              <a:t> 17</a:t>
            </a:r>
            <a:r>
              <a:rPr lang="en-US" sz="3200" dirty="0" smtClean="0">
                <a:solidFill>
                  <a:srgbClr val="C00000"/>
                </a:solidFill>
              </a:rPr>
              <a:t>Q </a:t>
            </a:r>
            <a:r>
              <a:rPr lang="en-US" sz="3200" dirty="0" smtClean="0"/>
              <a:t> 18</a:t>
            </a:r>
            <a:r>
              <a:rPr lang="en-US" sz="3200" dirty="0" smtClean="0">
                <a:solidFill>
                  <a:srgbClr val="002060"/>
                </a:solidFill>
              </a:rPr>
              <a:t>R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/>
              <a:t>19</a:t>
            </a:r>
            <a:r>
              <a:rPr lang="en-US" sz="3200" dirty="0" smtClean="0">
                <a:solidFill>
                  <a:srgbClr val="C00000"/>
                </a:solidFill>
              </a:rPr>
              <a:t>S  </a:t>
            </a:r>
            <a:r>
              <a:rPr lang="en-US" sz="3200" dirty="0" smtClean="0"/>
              <a:t>20</a:t>
            </a:r>
            <a:r>
              <a:rPr lang="en-US" sz="3200" dirty="0" smtClean="0">
                <a:solidFill>
                  <a:srgbClr val="002060"/>
                </a:solidFill>
              </a:rPr>
              <a:t>T</a:t>
            </a:r>
            <a:r>
              <a:rPr lang="en-US" sz="3200" dirty="0" smtClean="0"/>
              <a:t>  21</a:t>
            </a:r>
            <a:r>
              <a:rPr lang="en-US" sz="3200" dirty="0" smtClean="0">
                <a:solidFill>
                  <a:srgbClr val="00B050"/>
                </a:solidFill>
              </a:rPr>
              <a:t>U </a:t>
            </a:r>
            <a:r>
              <a:rPr lang="en-US" sz="3200" dirty="0" smtClean="0"/>
              <a:t> 22</a:t>
            </a:r>
            <a:r>
              <a:rPr lang="en-US" sz="3200" dirty="0" smtClean="0">
                <a:solidFill>
                  <a:srgbClr val="C00000"/>
                </a:solidFill>
              </a:rPr>
              <a:t>V  </a:t>
            </a:r>
            <a:r>
              <a:rPr lang="en-US" sz="3200" dirty="0" smtClean="0"/>
              <a:t>23</a:t>
            </a:r>
            <a:r>
              <a:rPr lang="en-US" sz="3200" dirty="0" smtClean="0">
                <a:solidFill>
                  <a:srgbClr val="002060"/>
                </a:solidFill>
              </a:rPr>
              <a:t>W </a:t>
            </a:r>
            <a:r>
              <a:rPr lang="en-US" sz="3200" dirty="0" smtClean="0"/>
              <a:t> 24</a:t>
            </a:r>
            <a:r>
              <a:rPr lang="en-US" sz="3200" dirty="0" smtClean="0">
                <a:solidFill>
                  <a:srgbClr val="00B050"/>
                </a:solidFill>
              </a:rPr>
              <a:t>X </a:t>
            </a:r>
            <a:r>
              <a:rPr lang="en-US" sz="3200" dirty="0" smtClean="0"/>
              <a:t> 25</a:t>
            </a:r>
            <a:r>
              <a:rPr lang="en-US" sz="3200" dirty="0" smtClean="0">
                <a:solidFill>
                  <a:srgbClr val="C00000"/>
                </a:solidFill>
              </a:rPr>
              <a:t>Y </a:t>
            </a:r>
            <a:r>
              <a:rPr lang="en-US" sz="3200" dirty="0" smtClean="0"/>
              <a:t> 26</a:t>
            </a:r>
            <a:r>
              <a:rPr lang="en-US" sz="3200" dirty="0" smtClean="0">
                <a:solidFill>
                  <a:srgbClr val="002060"/>
                </a:solidFill>
              </a:rPr>
              <a:t>Z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002060"/>
                </a:solidFill>
              </a:rPr>
              <a:t>Here is an example</a:t>
            </a:r>
            <a:r>
              <a:rPr lang="ru-RU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John= 10 + 15 + 8 + 14 = </a:t>
            </a:r>
            <a:r>
              <a:rPr lang="en-US" sz="3200" b="1" dirty="0" smtClean="0">
                <a:solidFill>
                  <a:srgbClr val="C00000"/>
                </a:solidFill>
              </a:rPr>
              <a:t>47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What is your number?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Is it more or less than his?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dirty="0"/>
          </a:p>
        </p:txBody>
      </p:sp>
      <p:pic>
        <p:nvPicPr>
          <p:cNvPr id="1026" name="Picture 2" descr="C:\Users\Надежда\AppData\Local\Microsoft\Windows\Temporary Internet Files\Content.IE5\N2CVH4QG\MC9004345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5"/>
            <a:ext cx="792088" cy="1256269"/>
          </a:xfrm>
          <a:prstGeom prst="rect">
            <a:avLst/>
          </a:prstGeom>
          <a:noFill/>
        </p:spPr>
      </p:pic>
      <p:pic>
        <p:nvPicPr>
          <p:cNvPr id="1027" name="Picture 3" descr="C:\Users\Надежда\AppData\Local\Microsoft\Windows\Temporary Internet Files\Content.IE5\ZHK501ZW\MC9004345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700808"/>
            <a:ext cx="894904" cy="1103021"/>
          </a:xfrm>
          <a:prstGeom prst="rect">
            <a:avLst/>
          </a:prstGeom>
          <a:noFill/>
        </p:spPr>
      </p:pic>
      <p:pic>
        <p:nvPicPr>
          <p:cNvPr id="1028" name="Picture 4" descr="C:\Users\Надежда\AppData\Local\Microsoft\Windows\Temporary Internet Files\Content.IE5\N2CVH4QG\MC9004345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365104"/>
            <a:ext cx="968945" cy="965721"/>
          </a:xfrm>
          <a:prstGeom prst="rect">
            <a:avLst/>
          </a:prstGeom>
          <a:noFill/>
        </p:spPr>
      </p:pic>
      <p:pic>
        <p:nvPicPr>
          <p:cNvPr id="1029" name="Picture 5" descr="C:\Users\Надежда\AppData\Local\Microsoft\Windows\Temporary Internet Files\Content.IE5\9JB0C30V\MC9004344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3068960"/>
            <a:ext cx="1018729" cy="1088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 we need </a:t>
            </a:r>
            <a:r>
              <a:rPr lang="en-US" dirty="0" err="1" smtClean="0">
                <a:solidFill>
                  <a:srgbClr val="C00000"/>
                </a:solidFill>
              </a:rPr>
              <a:t>maths</a:t>
            </a:r>
            <a:r>
              <a:rPr lang="en-US" dirty="0" smtClean="0">
                <a:solidFill>
                  <a:srgbClr val="C00000"/>
                </a:solidFill>
              </a:rPr>
              <a:t> to play?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Yes, we do!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</a:rPr>
              <a:t>How about playing a game?</a:t>
            </a:r>
          </a:p>
          <a:p>
            <a:pPr>
              <a:buNone/>
            </a:pPr>
            <a:r>
              <a:rPr lang="en-US" sz="2800" dirty="0" smtClean="0"/>
              <a:t>   We need two teams. How many students are there in your group? Let’s divide you into 2 teams.</a:t>
            </a:r>
          </a:p>
          <a:p>
            <a:pPr>
              <a:buNone/>
            </a:pPr>
            <a:r>
              <a:rPr lang="en-US" sz="2800" dirty="0" smtClean="0"/>
              <a:t>    Can you do that?    How many students do we have in each   team?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Well done!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let’s have a competition 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1.  How many times can you write your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name  in one minute?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 2.  How many times can you touch your toes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in one minute?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What mathematical operation do we  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to find the winner team?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Can you write an addition sentence?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GOOD WORK 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4445" y="4941168"/>
            <a:ext cx="1546230" cy="1644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 we need </a:t>
            </a:r>
            <a:r>
              <a:rPr lang="en-US" dirty="0" err="1" smtClean="0">
                <a:solidFill>
                  <a:srgbClr val="C00000"/>
                </a:solidFill>
              </a:rPr>
              <a:t>maths</a:t>
            </a:r>
            <a:r>
              <a:rPr lang="en-US" dirty="0" smtClean="0">
                <a:solidFill>
                  <a:srgbClr val="C00000"/>
                </a:solidFill>
              </a:rPr>
              <a:t> at school?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6371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Yes, of course!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Can you do this word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problem?</a:t>
            </a:r>
          </a:p>
          <a:p>
            <a:pPr>
              <a:buNone/>
            </a:pPr>
            <a:r>
              <a:rPr lang="en-US" dirty="0" smtClean="0"/>
              <a:t>   There are 12 boys  and 15 girls in the class. Your teacher asks you to give out</a:t>
            </a:r>
          </a:p>
          <a:p>
            <a:pPr>
              <a:buNone/>
            </a:pPr>
            <a:r>
              <a:rPr lang="en-US" dirty="0" smtClean="0"/>
              <a:t>    English books. How many books do you need?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Do you know the answer?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Надежда\AppData\Local\Microsoft\Windows\Temporary Internet Files\Content.IE5\9JB0C30V\MP90044829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4836" y="2708920"/>
            <a:ext cx="2319492" cy="3489501"/>
          </a:xfrm>
          <a:prstGeom prst="rect">
            <a:avLst/>
          </a:prstGeom>
          <a:noFill/>
        </p:spPr>
      </p:pic>
      <p:pic>
        <p:nvPicPr>
          <p:cNvPr id="4099" name="Picture 3" descr="C:\Users\Надежда\AppData\Local\Microsoft\Windows\Temporary Internet Files\Content.IE5\9JB0C30V\MC9000889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556792"/>
            <a:ext cx="1768450" cy="1099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995120" cy="876712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Let’s go shopping 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504056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Are you good at </a:t>
            </a:r>
            <a:r>
              <a:rPr lang="en-US" dirty="0" err="1" smtClean="0">
                <a:solidFill>
                  <a:srgbClr val="002060"/>
                </a:solidFill>
              </a:rPr>
              <a:t>Maths</a:t>
            </a:r>
            <a:r>
              <a:rPr lang="en-US" dirty="0" smtClean="0">
                <a:solidFill>
                  <a:srgbClr val="002060"/>
                </a:solidFill>
              </a:rPr>
              <a:t>? You can help your parents  with shopping. Can you do the word problem?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  You are at the supermarket. You want to buy a kilo of oranges, half a kilo of cheese and two cartons of milk. You have 5 pounds. Look at the prices. 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CAN YOU BUY EVERYTHING 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THAT YOU WANT?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Надежда\AppData\Local\Microsoft\Windows\Temporary Internet Files\Content.IE5\N2CVH4QG\MC900441751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12776"/>
            <a:ext cx="1872208" cy="1872208"/>
          </a:xfrm>
          <a:prstGeom prst="rect">
            <a:avLst/>
          </a:prstGeom>
          <a:noFill/>
        </p:spPr>
      </p:pic>
      <p:pic>
        <p:nvPicPr>
          <p:cNvPr id="5123" name="Picture 3" descr="C:\Users\Надежда\AppData\Local\Microsoft\Windows\Temporary Internet Files\Content.IE5\N2CVH4QG\MC900293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04864"/>
            <a:ext cx="348984" cy="37800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940152" y="213285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1.20</a:t>
            </a:r>
            <a:endParaRPr lang="ru-RU" sz="2800" b="1" dirty="0"/>
          </a:p>
        </p:txBody>
      </p:sp>
      <p:pic>
        <p:nvPicPr>
          <p:cNvPr id="5124" name="Picture 4" descr="C:\Users\Надежда\AppData\Local\Microsoft\Windows\Temporary Internet Files\Content.IE5\N2CVH4QG\MC900293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5141">
            <a:off x="5600176" y="3663382"/>
            <a:ext cx="367486" cy="398043"/>
          </a:xfrm>
          <a:prstGeom prst="rect">
            <a:avLst/>
          </a:prstGeom>
          <a:noFill/>
        </p:spPr>
      </p:pic>
      <p:pic>
        <p:nvPicPr>
          <p:cNvPr id="5125" name="Picture 5" descr="C:\Users\Надежда\AppData\Local\Microsoft\Windows\Temporary Internet Files\Content.IE5\N2CVH4QG\MC900293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6592" y="5373216"/>
            <a:ext cx="331747" cy="359332"/>
          </a:xfrm>
          <a:prstGeom prst="rect">
            <a:avLst/>
          </a:prstGeom>
          <a:noFill/>
        </p:spPr>
      </p:pic>
      <p:pic>
        <p:nvPicPr>
          <p:cNvPr id="5126" name="Picture 6" descr="C:\Users\Надежда\AppData\Local\Microsoft\Windows\Temporary Internet Files\Content.IE5\ZHK501ZW\MC9002325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142" y="3212977"/>
            <a:ext cx="1998858" cy="15121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868144" y="3573017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r>
              <a:rPr lang="en-US" sz="2800" b="1" dirty="0" smtClean="0"/>
              <a:t>.00</a:t>
            </a:r>
          </a:p>
          <a:p>
            <a:r>
              <a:rPr lang="en-US" sz="2800" b="1" dirty="0"/>
              <a:t>a</a:t>
            </a:r>
            <a:r>
              <a:rPr lang="en-US" sz="2800" b="1" dirty="0" smtClean="0"/>
              <a:t> kilo</a:t>
            </a:r>
            <a:endParaRPr lang="ru-RU" sz="2800" b="1" dirty="0"/>
          </a:p>
        </p:txBody>
      </p:sp>
      <p:pic>
        <p:nvPicPr>
          <p:cNvPr id="5127" name="Picture 7" descr="C:\Users\Надежда\AppData\Local\Microsoft\Windows\Temporary Internet Files\Content.IE5\ZHK501ZW\MC9001511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1601" y="4869160"/>
            <a:ext cx="1822399" cy="142006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940152" y="5229200"/>
            <a:ext cx="133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1.50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566124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kilo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7" y="25649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a carton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Let’s check!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5257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How much are 2 cartons of milk?</a:t>
            </a:r>
          </a:p>
          <a:p>
            <a:pPr>
              <a:buNone/>
            </a:pPr>
            <a:r>
              <a:rPr lang="en-US" sz="2400" dirty="0" smtClean="0"/>
              <a:t>£1.20 ∙ 2 = £ 2.40</a:t>
            </a:r>
          </a:p>
          <a:p>
            <a:pPr>
              <a:buNone/>
            </a:pPr>
            <a:r>
              <a:rPr lang="en-US" sz="2400" dirty="0" smtClean="0"/>
              <a:t> 2. How much is half a kilo of cheese?</a:t>
            </a:r>
          </a:p>
          <a:p>
            <a:pPr>
              <a:buNone/>
            </a:pPr>
            <a:r>
              <a:rPr lang="en-US" sz="2400" dirty="0" smtClean="0"/>
              <a:t>£2.00 : 2 = £ 1.00</a:t>
            </a:r>
          </a:p>
          <a:p>
            <a:pPr>
              <a:buNone/>
            </a:pPr>
            <a:r>
              <a:rPr lang="en-US" sz="2400" dirty="0" smtClean="0"/>
              <a:t>3. How much are the oranges?</a:t>
            </a:r>
          </a:p>
          <a:p>
            <a:pPr>
              <a:buNone/>
            </a:pPr>
            <a:r>
              <a:rPr lang="en-US" sz="2400" dirty="0" smtClean="0"/>
              <a:t>£1.50 ∙ 1 = £ 1.50</a:t>
            </a:r>
          </a:p>
          <a:p>
            <a:pPr>
              <a:buNone/>
            </a:pPr>
            <a:r>
              <a:rPr lang="en-US" sz="2400" dirty="0" smtClean="0"/>
              <a:t>4. How much are they altogether?</a:t>
            </a:r>
          </a:p>
          <a:p>
            <a:pPr>
              <a:buNone/>
            </a:pPr>
            <a:r>
              <a:rPr lang="en-US" sz="2400" dirty="0" smtClean="0"/>
              <a:t>Let’s write an addition sentence:</a:t>
            </a:r>
          </a:p>
          <a:p>
            <a:pPr>
              <a:buNone/>
            </a:pPr>
            <a:r>
              <a:rPr lang="en-US" sz="2400" dirty="0" smtClean="0"/>
              <a:t>£ 2.40 +  £ 1.00 +  £ 1.50 =  £ 4.90</a:t>
            </a: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Can we buy all the things we need?</a:t>
            </a:r>
          </a:p>
          <a:p>
            <a:pPr marL="457200" indent="-457200">
              <a:buAutoNum type="arabicPeriod" startAt="5"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24128" y="2348880"/>
            <a:ext cx="2664296" cy="4509119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answer is: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YES </a:t>
            </a:r>
          </a:p>
          <a:p>
            <a:pPr>
              <a:buNone/>
            </a:pPr>
            <a:r>
              <a:rPr lang="en-US" dirty="0" smtClean="0"/>
              <a:t>  £ 4.90 &lt; £ 5.00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7" name="Picture 3" descr="C:\Users\Надежда\AppData\Local\Microsoft\Windows\Temporary Internet Files\Content.IE5\N2CVH4QG\MP9004422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628" y="0"/>
            <a:ext cx="334837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521</TotalTime>
  <Words>669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Урок интеграции  английского языка  и математики в 4 классе. </vt:lpstr>
      <vt:lpstr>Why do we need to study Maths?</vt:lpstr>
      <vt:lpstr>Would you like to have a snack? Let’s go to the café!</vt:lpstr>
      <vt:lpstr>Can you count the number of your name? </vt:lpstr>
      <vt:lpstr>Do we need maths to play?</vt:lpstr>
      <vt:lpstr> let’s have a competition !</vt:lpstr>
      <vt:lpstr>Do we need maths at school? </vt:lpstr>
      <vt:lpstr>Let’s go shopping !</vt:lpstr>
      <vt:lpstr>Let’s check!</vt:lpstr>
      <vt:lpstr>How well can you remember the names of the mathematical operations?</vt:lpstr>
      <vt:lpstr>Let’s work in pairs !  Ask your partner  to do the sums: </vt:lpstr>
      <vt:lpstr>THANK YOU for your work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интеграции английского языка  и математики в 4 классе.  Тема урока: «Математика вокруг нас».</dc:title>
  <dc:creator>Надежда</dc:creator>
  <cp:lastModifiedBy>Надежда</cp:lastModifiedBy>
  <cp:revision>59</cp:revision>
  <dcterms:created xsi:type="dcterms:W3CDTF">2013-11-28T18:27:29Z</dcterms:created>
  <dcterms:modified xsi:type="dcterms:W3CDTF">2013-12-04T21:45:39Z</dcterms:modified>
</cp:coreProperties>
</file>