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5" r:id="rId5"/>
    <p:sldId id="264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E725"/>
    <a:srgbClr val="F179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09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DD7FC-01FD-4BC5-B354-D99B0CC27CC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95B7-7798-4473-BC18-DE5D26629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11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95B7-7798-4473-BC18-DE5D26629CC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5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99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77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43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94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7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65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1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99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7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11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8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A09A-E7DA-4148-ABD1-E8F5AAB61F27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18AA-1599-4FF3-BD5C-BCCF4C79C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22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Оксана\презентации\шаблоны\шаблон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016"/>
            <a:ext cx="9144000" cy="68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412776"/>
            <a:ext cx="4896544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МАТЕМАТИКА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b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500306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ТЕМА УРОКА: </a:t>
            </a:r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ЛИТР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80" y="6663842"/>
            <a:ext cx="7983760" cy="1941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714752"/>
            <a:ext cx="27146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Подготовила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О.В. </a:t>
            </a:r>
            <a:r>
              <a:rPr lang="ru-RU" sz="1400" b="1" dirty="0" err="1" smtClean="0">
                <a:solidFill>
                  <a:srgbClr val="002060"/>
                </a:solidFill>
              </a:rPr>
              <a:t>Иллий</a:t>
            </a:r>
            <a:r>
              <a:rPr lang="ru-RU" sz="1400" dirty="0" smtClean="0">
                <a:solidFill>
                  <a:srgbClr val="002060"/>
                </a:solidFill>
              </a:rPr>
              <a:t>, учитель начальных классов МОУ «Майская гимназия Белгородского района Белгородской области»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D:\Оксана\презентации\шаблоны\5ffe9f2b6d7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433"/>
            <a:ext cx="9144000" cy="68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268760"/>
            <a:ext cx="7742720" cy="487930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3" name="Picture 7" descr="D:\Оксана\картинки\f_4fdd0c90e83b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2875" y="1545770"/>
            <a:ext cx="2436401" cy="44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20688"/>
            <a:ext cx="5688632" cy="362284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31169"/>
            <a:ext cx="5904655" cy="31683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omic Sans MS" pitchFamily="66" charset="0"/>
              </a:rPr>
              <a:t>В старину русский народ жидкость измерял разными мерками. </a:t>
            </a:r>
            <a:endParaRPr lang="ru-RU" sz="2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Comic Sans MS" pitchFamily="66" charset="0"/>
              </a:rPr>
              <a:t>Это </a:t>
            </a:r>
            <a:r>
              <a:rPr lang="ru-RU" sz="2400" b="1" dirty="0">
                <a:latin typeface="Comic Sans MS" pitchFamily="66" charset="0"/>
              </a:rPr>
              <a:t>кружка, </a:t>
            </a:r>
            <a:r>
              <a:rPr lang="ru-RU" sz="2400" b="1" dirty="0" smtClean="0">
                <a:latin typeface="Comic Sans MS" pitchFamily="66" charset="0"/>
              </a:rPr>
              <a:t>ведро (в </a:t>
            </a:r>
            <a:r>
              <a:rPr lang="ru-RU" sz="2400" b="1" dirty="0">
                <a:latin typeface="Comic Sans MS" pitchFamily="66" charset="0"/>
              </a:rPr>
              <a:t>него вмещалось 12 </a:t>
            </a:r>
            <a:r>
              <a:rPr lang="ru-RU" sz="2400" b="1" dirty="0" smtClean="0">
                <a:latin typeface="Comic Sans MS" pitchFamily="66" charset="0"/>
              </a:rPr>
              <a:t>литров) </a:t>
            </a:r>
            <a:r>
              <a:rPr lang="ru-RU" sz="2400" b="1" dirty="0">
                <a:latin typeface="Comic Sans MS" pitchFamily="66" charset="0"/>
              </a:rPr>
              <a:t>и бочка, в которую можно залить 40 вёдер</a:t>
            </a:r>
            <a:r>
              <a:rPr lang="ru-RU" sz="2400" b="1" dirty="0" smtClean="0">
                <a:latin typeface="Comic Sans MS" pitchFamily="66" charset="0"/>
              </a:rPr>
              <a:t>.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Comic Sans MS" pitchFamily="66" charset="0"/>
              </a:rPr>
              <a:t>Так </a:t>
            </a:r>
            <a:r>
              <a:rPr lang="ru-RU" sz="2400" b="1" dirty="0">
                <a:latin typeface="Comic Sans MS" pitchFamily="66" charset="0"/>
              </a:rPr>
              <a:t>люди измеряли в старину 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ВМЕСТИМОСТЬ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сосудов. 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08055" y="3912512"/>
            <a:ext cx="1773605" cy="21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76907" y="4307100"/>
            <a:ext cx="1054384" cy="17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80454"/>
            <a:ext cx="916756" cy="68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50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92343"/>
            <a:ext cx="9298632" cy="7001323"/>
            <a:chOff x="0" y="-92343"/>
            <a:chExt cx="9298632" cy="7001323"/>
          </a:xfrm>
        </p:grpSpPr>
        <p:pic>
          <p:nvPicPr>
            <p:cNvPr id="10244" name="Picture 4" descr="D:\Оксана\презентации\шаблоны\0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2343"/>
              <a:ext cx="9298632" cy="700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148064" y="6237312"/>
              <a:ext cx="4150568" cy="6206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731" y="1196752"/>
            <a:ext cx="7860538" cy="26642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>
                <a:latin typeface="Comic Sans MS" pitchFamily="66" charset="0"/>
              </a:rPr>
              <a:t>«</a:t>
            </a:r>
            <a:r>
              <a:rPr lang="ru-RU" b="1" dirty="0">
                <a:latin typeface="Comic Sans MS" pitchFamily="66" charset="0"/>
              </a:rPr>
              <a:t>Когда узнают, сколько литров помещается в ёмкость, то говорят что измеряют ее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ВМЕСТИМОСТЬ</a:t>
            </a:r>
            <a:r>
              <a:rPr lang="ru-RU" dirty="0" smtClean="0">
                <a:latin typeface="Comic Sans MS" pitchFamily="66" charset="0"/>
              </a:rPr>
              <a:t>»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7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D:\Оксана\презентации\шаблоны\fon_pp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1053" y="0"/>
            <a:ext cx="917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722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ТЕМА УРОКА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sz="10700" b="1" dirty="0" smtClean="0">
                <a:solidFill>
                  <a:srgbClr val="FF0000"/>
                </a:solidFill>
                <a:latin typeface="Comic Sans MS" pitchFamily="66" charset="0"/>
              </a:rPr>
              <a:t>ЛИТР</a:t>
            </a:r>
            <a:r>
              <a:rPr lang="ru-RU" dirty="0" smtClean="0">
                <a:latin typeface="Comic Sans MS" pitchFamily="66" charset="0"/>
              </a:rPr>
              <a:t>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22217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Comic Sans MS" pitchFamily="66" charset="0"/>
              </a:rPr>
              <a:t>НАУЧИТЬСЯ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сравнивать, вычитать, складывать и решать задачи с литром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:\Оксана\презентации\шаблоны\kalendar-fon-dlya-prezentaci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15"/>
          <a:stretch/>
        </p:blipFill>
        <p:spPr bwMode="auto">
          <a:xfrm>
            <a:off x="1" y="-12672"/>
            <a:ext cx="9143999" cy="68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91" y="1988840"/>
            <a:ext cx="8229600" cy="2332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СРАВНИТЕ ОБЪЁМ ДВУХ БАНОК. </a:t>
            </a: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>
                <a:latin typeface="Comic Sans MS" pitchFamily="66" charset="0"/>
              </a:rPr>
              <a:t>одну банку входит 5 стаканов воды, </a:t>
            </a:r>
            <a:endParaRPr lang="ru-RU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а </a:t>
            </a:r>
            <a:r>
              <a:rPr lang="ru-RU" dirty="0">
                <a:latin typeface="Comic Sans MS" pitchFamily="66" charset="0"/>
              </a:rPr>
              <a:t>в другую 2 </a:t>
            </a:r>
            <a:r>
              <a:rPr lang="ru-RU" dirty="0" smtClean="0">
                <a:latin typeface="Comic Sans MS" pitchFamily="66" charset="0"/>
              </a:rPr>
              <a:t>бутылки.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9572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477" y="4557861"/>
            <a:ext cx="13223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25366" y="4941871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4608" y="4941871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7254" y="4653136"/>
            <a:ext cx="868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Оксана\презентации\шаблоны\kalendar-fon-dlya-prezentaci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15"/>
          <a:stretch/>
        </p:blipFill>
        <p:spPr bwMode="auto">
          <a:xfrm>
            <a:off x="1" y="-12672"/>
            <a:ext cx="9143999" cy="68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8391" y="1988840"/>
            <a:ext cx="8229600" cy="2332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СРАВНИТЕ ОБЪЁМ ДВУХ БАНОК. </a:t>
            </a: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>
                <a:latin typeface="Comic Sans MS" pitchFamily="66" charset="0"/>
              </a:rPr>
              <a:t>одну банку входит 5 стаканов воды, </a:t>
            </a:r>
            <a:endParaRPr lang="ru-RU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а </a:t>
            </a:r>
            <a:r>
              <a:rPr lang="ru-RU" dirty="0">
                <a:latin typeface="Comic Sans MS" pitchFamily="66" charset="0"/>
              </a:rPr>
              <a:t>в другую 2 </a:t>
            </a:r>
            <a:r>
              <a:rPr lang="ru-RU" dirty="0" smtClean="0">
                <a:latin typeface="Comic Sans MS" pitchFamily="66" charset="0"/>
              </a:rPr>
              <a:t>стакана.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477" y="4557861"/>
            <a:ext cx="13223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25366" y="4941871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4608" y="4941871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221" y="4557861"/>
            <a:ext cx="13223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ашивка 13"/>
          <p:cNvSpPr/>
          <p:nvPr/>
        </p:nvSpPr>
        <p:spPr>
          <a:xfrm>
            <a:off x="4173454" y="7056685"/>
            <a:ext cx="648072" cy="800342"/>
          </a:xfrm>
          <a:prstGeom prst="chevron">
            <a:avLst>
              <a:gd name="adj" fmla="val 679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5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2.5E-6 -0.3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Оксана\презентации\шаблоны\kalendar-fon-dlya-prezentaci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15"/>
          <a:stretch/>
        </p:blipFill>
        <p:spPr bwMode="auto">
          <a:xfrm>
            <a:off x="1" y="-12672"/>
            <a:ext cx="9143999" cy="68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78391" y="1988840"/>
            <a:ext cx="8229600" cy="2332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СРАВНИТЕ ОБЪЁМ ДВУХ БАНОК. </a:t>
            </a: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>
                <a:latin typeface="Comic Sans MS" pitchFamily="66" charset="0"/>
              </a:rPr>
              <a:t>одну банку входит 5 </a:t>
            </a:r>
            <a:r>
              <a:rPr lang="ru-RU" dirty="0" smtClean="0">
                <a:latin typeface="Comic Sans MS" pitchFamily="66" charset="0"/>
              </a:rPr>
              <a:t>бутылок </a:t>
            </a:r>
            <a:r>
              <a:rPr lang="ru-RU" dirty="0">
                <a:latin typeface="Comic Sans MS" pitchFamily="66" charset="0"/>
              </a:rPr>
              <a:t>воды, </a:t>
            </a:r>
            <a:endParaRPr lang="ru-RU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а </a:t>
            </a:r>
            <a:r>
              <a:rPr lang="ru-RU" dirty="0">
                <a:latin typeface="Comic Sans MS" pitchFamily="66" charset="0"/>
              </a:rPr>
              <a:t>в другую 2 </a:t>
            </a:r>
            <a:r>
              <a:rPr lang="ru-RU" dirty="0" smtClean="0">
                <a:latin typeface="Comic Sans MS" pitchFamily="66" charset="0"/>
              </a:rPr>
              <a:t>бутылки.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9572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25366" y="4941871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74608" y="4941871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70041"/>
            <a:ext cx="95726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ашивка 15"/>
          <p:cNvSpPr/>
          <p:nvPr/>
        </p:nvSpPr>
        <p:spPr>
          <a:xfrm>
            <a:off x="4139952" y="7101408"/>
            <a:ext cx="648072" cy="800342"/>
          </a:xfrm>
          <a:prstGeom prst="chevron">
            <a:avLst>
              <a:gd name="adj" fmla="val 679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6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04 -0.3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Оксана\презентации\шаблоны\Paper_0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38" y="0"/>
            <a:ext cx="9106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579" y="1412776"/>
            <a:ext cx="3287317" cy="502345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081" y="1772817"/>
            <a:ext cx="2808312" cy="4608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7л </a:t>
            </a:r>
            <a:r>
              <a:rPr lang="ru-RU" sz="2400" b="1" dirty="0">
                <a:latin typeface="Comic Sans MS" pitchFamily="66" charset="0"/>
              </a:rPr>
              <a:t>+ </a:t>
            </a:r>
            <a:r>
              <a:rPr lang="ru-RU" sz="2400" b="1" dirty="0" smtClean="0">
                <a:latin typeface="Comic Sans MS" pitchFamily="66" charset="0"/>
              </a:rPr>
              <a:t>5л</a:t>
            </a:r>
            <a:r>
              <a:rPr lang="ru-RU" sz="2400" b="1" dirty="0">
                <a:latin typeface="Comic Sans MS" pitchFamily="66" charset="0"/>
              </a:rPr>
              <a:t>=</a:t>
            </a:r>
            <a:r>
              <a:rPr lang="ru-RU" sz="2400" b="1" dirty="0" smtClean="0">
                <a:latin typeface="Comic Sans MS" pitchFamily="66" charset="0"/>
              </a:rPr>
              <a:t>       л  </a:t>
            </a:r>
            <a:endParaRPr lang="ru-RU" sz="2400" b="1" dirty="0">
              <a:latin typeface="Comic Sans MS" pitchFamily="66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28л – 3л=      л</a:t>
            </a:r>
            <a:endParaRPr lang="ru-RU" sz="2400" b="1" dirty="0">
              <a:latin typeface="Comic Sans MS" pitchFamily="66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b="1" dirty="0">
                <a:latin typeface="Comic Sans MS" pitchFamily="66" charset="0"/>
              </a:rPr>
              <a:t>8л - 8л</a:t>
            </a:r>
            <a:r>
              <a:rPr lang="ru-RU" sz="2400" b="1" dirty="0" smtClean="0">
                <a:latin typeface="Comic Sans MS" pitchFamily="66" charset="0"/>
              </a:rPr>
              <a:t>=       л</a:t>
            </a:r>
            <a:endParaRPr lang="ru-RU" sz="2400" b="1" dirty="0">
              <a:latin typeface="Comic Sans MS" pitchFamily="66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12л </a:t>
            </a:r>
            <a:r>
              <a:rPr lang="ru-RU" sz="2400" b="1" dirty="0">
                <a:latin typeface="Comic Sans MS" pitchFamily="66" charset="0"/>
              </a:rPr>
              <a:t>+ 4л</a:t>
            </a:r>
            <a:r>
              <a:rPr lang="ru-RU" sz="2400" b="1" dirty="0" smtClean="0">
                <a:latin typeface="Comic Sans MS" pitchFamily="66" charset="0"/>
              </a:rPr>
              <a:t>=      л  </a:t>
            </a:r>
            <a:endParaRPr lang="ru-RU" sz="2400" b="1" dirty="0">
              <a:latin typeface="Comic Sans MS" pitchFamily="66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11л </a:t>
            </a:r>
            <a:r>
              <a:rPr lang="ru-RU" sz="2400" b="1" dirty="0">
                <a:latin typeface="Comic Sans MS" pitchFamily="66" charset="0"/>
              </a:rPr>
              <a:t>– </a:t>
            </a:r>
            <a:r>
              <a:rPr lang="ru-RU" sz="2400" b="1" dirty="0" smtClean="0">
                <a:latin typeface="Comic Sans MS" pitchFamily="66" charset="0"/>
              </a:rPr>
              <a:t>2 б.=     </a:t>
            </a:r>
            <a:r>
              <a:rPr lang="ru-RU" sz="2400" b="1" dirty="0">
                <a:latin typeface="Comic Sans MS" pitchFamily="66" charset="0"/>
              </a:rPr>
              <a:t>л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5л </a:t>
            </a:r>
            <a:r>
              <a:rPr lang="ru-RU" sz="2400" b="1" dirty="0">
                <a:latin typeface="Comic Sans MS" pitchFamily="66" charset="0"/>
              </a:rPr>
              <a:t>+ 7л </a:t>
            </a:r>
            <a:r>
              <a:rPr lang="ru-RU" sz="2400" b="1" dirty="0" smtClean="0">
                <a:latin typeface="Comic Sans MS" pitchFamily="66" charset="0"/>
              </a:rPr>
              <a:t>=      л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0338" y="1412776"/>
            <a:ext cx="4838126" cy="502345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7485" y="1844824"/>
            <a:ext cx="4932040" cy="378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Найдите </a:t>
            </a:r>
            <a:r>
              <a:rPr lang="ru-RU" b="1" dirty="0">
                <a:latin typeface="Comic Sans MS" pitchFamily="66" charset="0"/>
              </a:rPr>
              <a:t>предложения, в которых говориться о вместимости</a:t>
            </a:r>
            <a:r>
              <a:rPr lang="ru-RU" b="1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O В бак налили 5 л бензина.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O В банке помещается 3 л молока.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O За обедом съели 4 тарелки супа.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O В ведро можно налить не </a:t>
            </a:r>
            <a:r>
              <a:rPr lang="ru-RU" b="1" dirty="0" smtClean="0">
                <a:latin typeface="Comic Sans MS" pitchFamily="66" charset="0"/>
              </a:rPr>
              <a:t>больше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 8 </a:t>
            </a:r>
            <a:r>
              <a:rPr lang="ru-RU" b="1" dirty="0">
                <a:latin typeface="Comic Sans MS" pitchFamily="66" charset="0"/>
              </a:rPr>
              <a:t>л воды.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O Из кастрюли отлили 2 л компота.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394" y="260648"/>
            <a:ext cx="841307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086" y="339651"/>
            <a:ext cx="7073829" cy="7060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САМОСТОЯТЕЛЬНАЯ РАБОТА по КАРТОЧКЕ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3" y="1771173"/>
            <a:ext cx="623889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25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-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0495" y="3356992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30495" y="4139978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х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33150" y="7605464"/>
            <a:ext cx="2718174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93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78035E-7 L -3.05556E-6 -0.351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Оксана\презентации\шаблоны\fon_pp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05276" y="0"/>
            <a:ext cx="9279401" cy="69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Comic Sans MS" pitchFamily="66" charset="0"/>
              </a:rPr>
              <a:t>В ведре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было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10 литров </a:t>
            </a:r>
            <a:r>
              <a:rPr lang="ru-RU" sz="2800" dirty="0">
                <a:latin typeface="Comic Sans MS" pitchFamily="66" charset="0"/>
              </a:rPr>
              <a:t>воды. Для полива комнатных цветов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израсходовали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4 литра</a:t>
            </a:r>
            <a:r>
              <a:rPr lang="ru-RU" sz="2800" dirty="0">
                <a:latin typeface="Comic Sans MS" pitchFamily="66" charset="0"/>
              </a:rPr>
              <a:t>. </a:t>
            </a:r>
            <a:endParaRPr lang="ru-RU" sz="28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Сколько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литров воды осталось в ведре?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4686" y="3225170"/>
            <a:ext cx="3794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10 – 4 = 6 (л)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0029" y="7245424"/>
            <a:ext cx="7128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Какие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обратные задачи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можно составить к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данной задаче?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4323 L -0.00364 -0.41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D:\Оксана\презентации\шаблоны\5ffe9f2b6d7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296" y="296651"/>
            <a:ext cx="8515409" cy="626469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Comic Sans MS" pitchFamily="66" charset="0"/>
              </a:rPr>
              <a:t>Новые понятия: </a:t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7300" dirty="0" smtClean="0">
                <a:solidFill>
                  <a:srgbClr val="FF0000"/>
                </a:solidFill>
                <a:latin typeface="Comic Sans MS" pitchFamily="66" charset="0"/>
              </a:rPr>
              <a:t>ЛИТР, ВМЕСТИМОСТЬ</a:t>
            </a:r>
            <a:endParaRPr lang="ru-RU" sz="73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802" y="3861048"/>
            <a:ext cx="8229600" cy="18288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Задачи: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НАУЧИТЬСЯ СРАВНИВАТЬ, ВЫЧИТАТЬ, СКЛАДЫВАТЬ И РЕШАТЬ ЗАДАЧИ С ЛИТРОМ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23628" y="4437112"/>
            <a:ext cx="6480720" cy="16350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501885"/>
            <a:ext cx="58326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b="1" dirty="0">
                <a:latin typeface="Comic Sans MS" pitchFamily="66" charset="0"/>
              </a:rPr>
              <a:t>Дома проведите небольшое </a:t>
            </a:r>
            <a:r>
              <a:rPr lang="ru-RU" b="1" dirty="0" smtClean="0">
                <a:latin typeface="Comic Sans MS" pitchFamily="66" charset="0"/>
              </a:rPr>
              <a:t>исследование: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узнайте 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у родителей или в библиотеке, чем раньше измеряли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жидкость.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1" b="2791"/>
          <a:stretch/>
        </p:blipFill>
        <p:spPr bwMode="auto">
          <a:xfrm>
            <a:off x="2843808" y="260648"/>
            <a:ext cx="3456384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64096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omic Sans MS" pitchFamily="66" charset="0"/>
              </a:rPr>
              <a:t>Спасибо за активное участие</a:t>
            </a:r>
            <a:r>
              <a:rPr lang="ru-RU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8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Оксана\презентации\шаблоны\893feffb945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8860" y="0"/>
            <a:ext cx="917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60262"/>
            <a:ext cx="7992888" cy="534905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971600" y="4332993"/>
            <a:ext cx="3540392" cy="1256247"/>
            <a:chOff x="1107310" y="4015702"/>
            <a:chExt cx="3540392" cy="12562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569"/>
            <a:stretch/>
          </p:blipFill>
          <p:spPr bwMode="auto">
            <a:xfrm>
              <a:off x="1107310" y="4015702"/>
              <a:ext cx="612068" cy="1224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671" y="4030442"/>
              <a:ext cx="615950" cy="12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590" y="4035761"/>
              <a:ext cx="615950" cy="12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509" y="4041080"/>
              <a:ext cx="615950" cy="12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752" y="4046399"/>
              <a:ext cx="615950" cy="12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42720" y="1514043"/>
            <a:ext cx="7073684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35901" y="2882195"/>
            <a:ext cx="7073684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20073" y="-2475656"/>
            <a:ext cx="42963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  <a:t>выпили</a:t>
            </a:r>
            <a:endParaRPr lang="ru-RU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4402" y="7323531"/>
            <a:ext cx="65870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ВЫПИЛИ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7200" b="1" dirty="0" smtClean="0">
                <a:solidFill>
                  <a:srgbClr val="7030A0"/>
                </a:solidFill>
                <a:latin typeface="Comic Sans MS" pitchFamily="66" charset="0"/>
              </a:rPr>
              <a:t>20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СТАКАНОВ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6"/>
          <a:stretch/>
        </p:blipFill>
        <p:spPr bwMode="auto">
          <a:xfrm>
            <a:off x="6817387" y="4509120"/>
            <a:ext cx="1668583" cy="16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7483" y="567419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xmlns="" val="32896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503 0.08032 L -0.00503 0.655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0347 -0.6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Оксана\презентации\шаблоны\5ffe9f2b6d7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1"/>
            <a:ext cx="9144000" cy="69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66" y="4293096"/>
            <a:ext cx="1374473" cy="10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0320" y="4307719"/>
            <a:ext cx="1371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472" y="4321774"/>
            <a:ext cx="1371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632" y="4335829"/>
            <a:ext cx="1371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792" y="4349883"/>
            <a:ext cx="1371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57604" y="5445224"/>
            <a:ext cx="682879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57605" y="3140968"/>
            <a:ext cx="682879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0016" y="548680"/>
            <a:ext cx="682879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82024" y="1844824"/>
            <a:ext cx="682879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650640" y="-2088107"/>
            <a:ext cx="38427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Comic Sans MS" pitchFamily="66" charset="0"/>
              </a:rPr>
              <a:t>съели</a:t>
            </a:r>
            <a:endParaRPr lang="ru-RU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6102" y="7317432"/>
            <a:ext cx="60901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СЪЕЛИ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22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БУЛОЧКИ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5988149"/>
            <a:ext cx="675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25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3.7037E-7 L 0.00417 0.656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007 -0.64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Оксана\презентации\шаблоны\Paper_06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17" y="0"/>
            <a:ext cx="913076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21804"/>
            <a:ext cx="7632848" cy="583264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5094" y="2658864"/>
            <a:ext cx="1728192" cy="15450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2"/>
                </a:solidFill>
              </a:rPr>
              <a:t>?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  <a:t>больше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248" y="4071493"/>
            <a:ext cx="1371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012" y="4069500"/>
            <a:ext cx="1371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460" y="4069499"/>
            <a:ext cx="1371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7360" y="1950618"/>
            <a:ext cx="4176464" cy="148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уга 7"/>
          <p:cNvSpPr/>
          <p:nvPr/>
        </p:nvSpPr>
        <p:spPr>
          <a:xfrm>
            <a:off x="4932040" y="2502024"/>
            <a:ext cx="1656184" cy="1872208"/>
          </a:xfrm>
          <a:prstGeom prst="arc">
            <a:avLst>
              <a:gd name="adj1" fmla="val 16075020"/>
              <a:gd name="adj2" fmla="val 5131024"/>
            </a:avLst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54570" y="7461448"/>
            <a:ext cx="4336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НА</a:t>
            </a:r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ШТУКИ БОЛЬШЕ</a:t>
            </a:r>
            <a:endParaRPr lang="ru-RU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0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007 -0.50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animBg="1"/>
      <p:bldP spid="8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Оксана\презентации\шаблоны\kalendar-fon-dlya-prezentaci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6"/>
          <a:stretch/>
        </p:blipFill>
        <p:spPr bwMode="auto">
          <a:xfrm>
            <a:off x="-196377" y="-41578"/>
            <a:ext cx="9323379" cy="694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64" y="1844824"/>
            <a:ext cx="349188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1 ряд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Было </a:t>
            </a:r>
            <a:r>
              <a:rPr lang="ru-RU" sz="2000" dirty="0">
                <a:latin typeface="Comic Sans MS" pitchFamily="66" charset="0"/>
              </a:rPr>
              <a:t>– 25 ст. </a:t>
            </a:r>
            <a:endParaRPr lang="ru-RU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Осталось </a:t>
            </a:r>
            <a:r>
              <a:rPr lang="ru-RU" sz="2000" dirty="0">
                <a:latin typeface="Comic Sans MS" pitchFamily="66" charset="0"/>
              </a:rPr>
              <a:t>– 5 ст.</a:t>
            </a:r>
          </a:p>
          <a:p>
            <a:pPr marL="0" indent="0">
              <a:buNone/>
            </a:pPr>
            <a:r>
              <a:rPr lang="ru-RU" sz="2000" dirty="0">
                <a:latin typeface="Comic Sans MS" pitchFamily="66" charset="0"/>
              </a:rPr>
              <a:t>Выпили - ? ст.</a:t>
            </a:r>
          </a:p>
          <a:p>
            <a:pPr marL="0" indent="0">
              <a:buNone/>
            </a:pPr>
            <a:r>
              <a:rPr lang="ru-RU" sz="2000" dirty="0">
                <a:latin typeface="Comic Sans MS" pitchFamily="66" charset="0"/>
              </a:rPr>
              <a:t>25-5= 20 (ст.) </a:t>
            </a:r>
            <a:endParaRPr lang="ru-RU" sz="2000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Comic Sans MS" pitchFamily="66" charset="0"/>
              </a:rPr>
              <a:t>Ответ</a:t>
            </a:r>
            <a:r>
              <a:rPr lang="ru-RU" sz="2000" dirty="0">
                <a:latin typeface="Comic Sans MS" pitchFamily="66" charset="0"/>
              </a:rPr>
              <a:t>: выпили 20 стаканов молока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509120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3 ряд</a:t>
            </a:r>
          </a:p>
          <a:p>
            <a:r>
              <a:rPr lang="ru-RU" sz="2000" dirty="0" smtClean="0">
                <a:latin typeface="Comic Sans MS" pitchFamily="66" charset="0"/>
              </a:rPr>
              <a:t>Молоко </a:t>
            </a:r>
            <a:r>
              <a:rPr lang="ru-RU" sz="2000" dirty="0">
                <a:latin typeface="Comic Sans MS" pitchFamily="66" charset="0"/>
              </a:rPr>
              <a:t>– 5 ст.        </a:t>
            </a:r>
          </a:p>
          <a:p>
            <a:r>
              <a:rPr lang="ru-RU" sz="2000" dirty="0">
                <a:latin typeface="Comic Sans MS" pitchFamily="66" charset="0"/>
              </a:rPr>
              <a:t>Булка – 3 шт.          на ? б.</a:t>
            </a:r>
          </a:p>
          <a:p>
            <a:r>
              <a:rPr lang="ru-RU" sz="2000" dirty="0">
                <a:latin typeface="Comic Sans MS" pitchFamily="66" charset="0"/>
              </a:rPr>
              <a:t>5-3=2 (шт.)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omic Sans MS" pitchFamily="66" charset="0"/>
              </a:rPr>
              <a:t>Ответ: молока </a:t>
            </a:r>
            <a:r>
              <a:rPr lang="ru-RU" sz="2000" dirty="0" smtClean="0">
                <a:latin typeface="Comic Sans MS" pitchFamily="66" charset="0"/>
              </a:rPr>
              <a:t>больше на </a:t>
            </a:r>
            <a:r>
              <a:rPr lang="ru-RU" sz="2000" dirty="0">
                <a:latin typeface="Comic Sans MS" pitchFamily="66" charset="0"/>
              </a:rPr>
              <a:t>2 </a:t>
            </a:r>
            <a:r>
              <a:rPr lang="ru-RU" sz="2000" dirty="0" smtClean="0">
                <a:latin typeface="Comic Sans MS" pitchFamily="66" charset="0"/>
              </a:rPr>
              <a:t>шт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84482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C0504D"/>
                </a:solidFill>
              </a:rPr>
              <a:t>2 </a:t>
            </a:r>
            <a:r>
              <a:rPr lang="ru-RU" sz="2000" b="1" dirty="0">
                <a:solidFill>
                  <a:srgbClr val="C0504D"/>
                </a:solidFill>
              </a:rPr>
              <a:t>ряд</a:t>
            </a:r>
          </a:p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Было – 25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б. 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Осталось –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3 б.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Съели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- ?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б.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25-3= 22 (б.) 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Ответ: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съели 22 булочки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54546"/>
            <a:ext cx="257842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2"/>
                </a:solidFill>
                <a:latin typeface="Comic Sans MS" pitchFamily="66" charset="0"/>
              </a:rPr>
              <a:t>ПРОВЕРЬ                                          СЕБЯ!</a:t>
            </a:r>
            <a:endParaRPr lang="ru-RU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2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73"/>
            <a:ext cx="9144000" cy="683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732" y="0"/>
            <a:ext cx="4824536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МОЖНО УЗНАТЬ: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Оксана\картинки\человечек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9" r="15729"/>
          <a:stretch/>
        </p:blipFill>
        <p:spPr bwMode="auto">
          <a:xfrm>
            <a:off x="91368" y="1196752"/>
            <a:ext cx="3096270" cy="43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7486" y="2132856"/>
            <a:ext cx="5724128" cy="2304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Сколько воды в каждом сосуде?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Сколько всего воды во всех сосудах?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 каком сосуде воды больше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45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D:\Оксана\презентации\шаблоны\e4362758576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014"/>
            <a:ext cx="9146692" cy="68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029075"/>
            <a:ext cx="2016224" cy="3598887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807" y="789179"/>
            <a:ext cx="5650387" cy="16561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3200" b="1" dirty="0" smtClean="0">
                <a:latin typeface="Comic Sans MS" pitchFamily="66" charset="0"/>
              </a:rPr>
              <a:t>МЕРКИ ДЛЯ ИЗМЕРЕНИЯ КОЛИЧЕСТВА ЖИДКОСТИ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9" y="3029075"/>
            <a:ext cx="2016223" cy="3598887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483768" y="3029075"/>
            <a:ext cx="1984160" cy="3598887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804248" y="3029075"/>
            <a:ext cx="2015746" cy="3598887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8" t="6335" r="13069" b="4439"/>
          <a:stretch/>
        </p:blipFill>
        <p:spPr bwMode="auto">
          <a:xfrm>
            <a:off x="654879" y="4056255"/>
            <a:ext cx="1353522" cy="188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9603" y="4334111"/>
            <a:ext cx="797468" cy="156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6" r="17425"/>
          <a:stretch/>
        </p:blipFill>
        <p:spPr bwMode="auto">
          <a:xfrm>
            <a:off x="7123881" y="3704457"/>
            <a:ext cx="15525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6" t="8532" r="11029" b="5482"/>
          <a:stretch/>
        </p:blipFill>
        <p:spPr bwMode="auto">
          <a:xfrm>
            <a:off x="2915816" y="4123439"/>
            <a:ext cx="1318952" cy="18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4185" y="3255609"/>
            <a:ext cx="7612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 группа </a:t>
            </a:r>
            <a:r>
              <a:rPr lang="ru-RU" b="1" dirty="0" smtClean="0"/>
              <a:t>                      </a:t>
            </a:r>
            <a:r>
              <a:rPr lang="ru-RU" b="1" dirty="0"/>
              <a:t>2 </a:t>
            </a:r>
            <a:r>
              <a:rPr lang="ru-RU" b="1" dirty="0" smtClean="0"/>
              <a:t>группа                          3 </a:t>
            </a:r>
            <a:r>
              <a:rPr lang="ru-RU" b="1" dirty="0"/>
              <a:t>группа   </a:t>
            </a:r>
            <a:r>
              <a:rPr lang="ru-RU" b="1" dirty="0" smtClean="0"/>
              <a:t>                      4 </a:t>
            </a:r>
            <a:r>
              <a:rPr lang="ru-RU" b="1" dirty="0"/>
              <a:t>группа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118" y="5997581"/>
            <a:ext cx="8149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стакан гранёный                  </a:t>
            </a:r>
            <a:r>
              <a:rPr lang="ru-RU" b="1" dirty="0"/>
              <a:t>стаканчик </a:t>
            </a:r>
            <a:r>
              <a:rPr lang="ru-RU" b="1" dirty="0" smtClean="0"/>
              <a:t>                      баночка                                банка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646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D:\Оксана\презентации\шаблоны\e4362758576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014"/>
            <a:ext cx="9146692" cy="68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564905"/>
            <a:ext cx="2016224" cy="4063058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36541" y="296652"/>
            <a:ext cx="5870918" cy="16561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Comic Sans MS" pitchFamily="66" charset="0"/>
              </a:rPr>
              <a:t>У КОГО БОЛЬШЕ ВОДЫ В СОСУДАХ?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2564905"/>
            <a:ext cx="2016223" cy="4063058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564905"/>
            <a:ext cx="1984160" cy="4063058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2564905"/>
            <a:ext cx="2015746" cy="4063058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8458" y="4056255"/>
            <a:ext cx="1166364" cy="188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09603" y="4354041"/>
            <a:ext cx="797468" cy="15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6" r="17425"/>
          <a:stretch/>
        </p:blipFill>
        <p:spPr bwMode="auto">
          <a:xfrm>
            <a:off x="7123881" y="3704457"/>
            <a:ext cx="15525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915816" y="4133456"/>
            <a:ext cx="1318952" cy="18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34185" y="2780928"/>
            <a:ext cx="78967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группа </a:t>
            </a:r>
            <a:r>
              <a:rPr lang="ru-RU" dirty="0" smtClean="0"/>
              <a:t>                      </a:t>
            </a:r>
            <a:r>
              <a:rPr lang="ru-RU" dirty="0"/>
              <a:t>2 </a:t>
            </a:r>
            <a:r>
              <a:rPr lang="ru-RU" dirty="0" smtClean="0"/>
              <a:t>группа                            3 </a:t>
            </a:r>
            <a:r>
              <a:rPr lang="ru-RU" dirty="0"/>
              <a:t>группа   </a:t>
            </a:r>
            <a:r>
              <a:rPr lang="ru-RU" dirty="0" smtClean="0"/>
              <a:t>                       4 группа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5 мерок           </a:t>
            </a:r>
            <a:r>
              <a:rPr lang="ru-RU" sz="2400" b="1" dirty="0" smtClean="0">
                <a:solidFill>
                  <a:schemeClr val="accent1"/>
                </a:solidFill>
              </a:rPr>
              <a:t> 5 мерок                  9 </a:t>
            </a:r>
            <a:r>
              <a:rPr lang="ru-RU" sz="2400" b="1" dirty="0">
                <a:solidFill>
                  <a:schemeClr val="accent1"/>
                </a:solidFill>
              </a:rPr>
              <a:t>мерок </a:t>
            </a:r>
            <a:r>
              <a:rPr lang="ru-RU" sz="2400" b="1" dirty="0" smtClean="0">
                <a:solidFill>
                  <a:schemeClr val="accent1"/>
                </a:solidFill>
              </a:rPr>
              <a:t>               2 мерки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3118" y="5997581"/>
            <a:ext cx="8041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стакан гранёный                  </a:t>
            </a:r>
            <a:r>
              <a:rPr lang="ru-RU" dirty="0"/>
              <a:t>стаканчик </a:t>
            </a:r>
            <a:r>
              <a:rPr lang="ru-RU" dirty="0" smtClean="0"/>
              <a:t>                      баночка                                банка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55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208"/>
            <a:ext cx="9143999" cy="68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6809" y="116632"/>
            <a:ext cx="8850382" cy="658050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106" y="1208517"/>
            <a:ext cx="3946885" cy="1579609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>
                <a:solidFill>
                  <a:schemeClr val="accent1"/>
                </a:solidFill>
              </a:rPr>
              <a:t>ЛИТР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dirty="0" smtClean="0"/>
              <a:t>- общепринятая</a:t>
            </a:r>
            <a:br>
              <a:rPr lang="ru-RU" sz="4000" dirty="0" smtClean="0"/>
            </a:br>
            <a:r>
              <a:rPr lang="ru-RU" sz="4000" dirty="0" smtClean="0"/>
              <a:t>мера </a:t>
            </a:r>
            <a:r>
              <a:rPr lang="ru-RU" sz="4000" dirty="0"/>
              <a:t>измерения количества </a:t>
            </a:r>
            <a:r>
              <a:rPr lang="ru-RU" sz="4000" dirty="0" smtClean="0"/>
              <a:t>жидкости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343" y="223540"/>
            <a:ext cx="1464345" cy="2413372"/>
          </a:xfrm>
          <a:prstGeom prst="rect">
            <a:avLst/>
          </a:prstGeom>
          <a:solidFill>
            <a:schemeClr val="bg1"/>
          </a:solidFill>
          <a:ln w="7620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3540"/>
            <a:ext cx="1768475" cy="26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2718" y="4365104"/>
            <a:ext cx="2219042" cy="2219042"/>
          </a:xfrm>
          <a:prstGeom prst="rect">
            <a:avLst/>
          </a:prstGeom>
          <a:noFill/>
          <a:ln w="57150">
            <a:solidFill>
              <a:srgbClr val="F179E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315952"/>
            <a:ext cx="3522854" cy="2381189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75"/>
          <a:stretch/>
        </p:blipFill>
        <p:spPr bwMode="auto">
          <a:xfrm>
            <a:off x="2694681" y="4455928"/>
            <a:ext cx="3245044" cy="210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231030" y="4315952"/>
            <a:ext cx="2733458" cy="2268193"/>
          </a:xfrm>
          <a:prstGeom prst="rect">
            <a:avLst/>
          </a:prstGeom>
          <a:solidFill>
            <a:schemeClr val="bg1"/>
          </a:solidFill>
          <a:ln w="57150">
            <a:solidFill>
              <a:srgbClr val="F17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12234" y="4490431"/>
            <a:ext cx="2571049" cy="191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75"/>
          <a:stretch/>
        </p:blipFill>
        <p:spPr bwMode="auto">
          <a:xfrm>
            <a:off x="2701307" y="4455928"/>
            <a:ext cx="3245044" cy="210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745239" y="4455928"/>
            <a:ext cx="3227361" cy="210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212265" y="482484"/>
            <a:ext cx="1528504" cy="20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34788" y="423585"/>
            <a:ext cx="993453" cy="207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626" y="2466398"/>
            <a:ext cx="1379229" cy="1943459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336823" y="2479611"/>
            <a:ext cx="1541370" cy="209310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545226" y="2712325"/>
            <a:ext cx="1124563" cy="175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89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864</TotalTime>
  <Words>507</Words>
  <Application>Microsoft Office PowerPoint</Application>
  <PresentationFormat>Экран (4:3)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МАТЕМАТИКА  </vt:lpstr>
      <vt:lpstr>Слайд 2</vt:lpstr>
      <vt:lpstr>Слайд 3</vt:lpstr>
      <vt:lpstr>Слайд 4</vt:lpstr>
      <vt:lpstr>ПРОВЕРЬ                                          СЕБЯ!</vt:lpstr>
      <vt:lpstr>МОЖНО УЗНАТЬ:</vt:lpstr>
      <vt:lpstr>МЕРКИ ДЛЯ ИЗМЕРЕНИЯ КОЛИЧЕСТВА ЖИДКОСТИ</vt:lpstr>
      <vt:lpstr>У КОГО БОЛЬШЕ ВОДЫ В СОСУДАХ? </vt:lpstr>
      <vt:lpstr>ЛИТР  - общепринятая мера измерения количества жидкости</vt:lpstr>
      <vt:lpstr>Слайд 10</vt:lpstr>
      <vt:lpstr>Слайд 11</vt:lpstr>
      <vt:lpstr>ТЕМА УРОКА  «ЛИТР»</vt:lpstr>
      <vt:lpstr>Слайд 13</vt:lpstr>
      <vt:lpstr>Слайд 14</vt:lpstr>
      <vt:lpstr>Слайд 15</vt:lpstr>
      <vt:lpstr>САМОСТОЯТЕЛЬНАЯ РАБОТА по КАРТОЧКЕ</vt:lpstr>
      <vt:lpstr>Слайд 17</vt:lpstr>
      <vt:lpstr>Новые понятия:  ЛИТР, ВМЕСТИМОСТЬ</vt:lpstr>
      <vt:lpstr>Спасибо за активное участие!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 класс (Система Л.В. Занков)</dc:title>
  <dc:creator>Артур</dc:creator>
  <cp:lastModifiedBy>Оксана</cp:lastModifiedBy>
  <cp:revision>164</cp:revision>
  <dcterms:created xsi:type="dcterms:W3CDTF">2013-02-02T13:18:53Z</dcterms:created>
  <dcterms:modified xsi:type="dcterms:W3CDTF">2014-01-11T19:30:03Z</dcterms:modified>
</cp:coreProperties>
</file>