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70" r:id="rId3"/>
    <p:sldId id="264" r:id="rId4"/>
    <p:sldId id="257" r:id="rId5"/>
    <p:sldId id="286" r:id="rId6"/>
    <p:sldId id="280" r:id="rId7"/>
    <p:sldId id="287" r:id="rId8"/>
    <p:sldId id="283" r:id="rId9"/>
    <p:sldId id="277" r:id="rId10"/>
    <p:sldId id="259" r:id="rId11"/>
    <p:sldId id="288" r:id="rId12"/>
    <p:sldId id="275" r:id="rId13"/>
    <p:sldId id="267" r:id="rId14"/>
    <p:sldId id="279" r:id="rId15"/>
    <p:sldId id="281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65950" autoAdjust="0"/>
  </p:normalViewPr>
  <p:slideViewPr>
    <p:cSldViewPr>
      <p:cViewPr varScale="1">
        <p:scale>
          <a:sx n="81" d="100"/>
          <a:sy n="81" d="100"/>
        </p:scale>
        <p:origin x="-31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CE5F31E-420A-4A8C-AC5D-AF172A520276}" type="datetimeFigureOut">
              <a:rPr lang="ru-RU"/>
              <a:pPr>
                <a:defRPr/>
              </a:pPr>
              <a:t>01.10.2014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2A54C4C-322F-4201-AE3E-EDABE52793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Современные компьютеры могут обрабатывать числовую, текстовую, графическую, звуковую и видеоинформацию.</a:t>
            </a:r>
          </a:p>
          <a:p>
            <a:pPr>
              <a:spcBef>
                <a:spcPct val="0"/>
              </a:spcBef>
            </a:pPr>
            <a:r>
              <a:rPr lang="ru-RU" smtClean="0"/>
              <a:t>Для ввода в компьютер звуковой информации применяются микрофоны; сканеры, цифровые фотоаппараты и видеокамеры используются для ввода сложных графических изображений, фотографий и видеофильмов; числовая и текстовая информация также может быть введена в память компьютера с помощью сканера. Но для того чтобы успешно работать на компьютере, необходимо знать клавиатуру – важнейшее устройство ввода в память компьютера.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29FC64-186E-4CE1-BCA8-22D4E689A99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i="1" smtClean="0"/>
              <a:t>Клавиатура компьютера служит для ввода букв, цифр и знаков препинания. У нее более 100 клавиш. У каждой клавиши свое назначение.</a:t>
            </a:r>
            <a:endParaRPr lang="ru-RU" smtClean="0"/>
          </a:p>
          <a:p>
            <a:pPr>
              <a:spcBef>
                <a:spcPct val="0"/>
              </a:spcBef>
            </a:pPr>
            <a:r>
              <a:rPr lang="ru-RU" smtClean="0"/>
              <a:t>Более распространенным стандартом является 101- или 102-клавншная клавиатура. Раскладка 101-клавишной клавиатуры аналогична клавиатуре пишущей машинки за исключением клавиши </a:t>
            </a:r>
            <a:r>
              <a:rPr lang="en-US" i="1" smtClean="0"/>
              <a:t>Enter</a:t>
            </a:r>
            <a:r>
              <a:rPr lang="ru-RU" smtClean="0"/>
              <a:t>. Клавиатура может быть условно разделена на несколько групп.</a:t>
            </a:r>
          </a:p>
        </p:txBody>
      </p:sp>
      <p:sp>
        <p:nvSpPr>
          <p:cNvPr id="5018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345555B-6FA6-45CA-A061-B2D4CF764F7C}" type="slidenum">
              <a:rPr lang="ru-RU" sz="1200">
                <a:latin typeface="Calibri" pitchFamily="34" charset="0"/>
              </a:rPr>
              <a:pPr algn="r"/>
              <a:t>15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В настоящее время </a:t>
            </a:r>
            <a:r>
              <a:rPr lang="ru-RU" b="1" i="1" smtClean="0"/>
              <a:t>клавиатура</a:t>
            </a:r>
            <a:r>
              <a:rPr lang="ru-RU" smtClean="0"/>
              <a:t> является основным устройством ввода информации в </a:t>
            </a:r>
            <a:r>
              <a:rPr lang="en-US" smtClean="0"/>
              <a:t>PC</a:t>
            </a:r>
            <a:r>
              <a:rPr lang="ru-RU" smtClean="0"/>
              <a:t>, несмотря на сильную конкуренцию со стороны мыши. Ее главенствующее положение навряд ли изменится до тех пор, пока не будет создана надежная и недорогая система распознавания человеческой речи.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1E1D9ED-0657-46D9-8DED-B722D0D60B5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i="1" smtClean="0"/>
              <a:t>Клавиатура компьютера служит для ввода букв, цифр и знаков препинания. У нее более 100 клавиш. У каждой клавиши свое назначение.</a:t>
            </a:r>
            <a:endParaRPr lang="ru-RU" smtClean="0"/>
          </a:p>
          <a:p>
            <a:pPr>
              <a:spcBef>
                <a:spcPct val="0"/>
              </a:spcBef>
            </a:pPr>
            <a:r>
              <a:rPr lang="ru-RU" smtClean="0"/>
              <a:t>Более распространенным стандартом является 101- или 102-клавншная клавиатура. Раскладка 101-клавишной клавиатуры аналогична клавиатуре пишущей машинки за исключением клавиши </a:t>
            </a:r>
            <a:r>
              <a:rPr lang="en-US" i="1" smtClean="0"/>
              <a:t>Enter</a:t>
            </a:r>
            <a:r>
              <a:rPr lang="ru-RU" smtClean="0"/>
              <a:t>. Клавиатура может быть условно разделена на несколько групп.</a:t>
            </a:r>
          </a:p>
        </p:txBody>
      </p:sp>
      <p:sp>
        <p:nvSpPr>
          <p:cNvPr id="54276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06898DA-EF52-4FAB-A4DF-A0BA05076424}" type="slidenum">
              <a:rPr lang="ru-RU" sz="1200">
                <a:latin typeface="Calibri" pitchFamily="34" charset="0"/>
              </a:rPr>
              <a:pPr algn="r"/>
              <a:t>8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/>
              <a:t>Алфавитно-цифровые клавиши - </a:t>
            </a:r>
            <a:r>
              <a:rPr lang="ru-RU" i="1" dirty="0" smtClean="0"/>
              <a:t>их так называют потому, что этими клавишами в компьютер вводятся буквы и цифры, а заодно и знаки препинания. Эта часть клавиатуры прак­тически ничем не отличается от клавиатуры пишущей машинки. Однако отличие все же есть: по ним нет необходимости стучать с той страшной силой, какую Вы прилагали на механической пишущей машинке, — ведь одновременно Вы печатали через копирку 5—6 копий.</a:t>
            </a:r>
            <a:r>
              <a:rPr lang="ru-RU" dirty="0" smtClean="0"/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/>
              <a:t>цифры и знаки</a:t>
            </a:r>
            <a:r>
              <a:rPr lang="ru-RU" dirty="0" smtClean="0"/>
              <a:t>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/>
              <a:t>буквы латинские и русского алфавита</a:t>
            </a:r>
            <a:r>
              <a:rPr lang="ru-RU" dirty="0" smtClean="0"/>
              <a:t> – группа «машинистки». </a:t>
            </a:r>
            <a:r>
              <a:rPr lang="ru-RU" i="1" dirty="0" smtClean="0"/>
              <a:t>Кто же придумал располагать клавиши в беспорядке? Все дело в том, что одними буквами приходится пользоваться чаще, а другими — реже. В русских словах часто встречаются гласные буквы А, О, Е и согласные — П, Р, Т, Н, М. Клавишам с этими буквами отвели самое почетное центральное место, для того чтобы при наборе текста эти буквы лежали под самыми ловкими указатель­ными пальцами. Русским буквам очень повезло. Их раскладка удобна, чтобы быстро набирать слова. А вот английским буквам не повезло совсем. В английском языке тоже часто встреча­ются буквы А, Е, О и некоторые другие. Посмотрите на клавиатуру, и вы увидите, что эти буквы лежат на самом краю. Поэтому их приходится нажимать безымянным пальцем или даже мизинцем, а это очень неудобно.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</a:t>
            </a:r>
            <a:r>
              <a:rPr lang="ru-RU" b="1" i="1" dirty="0" smtClean="0"/>
              <a:t>пробел</a:t>
            </a:r>
            <a:r>
              <a:rPr lang="ru-RU" dirty="0" smtClean="0"/>
              <a:t> - это длинная клавиша без обозначения. Клавиша «Пробел» — (ее английское название </a:t>
            </a:r>
            <a:r>
              <a:rPr lang="en-US" b="1" dirty="0" smtClean="0"/>
              <a:t>Space</a:t>
            </a:r>
            <a:r>
              <a:rPr lang="ru-RU" dirty="0" smtClean="0"/>
              <a:t> или </a:t>
            </a:r>
            <a:r>
              <a:rPr lang="en-US" i="1" dirty="0" err="1" smtClean="0"/>
              <a:t>SpaceBar</a:t>
            </a:r>
            <a:r>
              <a:rPr lang="ru-RU" dirty="0" smtClean="0"/>
              <a:t>) самая нижняя и самая длинная в клавиатуре — выполняет лишь одну функцию — ставить пробелы между символами. Ее же можно нажимать, когда компьютер вас вдруг попросит: «</a:t>
            </a:r>
            <a:r>
              <a:rPr lang="en-US" i="1" dirty="0" smtClean="0"/>
              <a:t>Press any key to continue</a:t>
            </a:r>
            <a:r>
              <a:rPr lang="ru-RU" dirty="0" smtClean="0"/>
              <a:t>»...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932C328-62C8-4643-B129-EB451046BCF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/>
              <a:t>Клавиши управления курсором: </a:t>
            </a: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- Зона этих клавиш имеет серый цвет и расположена справа от основных клавиш (алфавитно-цифровых) прямиком под клавишами </a:t>
            </a:r>
            <a:r>
              <a:rPr lang="en-US" b="1" i="1" dirty="0" smtClean="0"/>
              <a:t>Print Screen</a:t>
            </a:r>
            <a:r>
              <a:rPr lang="ru-RU" b="1" i="1" dirty="0" smtClean="0"/>
              <a:t>, </a:t>
            </a:r>
            <a:r>
              <a:rPr lang="en-US" b="1" i="1" dirty="0" smtClean="0"/>
              <a:t>Scroll Lock </a:t>
            </a:r>
            <a:r>
              <a:rPr lang="ru-RU" i="1" dirty="0" smtClean="0"/>
              <a:t>и</a:t>
            </a:r>
            <a:r>
              <a:rPr lang="ru-RU" b="1" i="1" dirty="0" smtClean="0"/>
              <a:t> </a:t>
            </a:r>
            <a:r>
              <a:rPr lang="en-US" b="1" i="1" dirty="0" smtClean="0"/>
              <a:t>Pause Break</a:t>
            </a:r>
            <a:r>
              <a:rPr lang="ru-RU" b="1" dirty="0" smtClean="0"/>
              <a:t>.</a:t>
            </a: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/>
              <a:t>Курсор</a:t>
            </a:r>
            <a:r>
              <a:rPr lang="ru-RU" dirty="0" smtClean="0"/>
              <a:t> — это просто указатель на активный объект. Когда речь идет о перемещении курсора, следует это по­нимать как изменение активного объекта экрана. Для кла­виатуры активный объект — позиция экрана монитора, которую можно изменить или выбрать.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Клавиша </a:t>
            </a:r>
            <a:r>
              <a:rPr lang="en-US" b="1" i="1" dirty="0" smtClean="0"/>
              <a:t>Insert</a:t>
            </a:r>
            <a:r>
              <a:rPr lang="ru-RU" dirty="0" smtClean="0"/>
              <a:t> (буквально «вставка») служит для того, чтобы на место курсора вставлять что-либо, содержащее­ся в буферной памяти компьютера (кусок текста, картин­ку и т.п.). При работе в текстовых редакторах эта клавиша переключает режим ввода текста — вставка/забой. В первом случае (вставка) вновь вводимые символы раздвига­ют текст справа от курсора, во втором случае (забой) — затирают.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Расположенная под ней клавиша </a:t>
            </a:r>
            <a:r>
              <a:rPr lang="en-US" b="1" i="1" dirty="0" smtClean="0"/>
              <a:t>Del</a:t>
            </a:r>
            <a:r>
              <a:rPr lang="ru-RU" dirty="0" smtClean="0"/>
              <a:t> (от английского «</a:t>
            </a:r>
            <a:r>
              <a:rPr lang="en-US" i="1" dirty="0" smtClean="0"/>
              <a:t>delete</a:t>
            </a:r>
            <a:r>
              <a:rPr lang="ru-RU" dirty="0" smtClean="0"/>
              <a:t>» — уничтожать) служит для стирания, уничтоже­ния объектов. В среде </a:t>
            </a:r>
            <a:r>
              <a:rPr lang="en-US" i="1" dirty="0" smtClean="0"/>
              <a:t>Windows</a:t>
            </a:r>
            <a:r>
              <a:rPr lang="ru-RU" dirty="0" smtClean="0"/>
              <a:t> ей стирают ненужные фай­лы, директории, шрифты. Будьте осторожны, стирая не­нужное — некоторые ретивые </a:t>
            </a:r>
            <a:r>
              <a:rPr lang="ru-RU" dirty="0" err="1" smtClean="0"/>
              <a:t>стиральщики</a:t>
            </a:r>
            <a:r>
              <a:rPr lang="ru-RU" dirty="0" smtClean="0"/>
              <a:t> превращали таким образом свой компьютер в инструмент для забива­ния гвоздей. Во всяком случае, по интеллекту это был полный аналог.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В текстовом редакторе клавиша </a:t>
            </a:r>
            <a:r>
              <a:rPr lang="en-US" b="1" i="1" dirty="0" smtClean="0"/>
              <a:t>Del</a:t>
            </a:r>
            <a:r>
              <a:rPr lang="ru-RU" dirty="0" smtClean="0"/>
              <a:t> удаляет символ, следующий за позицией курсора. При этом курсор не пе­ремещается.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Затем следуют одна под другой клавиши </a:t>
            </a:r>
            <a:r>
              <a:rPr lang="ru-RU" b="1" i="1" dirty="0" smtClean="0"/>
              <a:t>Но</a:t>
            </a:r>
            <a:r>
              <a:rPr lang="en-US" b="1" i="1" dirty="0" smtClean="0"/>
              <a:t>m</a:t>
            </a:r>
            <a:r>
              <a:rPr lang="ru-RU" b="1" i="1" dirty="0" smtClean="0"/>
              <a:t>е</a:t>
            </a:r>
            <a:r>
              <a:rPr lang="ru-RU" dirty="0" smtClean="0"/>
              <a:t> (до­мой) и </a:t>
            </a:r>
            <a:r>
              <a:rPr lang="en-US" b="1" i="1" dirty="0" smtClean="0"/>
              <a:t>End</a:t>
            </a:r>
            <a:r>
              <a:rPr lang="ru-RU" dirty="0" smtClean="0"/>
              <a:t> (конец). </a:t>
            </a:r>
            <a:r>
              <a:rPr lang="ru-RU" i="1" dirty="0" smtClean="0"/>
              <a:t>Но</a:t>
            </a:r>
            <a:r>
              <a:rPr lang="en-US" i="1" dirty="0" smtClean="0"/>
              <a:t>m</a:t>
            </a:r>
            <a:r>
              <a:rPr lang="ru-RU" i="1" dirty="0" smtClean="0"/>
              <a:t>е</a:t>
            </a:r>
            <a:r>
              <a:rPr lang="ru-RU" dirty="0" smtClean="0"/>
              <a:t> перемещает курсор к первой позиции строки, реже к первой позиции экрана.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Клавиша </a:t>
            </a:r>
            <a:r>
              <a:rPr lang="en-US" b="1" i="1" dirty="0" smtClean="0"/>
              <a:t>End</a:t>
            </a:r>
            <a:r>
              <a:rPr lang="en-US" dirty="0" smtClean="0"/>
              <a:t> </a:t>
            </a:r>
            <a:r>
              <a:rPr lang="ru-RU" dirty="0" smtClean="0"/>
              <a:t>- перемещает курсор в последнюю по­зицию строки, на которой он находится.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Название клавиши </a:t>
            </a:r>
            <a:r>
              <a:rPr lang="en-US" b="1" i="1" dirty="0" err="1" smtClean="0"/>
              <a:t>PgUp</a:t>
            </a:r>
            <a:r>
              <a:rPr lang="ru-RU" dirty="0" smtClean="0"/>
              <a:t> произошло от английского </a:t>
            </a:r>
            <a:r>
              <a:rPr lang="en-US" b="1" i="1" dirty="0" smtClean="0"/>
              <a:t>Page Up</a:t>
            </a:r>
            <a:r>
              <a:rPr lang="ru-RU" dirty="0" smtClean="0"/>
              <a:t> — то есть «на страницу вверх». Она служит для перемещения курсора на один экран вверх. При работе с текстом происходит перемещение экрана на одну страни­цу назад (примерно на 22-25 строк).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Соответственно клавиша </a:t>
            </a:r>
            <a:r>
              <a:rPr lang="en-US" b="1" i="1" dirty="0" err="1" smtClean="0"/>
              <a:t>PgDn</a:t>
            </a:r>
            <a:r>
              <a:rPr lang="en-US" b="1" dirty="0" smtClean="0"/>
              <a:t> </a:t>
            </a:r>
            <a:r>
              <a:rPr lang="ru-RU" dirty="0" smtClean="0"/>
              <a:t>означает </a:t>
            </a:r>
            <a:r>
              <a:rPr lang="en-US" b="1" i="1" dirty="0" smtClean="0"/>
              <a:t>Page Down</a:t>
            </a:r>
            <a:r>
              <a:rPr lang="ru-RU" dirty="0" smtClean="0"/>
              <a:t> — то есть «на страницу вниз». При ее нажатии происходит перемещение курсора на один экран вниз. При работе с текстом происходит перемещение на одну страницу вперед.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/>
              <a:t>-  4 клавиши со стрелками</a:t>
            </a:r>
            <a:r>
              <a:rPr lang="ru-RU" dirty="0" smtClean="0"/>
              <a:t>. </a:t>
            </a:r>
            <a:r>
              <a:rPr lang="ru-RU" i="1" dirty="0" smtClean="0"/>
              <a:t>Ими приходится пользоваться. С их помощью можно передвигать </a:t>
            </a:r>
            <a:r>
              <a:rPr lang="en-US" i="1" dirty="0" smtClean="0"/>
              <a:t>no</a:t>
            </a:r>
            <a:r>
              <a:rPr lang="ru-RU" i="1" dirty="0" smtClean="0"/>
              <a:t>-экрану курсор.</a:t>
            </a: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072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57B54B-B3FA-4172-8B56-4B1186F1D6F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/>
              <a:t>«Техника безопасности» при работе с клавиатурой. </a:t>
            </a: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В свете вышесказанного (то есть учитывая тот факт, что за компьютером проходит значительная часть вашей жизни) необходимо задумываться не только о конструкции и функционировании аппаратуры, но и о ее эксплуатации. Следует помнить, что не только вы способны нанести вред клавиатуре, но и она может оказаться небезопасной для вас!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Наибольшую опасность, связанную с клавиатурой, представляет ее загрязнение. Поэтому клавиатуру следует регулярно чистить влажными салфетками для компьютерной техники и вытряхивать мусор из промежутков между клавишами. Перед этим клавиатуру обязательно надо отключить от ПК или выключить ноутбук. В противном случае устройство может выйти из строя от беспорядочного одновременного нажатия клавиш при чистке: ряд клавиш перестанет работать.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Возьмите за правило никогда не есть за клавиатурой. Пить у компьютера тоже не следует: рано или поздно содержимое чашки или стакана окажется разлитым по «орудию производства». Кофе и другие жидкости, оказавшиеся между клавишами, после испарения воды оставляют внутри и на поверхности устройства липкую субстанцию, удалить которую сложно, а работе она мешает довольно сильно, т.к. клавиши начинают залипать. Переутомление рук не менее опасно, чем загрязнение клавиш. При работе с клавиатурой кисти находятся в изогнутом положении, что негативно отражается на состоянии запястий, а также долгое время висят над клавиатурой, что приводит к перегрузке локтей и предплечий. Избавить руки от избыточной нагрузки несложно: необходимо создать опору для кистей, чтобы им не требовалось висеть в воздухе на протяжении всего времени работы за компьютером.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60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FBCF1D-0335-48A1-BAD2-3FB5E836A8C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D384-CE39-4CBE-BFD3-A8D6C68D701F}" type="datetime1">
              <a:rPr lang="ru-RU"/>
              <a:pPr>
                <a:defRPr/>
              </a:pPr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EE10E-18B0-4E07-8976-8EB338B111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59538-6D48-4C43-A7C0-1CFA74646798}" type="datetime1">
              <a:rPr lang="ru-RU"/>
              <a:pPr>
                <a:defRPr/>
              </a:pPr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EF364-3A43-4A5D-A112-AAFCF0BC06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53E9A-D93D-443F-9452-F4F9F3CECCE5}" type="datetime1">
              <a:rPr lang="ru-RU"/>
              <a:pPr>
                <a:defRPr/>
              </a:pPr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DA410-A393-4A99-9052-8501536A5D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CC75D-FF41-4927-83FE-E5AAEC923D3B}" type="datetime1">
              <a:rPr lang="ru-RU"/>
              <a:pPr>
                <a:defRPr/>
              </a:pPr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14EE9-2F6C-4A4E-BBD2-959B894D07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ED392-3242-47EA-9DBB-33BF5C428A5B}" type="datetime1">
              <a:rPr lang="ru-RU"/>
              <a:pPr>
                <a:defRPr/>
              </a:pPr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DD510-D314-4997-9AFE-1135EBFEC0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A49A9-4A23-4D7D-B8A4-416651CF0719}" type="datetime1">
              <a:rPr lang="ru-RU"/>
              <a:pPr>
                <a:defRPr/>
              </a:pPr>
              <a:t>01.10.2014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30984-25BD-4B9C-A8D7-D42B91AAB7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B04E8-8F4E-4133-B671-40AE8341EF72}" type="datetime1">
              <a:rPr lang="ru-RU"/>
              <a:pPr>
                <a:defRPr/>
              </a:pPr>
              <a:t>01.10.2014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9670E-277A-43CF-AC97-ED33A5CD4A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3F1E0-CF37-44ED-83C2-FDC4A2AAE9C9}" type="datetime1">
              <a:rPr lang="ru-RU"/>
              <a:pPr>
                <a:defRPr/>
              </a:pPr>
              <a:t>01.10.2014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488DD-48BA-46CE-B803-ABBB0E04FD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E1348-B79F-424C-A4C4-F8C3EE0CBB1E}" type="datetime1">
              <a:rPr lang="ru-RU"/>
              <a:pPr>
                <a:defRPr/>
              </a:pPr>
              <a:t>01.10.2014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52567-BA39-454A-A16D-5632857558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F26F1-6FF8-4F02-968F-E529C980D3BA}" type="datetime1">
              <a:rPr lang="ru-RU"/>
              <a:pPr>
                <a:defRPr/>
              </a:pPr>
              <a:t>01.10.2014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A32C2-A9F5-4700-A1D8-0242979944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591EE-507D-4BE1-8AC5-878B9DFD557A}" type="datetime1">
              <a:rPr lang="ru-RU"/>
              <a:pPr>
                <a:defRPr/>
              </a:pPr>
              <a:t>01.10.2014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4BEB5-71EC-46CE-AA87-A18F264A68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B8737F2-7EB7-4A9A-9446-FA65146C7719}" type="datetime1">
              <a:rPr lang="ru-RU"/>
              <a:pPr>
                <a:defRPr/>
              </a:pPr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92EBFC6-B29D-450D-8DA9-B79F519C9E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med" advClick="0">
    <p:dissolve/>
  </p:transition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image" Target="../media/image22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12" Type="http://schemas.openxmlformats.org/officeDocument/2006/relationships/image" Target="../media/image2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11" Type="http://schemas.openxmlformats.org/officeDocument/2006/relationships/image" Target="../media/image20.jpeg"/><Relationship Id="rId5" Type="http://schemas.openxmlformats.org/officeDocument/2006/relationships/image" Target="../media/image14.jpeg"/><Relationship Id="rId10" Type="http://schemas.openxmlformats.org/officeDocument/2006/relationships/image" Target="../media/image19.jpeg"/><Relationship Id="rId4" Type="http://schemas.openxmlformats.org/officeDocument/2006/relationships/image" Target="../media/image13.png"/><Relationship Id="rId9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71613"/>
            <a:ext cx="7772400" cy="2028838"/>
          </a:xfrm>
        </p:spPr>
        <p:txBody>
          <a:bodyPr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Клавиатура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 rtlCol="0">
            <a:normAutofit/>
          </a:bodyPr>
          <a:lstStyle/>
          <a:p>
            <a:pPr marL="0" indent="36036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центре расположены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алфавитно-цифровые клавиши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очень похожие на клавиши обычной пишущей машинки. На них нанесены цифры, специальные символы («!», «:», «*» и т.д.), буквы русского алфавита, латинские буквы.</a:t>
            </a:r>
          </a:p>
          <a:p>
            <a:pPr marL="0" indent="36036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Алфавитно-цифровая клавиатура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основная часть клавиатуры с алфавитно-цифровыми клавишами, на которых нарисованы символы, вместе со всеми тесно прилегающими управляющими клавишами.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092B6B-C4BA-4112-8487-C0784E82F6FB}" type="slidenum">
              <a:rPr lang="ru-RU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611188" y="333375"/>
            <a:ext cx="784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>
                <a:solidFill>
                  <a:srgbClr val="FFFF00"/>
                </a:solidFill>
                <a:latin typeface="Times New Roman" pitchFamily="18" charset="0"/>
              </a:rPr>
              <a:t>Клавиши управления курсором</a:t>
            </a:r>
          </a:p>
        </p:txBody>
      </p:sp>
      <p:grpSp>
        <p:nvGrpSpPr>
          <p:cNvPr id="63491" name="Group 27"/>
          <p:cNvGrpSpPr>
            <a:grpSpLocks/>
          </p:cNvGrpSpPr>
          <p:nvPr/>
        </p:nvGrpSpPr>
        <p:grpSpPr bwMode="auto">
          <a:xfrm>
            <a:off x="395288" y="1628775"/>
            <a:ext cx="2362200" cy="1295400"/>
            <a:chOff x="249" y="1344"/>
            <a:chExt cx="1488" cy="816"/>
          </a:xfrm>
        </p:grpSpPr>
        <p:sp>
          <p:nvSpPr>
            <p:cNvPr id="63492" name="Rectangle 3"/>
            <p:cNvSpPr>
              <a:spLocks noChangeArrowheads="1"/>
            </p:cNvSpPr>
            <p:nvPr/>
          </p:nvSpPr>
          <p:spPr bwMode="auto">
            <a:xfrm>
              <a:off x="825" y="1344"/>
              <a:ext cx="384" cy="384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3493" name="Rectangle 4"/>
            <p:cNvSpPr>
              <a:spLocks noChangeArrowheads="1"/>
            </p:cNvSpPr>
            <p:nvPr/>
          </p:nvSpPr>
          <p:spPr bwMode="auto">
            <a:xfrm>
              <a:off x="249" y="1776"/>
              <a:ext cx="432" cy="384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3494" name="Rectangle 5"/>
            <p:cNvSpPr>
              <a:spLocks noChangeArrowheads="1"/>
            </p:cNvSpPr>
            <p:nvPr/>
          </p:nvSpPr>
          <p:spPr bwMode="auto">
            <a:xfrm>
              <a:off x="1305" y="1776"/>
              <a:ext cx="432" cy="384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3495" name="Rectangle 6"/>
            <p:cNvSpPr>
              <a:spLocks noChangeArrowheads="1"/>
            </p:cNvSpPr>
            <p:nvPr/>
          </p:nvSpPr>
          <p:spPr bwMode="auto">
            <a:xfrm>
              <a:off x="825" y="1776"/>
              <a:ext cx="384" cy="384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3496" name="Line 7"/>
            <p:cNvSpPr>
              <a:spLocks noChangeShapeType="1"/>
            </p:cNvSpPr>
            <p:nvPr/>
          </p:nvSpPr>
          <p:spPr bwMode="auto">
            <a:xfrm>
              <a:off x="1017" y="1824"/>
              <a:ext cx="0" cy="288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3497" name="Line 9"/>
            <p:cNvSpPr>
              <a:spLocks noChangeShapeType="1"/>
            </p:cNvSpPr>
            <p:nvPr/>
          </p:nvSpPr>
          <p:spPr bwMode="auto">
            <a:xfrm flipV="1">
              <a:off x="1017" y="1392"/>
              <a:ext cx="0" cy="288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3498" name="Line 10"/>
            <p:cNvSpPr>
              <a:spLocks noChangeShapeType="1"/>
            </p:cNvSpPr>
            <p:nvPr/>
          </p:nvSpPr>
          <p:spPr bwMode="auto">
            <a:xfrm>
              <a:off x="1401" y="1968"/>
              <a:ext cx="240" cy="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3499" name="Line 11"/>
            <p:cNvSpPr>
              <a:spLocks noChangeShapeType="1"/>
            </p:cNvSpPr>
            <p:nvPr/>
          </p:nvSpPr>
          <p:spPr bwMode="auto">
            <a:xfrm flipH="1">
              <a:off x="345" y="1968"/>
              <a:ext cx="240" cy="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3048000" y="2060575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006600"/>
                </a:solidFill>
                <a:latin typeface="Times New Roman" pitchFamily="18" charset="0"/>
              </a:rPr>
              <a:t>- </a:t>
            </a:r>
            <a:r>
              <a:rPr lang="ru-RU" sz="2800" b="1">
                <a:solidFill>
                  <a:srgbClr val="006600"/>
                </a:solidFill>
                <a:latin typeface="Times New Roman" pitchFamily="18" charset="0"/>
              </a:rPr>
              <a:t>клавиши перемещения курсора</a:t>
            </a:r>
            <a:r>
              <a:rPr lang="ru-RU" sz="2400" b="1">
                <a:solidFill>
                  <a:srgbClr val="0066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63502" name="Rectangle 17"/>
          <p:cNvSpPr>
            <a:spLocks noChangeArrowheads="1"/>
          </p:cNvSpPr>
          <p:nvPr/>
        </p:nvSpPr>
        <p:spPr bwMode="auto">
          <a:xfrm>
            <a:off x="1116013" y="3357563"/>
            <a:ext cx="838200" cy="8382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End</a:t>
            </a:r>
          </a:p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2124075" y="3429000"/>
            <a:ext cx="35242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  <a:latin typeface="Times New Roman" pitchFamily="18" charset="0"/>
              </a:rPr>
              <a:t>- перемещает курсор в конец строки</a:t>
            </a:r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53" grpId="0" autoUpdateAnimBg="0"/>
      <p:bldP spid="1025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25"/>
            <a:ext cx="6400800" cy="5697538"/>
          </a:xfrm>
        </p:spPr>
        <p:txBody>
          <a:bodyPr>
            <a:normAutofit/>
          </a:bodyPr>
          <a:lstStyle/>
          <a:p>
            <a:pPr marL="0" indent="360363">
              <a:lnSpc>
                <a:spcPct val="90000"/>
              </a:lnSpc>
              <a:buFont typeface="Arial" charset="0"/>
              <a:buNone/>
            </a:pPr>
            <a:r>
              <a:rPr lang="ru-RU" sz="3000" smtClean="0">
                <a:latin typeface="Times New Roman" pitchFamily="18" charset="0"/>
                <a:cs typeface="Times New Roman" pitchFamily="18" charset="0"/>
              </a:rPr>
              <a:t>Для перемещения курсора служат </a:t>
            </a:r>
            <a:r>
              <a:rPr lang="ru-RU" sz="3000" b="1" smtClean="0">
                <a:latin typeface="Times New Roman" pitchFamily="18" charset="0"/>
                <a:cs typeface="Times New Roman" pitchFamily="18" charset="0"/>
              </a:rPr>
              <a:t>клавиши управления курсором</a:t>
            </a:r>
            <a:r>
              <a:rPr lang="ru-RU" sz="3000" smtClean="0">
                <a:latin typeface="Times New Roman" pitchFamily="18" charset="0"/>
                <a:cs typeface="Times New Roman" pitchFamily="18" charset="0"/>
              </a:rPr>
              <a:t>, на них изображены стрелки, направленные вверх, вниз, влево и вправо. </a:t>
            </a:r>
          </a:p>
          <a:p>
            <a:pPr marL="0" indent="360363">
              <a:lnSpc>
                <a:spcPct val="90000"/>
              </a:lnSpc>
              <a:buFont typeface="Arial" charset="0"/>
              <a:buNone/>
            </a:pPr>
            <a:r>
              <a:rPr lang="ru-RU" sz="3000" smtClean="0">
                <a:latin typeface="Times New Roman" pitchFamily="18" charset="0"/>
                <a:cs typeface="Times New Roman" pitchFamily="18" charset="0"/>
              </a:rPr>
              <a:t>Эти клавиши перемещают курсор на одну позицию в соответствующем направлении. </a:t>
            </a:r>
          </a:p>
          <a:p>
            <a:pPr marL="0" indent="360363">
              <a:lnSpc>
                <a:spcPct val="90000"/>
              </a:lnSpc>
            </a:pPr>
            <a:endParaRPr lang="ru-RU" sz="300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723402-F19C-4C2F-8B30-C09D7CFA9A8B}" type="slidenum">
              <a:rPr lang="ru-RU"/>
              <a:pPr>
                <a:defRPr/>
              </a:pPr>
              <a:t>12</a:t>
            </a:fld>
            <a:endParaRPr lang="ru-RU"/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3"/>
          <a:srcRect t="49951"/>
          <a:stretch>
            <a:fillRect/>
          </a:stretch>
        </p:blipFill>
        <p:spPr bwMode="auto">
          <a:xfrm>
            <a:off x="6877050" y="1844675"/>
            <a:ext cx="2009775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 rtlCol="0"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«Техника безопасности» при работе с клавиатурой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57813"/>
          </a:xfrm>
        </p:spPr>
        <p:txBody>
          <a:bodyPr rtlCol="0">
            <a:normAutofit fontScale="77500" lnSpcReduction="20000"/>
          </a:bodyPr>
          <a:lstStyle/>
          <a:p>
            <a:pPr marL="0" indent="4429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Наибольшую опасность, связанную с клавиатурой, представляет ее загрязнение. Поэтому клавиатуру следует регулярно чистить влажными салфетками для компьютерной техники и вытряхивать мусор из промежутков между клавишами. </a:t>
            </a:r>
          </a:p>
          <a:p>
            <a:pPr marL="0" indent="4429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Возьмите за правило никогда не есть за клавиатурой. Пить у компьютера тоже не следует: рано или поздно содержимое чашки или стакана окажется разлитым по «орудию производства». </a:t>
            </a:r>
          </a:p>
          <a:p>
            <a:pPr marL="0" indent="44291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Переутомление рук не менее опасно, чем загрязнение клавиш. При работе с клавиатурой кисти находятся в изогнутом положении, что негативно отражается на состоянии запястий, а также долгое время висят над клавиатурой, что приводит к перегрузке локтей и предплечий. Избавить руки от избыточной нагрузки несложно: необходимо создать опору для кистей, чтобы им не требовалось висеть в воздухе на протяжении всего времени работы за компьютером.</a:t>
            </a:r>
          </a:p>
          <a:p>
            <a:pPr marL="0" indent="442913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0C93AD-C80B-4BB7-9215-E9CB1CE51B1E}" type="slidenum">
              <a:rPr lang="ru-RU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291B97-7BE4-4811-B200-CE15AAA6341E}" type="slidenum">
              <a:rPr lang="ru-RU"/>
              <a:pPr>
                <a:defRPr/>
              </a:pPr>
              <a:t>14</a:t>
            </a:fld>
            <a:endParaRPr lang="ru-RU"/>
          </a:p>
        </p:txBody>
      </p:sp>
      <p:pic>
        <p:nvPicPr>
          <p:cNvPr id="9218" name="Picture 2" descr="C:\Users\Амир\Desktop\Клава\878ada70e70b544c684ca5d66cb6097e_full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2214546" cy="23574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20" name="Picture 4" descr="клавиатура(штрих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40" y="4643446"/>
            <a:ext cx="2428860" cy="22145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22" name="Picture 6" descr="C:\Users\Амир\Desktop\Клава\post-3-12167388058079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572000" y="4643447"/>
            <a:ext cx="2143140" cy="22145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23" name="Picture 7" descr="C:\Users\Амир\Desktop\Клава\logitech-gaming-keyboard-g510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0" y="2357430"/>
            <a:ext cx="2214546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24" name="Picture 8" descr="C:\Users\Амир\Desktop\Клава\9005189-picture-of-computer-keyboard-as-symbol-of-global-network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2214546" y="2357430"/>
            <a:ext cx="2357454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25" name="Picture 9" descr="C:\Users\Амир\Desktop\Клава\20040510_nightowl_01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2357422" y="4643446"/>
            <a:ext cx="2214546" cy="22145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26" name="Picture 10" descr="C:\Users\Амир\Desktop\Клава\klava.jpg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0" y="4643446"/>
            <a:ext cx="2357454" cy="22145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27" name="Picture 11" descr="C:\Users\Амир\Desktop\Клава\akai-synth-station.jpg"/>
          <p:cNvPicPr>
            <a:picLocks noChangeAspect="1" noChangeArrowheads="1"/>
          </p:cNvPicPr>
          <p:nvPr/>
        </p:nvPicPr>
        <p:blipFill>
          <a:blip r:embed="rId10" cstate="screen"/>
          <a:srcRect/>
          <a:stretch>
            <a:fillRect/>
          </a:stretch>
        </p:blipFill>
        <p:spPr bwMode="auto">
          <a:xfrm>
            <a:off x="6929454" y="0"/>
            <a:ext cx="2214546" cy="23574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28" name="Picture 12" descr="C:\Users\Амир\Desktop\Клава\belkin-gaming-mouse.jpg"/>
          <p:cNvPicPr>
            <a:picLocks noChangeAspect="1" noChangeArrowheads="1"/>
          </p:cNvPicPr>
          <p:nvPr/>
        </p:nvPicPr>
        <p:blipFill>
          <a:blip r:embed="rId11" cstate="screen"/>
          <a:srcRect/>
          <a:stretch>
            <a:fillRect/>
          </a:stretch>
        </p:blipFill>
        <p:spPr bwMode="auto">
          <a:xfrm>
            <a:off x="2214546" y="0"/>
            <a:ext cx="2357454" cy="23574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29" name="Picture 13" descr="C:\Users\Амир\Desktop\Клава\SteelSeries-Shift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572000" y="2357430"/>
            <a:ext cx="4572000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30" name="Picture 14" descr="C:\Users\Амир\Desktop\Клава\Klava1.jpg"/>
          <p:cNvPicPr>
            <a:picLocks noChangeAspect="1" noChangeArrowheads="1"/>
          </p:cNvPicPr>
          <p:nvPr/>
        </p:nvPicPr>
        <p:blipFill>
          <a:blip r:embed="rId13" cstate="screen"/>
          <a:srcRect/>
          <a:stretch>
            <a:fillRect/>
          </a:stretch>
        </p:blipFill>
        <p:spPr bwMode="auto">
          <a:xfrm>
            <a:off x="4572000" y="0"/>
            <a:ext cx="2357454" cy="23574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E9ADBCA-096C-498E-BC05-A45F2FB54BA4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39750" indent="-5397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Познакомить с клавиатурой, ее назначением и принципом действия.</a:t>
            </a:r>
          </a:p>
          <a:p>
            <a:pPr marL="539750" indent="-5397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Изучить группы клавиш на клавиатуре.</a:t>
            </a:r>
          </a:p>
          <a:p>
            <a:pPr marL="539750" indent="-5397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Изучение специальных клавиш на клавиатуре, а так же приемов работы в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Windows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только с помощью клавиатуры.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64B197-9605-463E-BCAD-B361FE081E61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Назначение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929063"/>
          </a:xfrm>
        </p:spPr>
        <p:txBody>
          <a:bodyPr rtlCol="0">
            <a:normAutofit/>
          </a:bodyPr>
          <a:lstStyle/>
          <a:p>
            <a:pPr marL="0" indent="360363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Клавиатура предназначена для ввода в компьютер информации от пользователя. Пока что задача распознавания компьютером человеческого голоса удовлетворительно не решена, поэтому печать на клавиатуре - это основной способ ввода алфавитно-цифровой информации от пользователя в компьютер.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1D4F81-4016-4343-9A43-AADE7A809D93}" type="slidenum">
              <a:rPr lang="ru-RU"/>
              <a:pPr>
                <a:defRPr/>
              </a:pPr>
              <a:t>3</a:t>
            </a:fld>
            <a:endParaRPr lang="ru-RU"/>
          </a:p>
        </p:txBody>
      </p:sp>
      <p:pic>
        <p:nvPicPr>
          <p:cNvPr id="5" name="Picture 3" descr="C:\Users\Амир\Desktop\Клава\Keyboard_Wallpaper_5boox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57818" y="4286256"/>
            <a:ext cx="2495533" cy="21431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194" name="Picture 2" descr="C:\Users\Амир\Desktop\Клава\1-kursyi_programmirovaniya_web_dizajna_v_harkove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142976" y="4286256"/>
            <a:ext cx="3643338" cy="20717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3929063"/>
          </a:xfrm>
        </p:spPr>
        <p:txBody>
          <a:bodyPr/>
          <a:lstStyle/>
          <a:p>
            <a:pPr marL="0" indent="360363">
              <a:buFont typeface="Arial" charset="0"/>
              <a:buNone/>
            </a:pP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Клавиатура-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 компьютерное устройство, которое располагается перед экраном дисплея и служит для набора текстов и управления компьютером с помощью клавиш, находящихся на клавиатуре.</a:t>
            </a:r>
          </a:p>
          <a:p>
            <a:pPr marL="0" indent="360363">
              <a:buFont typeface="Arial" charset="0"/>
              <a:buNone/>
            </a:pPr>
            <a:endParaRPr lang="ru-RU" sz="40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Амир\Desktop\Клава\x_22716f3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857628"/>
            <a:ext cx="4000528" cy="25860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Амир\Desktop\Клава\defender-matador-550-klaviatura-1f9fb63464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786314" y="4000504"/>
            <a:ext cx="4000528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3BA903-6B7E-4C8C-B2D6-C9D75DFB3E9F}" type="slidenum">
              <a:rPr lang="ru-RU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3050"/>
            <a:ext cx="8226425" cy="1143000"/>
          </a:xfrm>
          <a:effectLst>
            <a:outerShdw dist="35921" dir="2700000" algn="ctr" rotWithShape="0">
              <a:schemeClr val="tx1"/>
            </a:outerShdw>
          </a:effectLst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5400" dirty="0" smtClean="0">
                <a:solidFill>
                  <a:schemeClr val="hlink"/>
                </a:solidFill>
                <a:latin typeface="Times New Roman" pitchFamily="18" charset="0"/>
              </a:rPr>
              <a:t>Клавиатура</a:t>
            </a:r>
            <a:r>
              <a:rPr lang="ru-RU" dirty="0" smtClean="0">
                <a:solidFill>
                  <a:schemeClr val="hlink"/>
                </a:solidFill>
                <a:latin typeface="Times New Roman" pitchFamily="18" charset="0"/>
              </a:rPr>
              <a:t> -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41438"/>
            <a:ext cx="9144000" cy="38163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>
                <a:latin typeface="Times New Roman" pitchFamily="18" charset="0"/>
              </a:rPr>
              <a:t>— </a:t>
            </a:r>
            <a:r>
              <a:rPr lang="ru-RU" b="1" smtClean="0">
                <a:solidFill>
                  <a:srgbClr val="006600"/>
                </a:solidFill>
                <a:latin typeface="Times New Roman" pitchFamily="18" charset="0"/>
              </a:rPr>
              <a:t>устройство для ввода информации в компьютер и подачи управляющих сигналов. Содержит стандартный набор клавиш печатной машинки и некоторые дополнительные клавиши — управляющие и функциональные клавиши, клавиши управления курсором и малую цифровую</a:t>
            </a:r>
            <a:r>
              <a:rPr lang="ru-RU" b="1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ru-RU" b="1" smtClean="0">
                <a:solidFill>
                  <a:srgbClr val="006600"/>
                </a:solidFill>
                <a:latin typeface="Times New Roman" pitchFamily="18" charset="0"/>
              </a:rPr>
              <a:t>клавиатуру. </a:t>
            </a:r>
          </a:p>
        </p:txBody>
      </p:sp>
      <p:pic>
        <p:nvPicPr>
          <p:cNvPr id="59396" name="Picture 7" descr="keyboard.jpg (13292 bytes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4436699">
            <a:off x="6684169" y="4991894"/>
            <a:ext cx="1298575" cy="1928813"/>
          </a:xfrm>
          <a:prstGeom prst="rect">
            <a:avLst/>
          </a:prstGeom>
          <a:noFill/>
          <a:ln w="38100">
            <a:solidFill>
              <a:srgbClr val="00B0F0"/>
            </a:solidFill>
            <a:miter lim="800000"/>
            <a:headEnd/>
            <a:tailEnd/>
          </a:ln>
        </p:spPr>
      </p:pic>
      <p:pic>
        <p:nvPicPr>
          <p:cNvPr id="59397" name="Picture 8" descr="keyboard3.gif (22105 bytes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321427">
            <a:off x="2987675" y="5013325"/>
            <a:ext cx="2376488" cy="17176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 advClick="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DCD69-C44A-4880-BEFB-F3B95493D473}" type="slidenum">
              <a:rPr lang="ru-RU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0" y="188913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>
                <a:solidFill>
                  <a:srgbClr val="00B0F0"/>
                </a:solidFill>
                <a:latin typeface="Times New Roman" pitchFamily="18" charset="0"/>
              </a:rPr>
              <a:t>Алфавитно-цифровые</a:t>
            </a:r>
            <a:r>
              <a:rPr lang="en-US" sz="4000" b="1">
                <a:solidFill>
                  <a:srgbClr val="00B0F0"/>
                </a:solidFill>
                <a:latin typeface="Times New Roman" pitchFamily="18" charset="0"/>
              </a:rPr>
              <a:t> </a:t>
            </a:r>
            <a:r>
              <a:rPr lang="ru-RU" sz="4000" b="1">
                <a:solidFill>
                  <a:srgbClr val="00B0F0"/>
                </a:solidFill>
                <a:latin typeface="Times New Roman" pitchFamily="18" charset="0"/>
              </a:rPr>
              <a:t> клавиши</a:t>
            </a:r>
          </a:p>
        </p:txBody>
      </p:sp>
      <p:sp>
        <p:nvSpPr>
          <p:cNvPr id="61443" name="Text Box 6"/>
          <p:cNvSpPr txBox="1">
            <a:spLocks noChangeArrowheads="1"/>
          </p:cNvSpPr>
          <p:nvPr/>
        </p:nvSpPr>
        <p:spPr bwMode="auto">
          <a:xfrm>
            <a:off x="250825" y="3213100"/>
            <a:ext cx="2087563" cy="482600"/>
          </a:xfrm>
          <a:prstGeom prst="rect">
            <a:avLst/>
          </a:prstGeom>
          <a:solidFill>
            <a:srgbClr val="EAEAEA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ENTER</a:t>
            </a:r>
            <a:endParaRPr lang="ru-RU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339975" y="1412875"/>
            <a:ext cx="640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ru-RU" sz="2800" b="1">
                <a:solidFill>
                  <a:srgbClr val="006600"/>
                </a:solidFill>
                <a:latin typeface="Times New Roman" pitchFamily="18" charset="0"/>
              </a:rPr>
              <a:t> - алфавитно-цифровые клавиши.</a:t>
            </a:r>
          </a:p>
        </p:txBody>
      </p:sp>
      <p:sp>
        <p:nvSpPr>
          <p:cNvPr id="61445" name="Rectangle 9"/>
          <p:cNvSpPr>
            <a:spLocks noChangeArrowheads="1"/>
          </p:cNvSpPr>
          <p:nvPr/>
        </p:nvSpPr>
        <p:spPr bwMode="auto">
          <a:xfrm>
            <a:off x="323850" y="2565400"/>
            <a:ext cx="2057400" cy="304800"/>
          </a:xfrm>
          <a:prstGeom prst="rect">
            <a:avLst/>
          </a:prstGeom>
          <a:solidFill>
            <a:srgbClr val="EAEAEA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514600" y="2492375"/>
            <a:ext cx="662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006600"/>
                </a:solidFill>
                <a:latin typeface="Times New Roman" pitchFamily="18" charset="0"/>
              </a:rPr>
              <a:t>- пробел. (служит для разделения слов)</a:t>
            </a:r>
          </a:p>
        </p:txBody>
      </p:sp>
      <p:sp>
        <p:nvSpPr>
          <p:cNvPr id="8272" name="Text Box 80"/>
          <p:cNvSpPr txBox="1">
            <a:spLocks noChangeArrowheads="1"/>
          </p:cNvSpPr>
          <p:nvPr/>
        </p:nvSpPr>
        <p:spPr bwMode="auto">
          <a:xfrm>
            <a:off x="2484438" y="3068638"/>
            <a:ext cx="6659562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- </a:t>
            </a:r>
            <a:r>
              <a:rPr lang="ru-RU" sz="2800" b="1">
                <a:solidFill>
                  <a:srgbClr val="006600"/>
                </a:solidFill>
                <a:latin typeface="Times New Roman" pitchFamily="18" charset="0"/>
              </a:rPr>
              <a:t>клавиша ввода. </a:t>
            </a:r>
          </a:p>
          <a:p>
            <a:pPr>
              <a:buFontTx/>
              <a:buChar char="•"/>
            </a:pPr>
            <a:r>
              <a:rPr lang="ru-RU" sz="2800" b="1">
                <a:solidFill>
                  <a:srgbClr val="006600"/>
                </a:solidFill>
                <a:latin typeface="Times New Roman" pitchFamily="18" charset="0"/>
              </a:rPr>
              <a:t> используют для ввода команд;</a:t>
            </a:r>
          </a:p>
          <a:p>
            <a:pPr>
              <a:buFontTx/>
              <a:buChar char="•"/>
            </a:pPr>
            <a:r>
              <a:rPr lang="ru-RU" sz="2800" b="1">
                <a:solidFill>
                  <a:srgbClr val="006600"/>
                </a:solidFill>
                <a:latin typeface="Times New Roman" pitchFamily="18" charset="0"/>
              </a:rPr>
              <a:t> для выбора пунктов меню;</a:t>
            </a:r>
          </a:p>
          <a:p>
            <a:pPr>
              <a:buFontTx/>
              <a:buChar char="•"/>
            </a:pPr>
            <a:r>
              <a:rPr lang="ru-RU" sz="2800" b="1">
                <a:solidFill>
                  <a:srgbClr val="006600"/>
                </a:solidFill>
                <a:latin typeface="Times New Roman" pitchFamily="18" charset="0"/>
              </a:rPr>
              <a:t> для выражения согласия на выполнение действия;</a:t>
            </a:r>
          </a:p>
          <a:p>
            <a:pPr>
              <a:buFontTx/>
              <a:buChar char="•"/>
            </a:pPr>
            <a:r>
              <a:rPr lang="ru-RU" sz="2800" b="1">
                <a:solidFill>
                  <a:srgbClr val="006600"/>
                </a:solidFill>
                <a:latin typeface="Times New Roman" pitchFamily="18" charset="0"/>
              </a:rPr>
              <a:t> завершение абзаца</a:t>
            </a:r>
          </a:p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При нажатии на клавишу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Enter</a:t>
            </a:r>
            <a:r>
              <a:rPr lang="en-US" sz="2800" b="1" i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курсор перемещается на строчку вниз.</a:t>
            </a:r>
          </a:p>
        </p:txBody>
      </p:sp>
      <p:grpSp>
        <p:nvGrpSpPr>
          <p:cNvPr id="61448" name="Group 11"/>
          <p:cNvGrpSpPr>
            <a:grpSpLocks/>
          </p:cNvGrpSpPr>
          <p:nvPr/>
        </p:nvGrpSpPr>
        <p:grpSpPr bwMode="auto">
          <a:xfrm>
            <a:off x="468313" y="1412875"/>
            <a:ext cx="1905000" cy="847725"/>
            <a:chOff x="192" y="1440"/>
            <a:chExt cx="1200" cy="484"/>
          </a:xfrm>
        </p:grpSpPr>
        <p:sp>
          <p:nvSpPr>
            <p:cNvPr id="61449" name="Text Box 6"/>
            <p:cNvSpPr txBox="1">
              <a:spLocks noChangeArrowheads="1"/>
            </p:cNvSpPr>
            <p:nvPr/>
          </p:nvSpPr>
          <p:spPr bwMode="auto">
            <a:xfrm>
              <a:off x="192" y="1440"/>
              <a:ext cx="528" cy="484"/>
            </a:xfrm>
            <a:prstGeom prst="rect">
              <a:avLst/>
            </a:prstGeom>
            <a:solidFill>
              <a:srgbClr val="EAEAEA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F</a:t>
              </a: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  <a:p>
              <a:r>
                <a:rPr lang="ru-RU" sz="2400">
                  <a:solidFill>
                    <a:srgbClr val="000000"/>
                  </a:solidFill>
                  <a:latin typeface="Times New Roman" pitchFamily="18" charset="0"/>
                </a:rPr>
                <a:t>     </a:t>
              </a: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A</a:t>
              </a: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1450" name="Text Box 7"/>
            <p:cNvSpPr txBox="1">
              <a:spLocks noChangeArrowheads="1"/>
            </p:cNvSpPr>
            <p:nvPr/>
          </p:nvSpPr>
          <p:spPr bwMode="auto">
            <a:xfrm>
              <a:off x="864" y="1440"/>
              <a:ext cx="528" cy="484"/>
            </a:xfrm>
            <a:prstGeom prst="rect">
              <a:avLst/>
            </a:prstGeom>
            <a:solidFill>
              <a:srgbClr val="EAEAEA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!</a:t>
              </a:r>
            </a:p>
            <a:p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utoUpdateAnimBg="0"/>
      <p:bldP spid="8200" grpId="0" autoUpdateAnimBg="0"/>
      <p:bldP spid="8202" grpId="0" autoUpdateAnimBg="0"/>
      <p:bldP spid="827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ACBEED7-05F4-43BE-B06E-EEC540D3596F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611188" y="476250"/>
            <a:ext cx="562292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ru-RU" sz="2000"/>
              <a:t>Клавиша </a:t>
            </a:r>
            <a:r>
              <a:rPr lang="ru-RU" sz="2000" b="1"/>
              <a:t>Enter</a:t>
            </a:r>
            <a:r>
              <a:rPr lang="ru-RU" sz="2000"/>
              <a:t> (иногда изображается со стрелкой) завершает ввод команды и вызывает ее выполнение. При наборе текста служит для завершения ввода абзаца.</a:t>
            </a:r>
          </a:p>
        </p:txBody>
      </p:sp>
      <p:pic>
        <p:nvPicPr>
          <p:cNvPr id="8194" name="Picture 2" descr="C:\Users\Амир\Desktop\Клава\1-kursyi_programmirovaniya_web_dizajna_v_harkove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532254" y="2211394"/>
            <a:ext cx="4282135" cy="20717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1763713" y="2968625"/>
            <a:ext cx="2197100" cy="11049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Enter</a:t>
            </a:r>
          </a:p>
          <a:p>
            <a:r>
              <a:rPr lang="ru-RU" sz="3200" b="1">
                <a:solidFill>
                  <a:srgbClr val="FF0000"/>
                </a:solidFill>
              </a:rPr>
              <a:t>(«энтер»)</a:t>
            </a:r>
            <a:r>
              <a:rPr lang="ru-RU" sz="3200">
                <a:solidFill>
                  <a:srgbClr val="FF0000"/>
                </a:solidFill>
              </a:rPr>
              <a:t> </a:t>
            </a:r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 flipV="1">
            <a:off x="3492500" y="2997200"/>
            <a:ext cx="2951163" cy="3603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 animBg="1"/>
      <p:bldP spid="5325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642938"/>
            <a:ext cx="8258175" cy="1857375"/>
          </a:xfrm>
        </p:spPr>
        <p:txBody>
          <a:bodyPr/>
          <a:lstStyle/>
          <a:p>
            <a:pPr marL="0" indent="360363">
              <a:buFont typeface="Arial" charset="0"/>
              <a:buNone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Алфавитно-цифровые клавиши -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их так называют потому, что этими клавишами в компьютер вводятся буквы и цифры, а заодно и знаки препинания.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3EBB8D-C690-4745-A4A1-08180401B31B}" type="slidenum">
              <a:rPr lang="ru-RU"/>
              <a:pPr>
                <a:defRPr/>
              </a:pPr>
              <a:t>9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2928934"/>
            <a:ext cx="7039805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1366</Words>
  <Application>Microsoft Office PowerPoint</Application>
  <PresentationFormat>Экран (4:3)</PresentationFormat>
  <Paragraphs>81</Paragraphs>
  <Slides>15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Calibri</vt:lpstr>
      <vt:lpstr>Arial</vt:lpstr>
      <vt:lpstr>Times New Roman</vt:lpstr>
      <vt:lpstr>Wingdings</vt:lpstr>
      <vt:lpstr>Тема Office</vt:lpstr>
      <vt:lpstr>Слайд 1</vt:lpstr>
      <vt:lpstr>Цель: </vt:lpstr>
      <vt:lpstr>Слайд 3</vt:lpstr>
      <vt:lpstr>Слайд 4</vt:lpstr>
      <vt:lpstr>Клавиатура -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Клавиатура</dc:title>
  <dc:creator>Амир</dc:creator>
  <cp:lastModifiedBy>Марина</cp:lastModifiedBy>
  <cp:revision>32</cp:revision>
  <dcterms:created xsi:type="dcterms:W3CDTF">2012-09-19T12:02:33Z</dcterms:created>
  <dcterms:modified xsi:type="dcterms:W3CDTF">2014-10-01T12:50:33Z</dcterms:modified>
</cp:coreProperties>
</file>