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9" d="100"/>
          <a:sy n="89" d="100"/>
        </p:scale>
        <p:origin x="-6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F8632E-E601-4A08-B851-8D03FBE578F4}" type="datetimeFigureOut">
              <a:rPr lang="ru-RU" smtClean="0"/>
              <a:pPr/>
              <a:t>10.01.2014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0F7EE3-CEF9-4106-900D-77DABFC9074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8632E-E601-4A08-B851-8D03FBE578F4}" type="datetimeFigureOut">
              <a:rPr lang="ru-RU" smtClean="0"/>
              <a:pPr/>
              <a:t>10.01.2014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F7EE3-CEF9-4106-900D-77DABFC9074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mailsanta.com/email_santa.asp"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643050"/>
            <a:ext cx="7772400" cy="1470025"/>
          </a:xfrm>
        </p:spPr>
        <p:txBody>
          <a:bodyPr/>
          <a:lstStyle/>
          <a:p>
            <a:r>
              <a:rPr lang="en-US" b="1" dirty="0" smtClean="0">
                <a:solidFill>
                  <a:schemeClr val="bg1"/>
                </a:solidFill>
              </a:rPr>
              <a:t>A Letter to Santa</a:t>
            </a:r>
            <a:endParaRPr lang="ru-RU" b="1" dirty="0">
              <a:solidFill>
                <a:schemeClr val="bg1"/>
              </a:solidFill>
            </a:endParaRPr>
          </a:p>
        </p:txBody>
      </p:sp>
      <p:sp>
        <p:nvSpPr>
          <p:cNvPr id="3" name="Подзаголовок 2"/>
          <p:cNvSpPr>
            <a:spLocks noGrp="1"/>
          </p:cNvSpPr>
          <p:nvPr>
            <p:ph type="subTitle" idx="1"/>
          </p:nvPr>
        </p:nvSpPr>
        <p:spPr/>
        <p:txBody>
          <a:bodyPr/>
          <a:lstStyle/>
          <a:p>
            <a:r>
              <a:rPr lang="ru-RU" dirty="0" smtClean="0">
                <a:solidFill>
                  <a:schemeClr val="bg1"/>
                </a:solidFill>
              </a:rPr>
              <a:t>Учитель МБОУ СОШ №7</a:t>
            </a:r>
          </a:p>
          <a:p>
            <a:r>
              <a:rPr lang="ru-RU" dirty="0" smtClean="0">
                <a:solidFill>
                  <a:schemeClr val="bg1"/>
                </a:solidFill>
              </a:rPr>
              <a:t>и</a:t>
            </a:r>
            <a:r>
              <a:rPr lang="ru-RU" dirty="0" smtClean="0">
                <a:solidFill>
                  <a:schemeClr val="bg1"/>
                </a:solidFill>
              </a:rPr>
              <a:t>м. Героя России </a:t>
            </a:r>
            <a:r>
              <a:rPr lang="ru-RU" dirty="0" err="1" smtClean="0">
                <a:solidFill>
                  <a:schemeClr val="bg1"/>
                </a:solidFill>
              </a:rPr>
              <a:t>Крупинова</a:t>
            </a:r>
            <a:r>
              <a:rPr lang="ru-RU" dirty="0" smtClean="0">
                <a:solidFill>
                  <a:schemeClr val="bg1"/>
                </a:solidFill>
              </a:rPr>
              <a:t> А.А</a:t>
            </a:r>
          </a:p>
          <a:p>
            <a:r>
              <a:rPr lang="ru-RU" dirty="0" err="1" smtClean="0">
                <a:solidFill>
                  <a:schemeClr val="bg1"/>
                </a:solidFill>
              </a:rPr>
              <a:t>Цапулина</a:t>
            </a:r>
            <a:r>
              <a:rPr lang="ru-RU" smtClean="0">
                <a:solidFill>
                  <a:schemeClr val="bg1"/>
                </a:solidFill>
              </a:rPr>
              <a:t> Л.А.</a:t>
            </a:r>
            <a:endParaRPr lang="ru-RU" dirty="0">
              <a:solidFill>
                <a:schemeClr val="bg1"/>
              </a:solidFill>
            </a:endParaRPr>
          </a:p>
        </p:txBody>
      </p:sp>
      <p:pic>
        <p:nvPicPr>
          <p:cNvPr id="4" name="Рисунок 3" descr="54.gif"/>
          <p:cNvPicPr>
            <a:picLocks noChangeAspect="1"/>
          </p:cNvPicPr>
          <p:nvPr/>
        </p:nvPicPr>
        <p:blipFill>
          <a:blip r:embed="rId2"/>
          <a:stretch>
            <a:fillRect/>
          </a:stretch>
        </p:blipFill>
        <p:spPr>
          <a:xfrm>
            <a:off x="3643306" y="2571744"/>
            <a:ext cx="1934778" cy="15478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endParaRPr lang="ru-RU"/>
          </a:p>
        </p:txBody>
      </p:sp>
      <p:pic>
        <p:nvPicPr>
          <p:cNvPr id="14" name="Содержимое 13" descr="raznoe_prazdnik009.gif"/>
          <p:cNvPicPr>
            <a:picLocks noGrp="1" noChangeAspect="1"/>
          </p:cNvPicPr>
          <p:nvPr>
            <p:ph idx="1"/>
          </p:nvPr>
        </p:nvPicPr>
        <p:blipFill>
          <a:blip r:embed="rId2"/>
          <a:stretch>
            <a:fillRect/>
          </a:stretch>
        </p:blipFill>
        <p:spPr>
          <a:xfrm>
            <a:off x="3857625" y="3148806"/>
            <a:ext cx="1428750" cy="1428750"/>
          </a:xfrm>
        </p:spPr>
      </p:pic>
      <p:pic>
        <p:nvPicPr>
          <p:cNvPr id="7" name="Рисунок 6" descr="5.jpg"/>
          <p:cNvPicPr>
            <a:picLocks noChangeAspect="1"/>
          </p:cNvPicPr>
          <p:nvPr/>
        </p:nvPicPr>
        <p:blipFill>
          <a:blip r:embed="rId3"/>
          <a:stretch>
            <a:fillRect/>
          </a:stretch>
        </p:blipFill>
        <p:spPr>
          <a:xfrm>
            <a:off x="0" y="-228624"/>
            <a:ext cx="9144000" cy="7315200"/>
          </a:xfrm>
          <a:prstGeom prst="rect">
            <a:avLst/>
          </a:prstGeom>
        </p:spPr>
      </p:pic>
      <p:sp>
        <p:nvSpPr>
          <p:cNvPr id="10" name="Прямоугольник 9"/>
          <p:cNvSpPr/>
          <p:nvPr/>
        </p:nvSpPr>
        <p:spPr>
          <a:xfrm>
            <a:off x="1071538" y="857232"/>
            <a:ext cx="7286676" cy="5509200"/>
          </a:xfrm>
          <a:prstGeom prst="rect">
            <a:avLst/>
          </a:prstGeom>
        </p:spPr>
        <p:txBody>
          <a:bodyPr wrap="square">
            <a:spAutoFit/>
          </a:bodyPr>
          <a:lstStyle/>
          <a:p>
            <a:r>
              <a:rPr lang="en-US" sz="3200" b="1" dirty="0" smtClean="0">
                <a:solidFill>
                  <a:schemeClr val="bg1"/>
                </a:solidFill>
              </a:rPr>
              <a:t>                                                  12 December</a:t>
            </a:r>
          </a:p>
          <a:p>
            <a:r>
              <a:rPr lang="en-US" sz="3200" b="1" dirty="0" smtClean="0">
                <a:solidFill>
                  <a:schemeClr val="bg1"/>
                </a:solidFill>
              </a:rPr>
              <a:t>Dear Santa,</a:t>
            </a:r>
          </a:p>
          <a:p>
            <a:r>
              <a:rPr lang="en-US" sz="3200" b="1" dirty="0" smtClean="0">
                <a:solidFill>
                  <a:schemeClr val="bg1"/>
                </a:solidFill>
              </a:rPr>
              <a:t>My name is ___. I am nine.  I like to go to school. I am a good boy/girl. I help my mum/ I like New Year and I love you, dear Santa. </a:t>
            </a:r>
          </a:p>
          <a:p>
            <a:r>
              <a:rPr lang="en-US" sz="3200" b="1" dirty="0" smtClean="0">
                <a:solidFill>
                  <a:schemeClr val="bg1"/>
                </a:solidFill>
              </a:rPr>
              <a:t>I would like new skates/mobile…</a:t>
            </a:r>
          </a:p>
          <a:p>
            <a:r>
              <a:rPr lang="en-US" sz="3200" b="1" dirty="0" smtClean="0">
                <a:solidFill>
                  <a:schemeClr val="bg1"/>
                </a:solidFill>
              </a:rPr>
              <a:t>Come and see us.</a:t>
            </a:r>
          </a:p>
          <a:p>
            <a:r>
              <a:rPr lang="en-US" sz="3200" b="1" dirty="0" smtClean="0">
                <a:solidFill>
                  <a:schemeClr val="bg1"/>
                </a:solidFill>
              </a:rPr>
              <a:t>Merry Christmas and Happy New Year!</a:t>
            </a:r>
          </a:p>
          <a:p>
            <a:r>
              <a:rPr lang="en-US" sz="3200" b="1" dirty="0" smtClean="0">
                <a:solidFill>
                  <a:schemeClr val="bg1"/>
                </a:solidFill>
              </a:rPr>
              <a:t>With love,</a:t>
            </a:r>
          </a:p>
          <a:p>
            <a:r>
              <a:rPr lang="en-US" sz="3200" b="1" dirty="0" smtClean="0">
                <a:solidFill>
                  <a:schemeClr val="bg1"/>
                </a:solidFill>
              </a:rPr>
              <a:t>Mary </a:t>
            </a:r>
            <a:endParaRPr lang="ru-RU" sz="3200" b="1" dirty="0">
              <a:solidFill>
                <a:schemeClr val="bg1"/>
              </a:solidFill>
            </a:endParaRPr>
          </a:p>
        </p:txBody>
      </p:sp>
      <p:pic>
        <p:nvPicPr>
          <p:cNvPr id="11" name="Рисунок 10" descr="Sterne0011.gif"/>
          <p:cNvPicPr>
            <a:picLocks noChangeAspect="1"/>
          </p:cNvPicPr>
          <p:nvPr/>
        </p:nvPicPr>
        <p:blipFill>
          <a:blip r:embed="rId4"/>
          <a:stretch>
            <a:fillRect/>
          </a:stretch>
        </p:blipFill>
        <p:spPr>
          <a:xfrm>
            <a:off x="5857884" y="5874880"/>
            <a:ext cx="971554" cy="983120"/>
          </a:xfrm>
          <a:prstGeom prst="rect">
            <a:avLst/>
          </a:prstGeom>
        </p:spPr>
      </p:pic>
      <p:pic>
        <p:nvPicPr>
          <p:cNvPr id="12" name="Рисунок 11" descr="Sterne0011.gif"/>
          <p:cNvPicPr>
            <a:picLocks noChangeAspect="1"/>
          </p:cNvPicPr>
          <p:nvPr/>
        </p:nvPicPr>
        <p:blipFill>
          <a:blip r:embed="rId4"/>
          <a:stretch>
            <a:fillRect/>
          </a:stretch>
        </p:blipFill>
        <p:spPr>
          <a:xfrm>
            <a:off x="8172446" y="357166"/>
            <a:ext cx="971554" cy="983120"/>
          </a:xfrm>
          <a:prstGeom prst="rect">
            <a:avLst/>
          </a:prstGeom>
        </p:spPr>
      </p:pic>
      <p:pic>
        <p:nvPicPr>
          <p:cNvPr id="13" name="Рисунок 12" descr="Sterne0011.gif"/>
          <p:cNvPicPr>
            <a:picLocks noChangeAspect="1"/>
          </p:cNvPicPr>
          <p:nvPr/>
        </p:nvPicPr>
        <p:blipFill>
          <a:blip r:embed="rId4"/>
          <a:stretch>
            <a:fillRect/>
          </a:stretch>
        </p:blipFill>
        <p:spPr>
          <a:xfrm>
            <a:off x="1357290" y="357166"/>
            <a:ext cx="971554" cy="983120"/>
          </a:xfrm>
          <a:prstGeom prst="rect">
            <a:avLst/>
          </a:prstGeom>
        </p:spPr>
      </p:pic>
      <p:pic>
        <p:nvPicPr>
          <p:cNvPr id="15" name="Содержимое 13" descr="raznoe_prazdnik009.gif"/>
          <p:cNvPicPr>
            <a:picLocks noChangeAspect="1"/>
          </p:cNvPicPr>
          <p:nvPr/>
        </p:nvPicPr>
        <p:blipFill>
          <a:blip r:embed="rId2"/>
          <a:stretch>
            <a:fillRect/>
          </a:stretch>
        </p:blipFill>
        <p:spPr>
          <a:xfrm>
            <a:off x="3286116" y="5643578"/>
            <a:ext cx="1428750" cy="1428750"/>
          </a:xfrm>
          <a:prstGeom prst="rect">
            <a:avLst/>
          </a:prstGeom>
        </p:spPr>
      </p:pic>
      <p:pic>
        <p:nvPicPr>
          <p:cNvPr id="16" name="Рисунок 15" descr="Sterne0005.gif"/>
          <p:cNvPicPr>
            <a:picLocks noChangeAspect="1"/>
          </p:cNvPicPr>
          <p:nvPr/>
        </p:nvPicPr>
        <p:blipFill>
          <a:blip r:embed="rId5"/>
          <a:stretch>
            <a:fillRect/>
          </a:stretch>
        </p:blipFill>
        <p:spPr>
          <a:xfrm>
            <a:off x="0" y="3643314"/>
            <a:ext cx="762000" cy="790575"/>
          </a:xfrm>
          <a:prstGeom prst="rect">
            <a:avLst/>
          </a:prstGeom>
        </p:spPr>
      </p:pic>
      <p:pic>
        <p:nvPicPr>
          <p:cNvPr id="18" name="Рисунок 17" descr="Sterne0005.gif"/>
          <p:cNvPicPr>
            <a:picLocks noChangeAspect="1"/>
          </p:cNvPicPr>
          <p:nvPr/>
        </p:nvPicPr>
        <p:blipFill>
          <a:blip r:embed="rId5"/>
          <a:stretch>
            <a:fillRect/>
          </a:stretch>
        </p:blipFill>
        <p:spPr>
          <a:xfrm>
            <a:off x="7429520" y="3357562"/>
            <a:ext cx="762000" cy="790575"/>
          </a:xfrm>
          <a:prstGeom prst="rect">
            <a:avLst/>
          </a:prstGeom>
        </p:spPr>
      </p:pic>
      <p:pic>
        <p:nvPicPr>
          <p:cNvPr id="19" name="Рисунок 18" descr="Sterne0010.gif"/>
          <p:cNvPicPr>
            <a:picLocks noChangeAspect="1"/>
          </p:cNvPicPr>
          <p:nvPr/>
        </p:nvPicPr>
        <p:blipFill>
          <a:blip r:embed="rId6"/>
          <a:stretch>
            <a:fillRect/>
          </a:stretch>
        </p:blipFill>
        <p:spPr>
          <a:xfrm>
            <a:off x="3571868" y="285728"/>
            <a:ext cx="1111258" cy="1500198"/>
          </a:xfrm>
          <a:prstGeom prst="rect">
            <a:avLst/>
          </a:prstGeom>
        </p:spPr>
      </p:pic>
      <p:pic>
        <p:nvPicPr>
          <p:cNvPr id="21" name="Содержимое 3" descr="raznoe_prazdnik004.gif"/>
          <p:cNvPicPr>
            <a:picLocks noChangeAspect="1"/>
          </p:cNvPicPr>
          <p:nvPr/>
        </p:nvPicPr>
        <p:blipFill>
          <a:blip r:embed="rId7"/>
          <a:stretch>
            <a:fillRect/>
          </a:stretch>
        </p:blipFill>
        <p:spPr>
          <a:xfrm>
            <a:off x="7992062" y="3786166"/>
            <a:ext cx="1151938" cy="307183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b="1" dirty="0" smtClean="0">
                <a:solidFill>
                  <a:schemeClr val="bg1"/>
                </a:solidFill>
              </a:rPr>
              <a:t>A Song</a:t>
            </a:r>
            <a:endParaRPr lang="ru-RU" b="1" dirty="0">
              <a:solidFill>
                <a:schemeClr val="bg1"/>
              </a:solidFill>
            </a:endParaRPr>
          </a:p>
        </p:txBody>
      </p:sp>
      <p:sp>
        <p:nvSpPr>
          <p:cNvPr id="5" name="Содержимое 4"/>
          <p:cNvSpPr>
            <a:spLocks noGrp="1"/>
          </p:cNvSpPr>
          <p:nvPr>
            <p:ph idx="1"/>
          </p:nvPr>
        </p:nvSpPr>
        <p:spPr/>
        <p:txBody>
          <a:bodyPr/>
          <a:lstStyle/>
          <a:p>
            <a:r>
              <a:rPr lang="en-US" dirty="0" smtClean="0">
                <a:solidFill>
                  <a:schemeClr val="bg1"/>
                </a:solidFill>
              </a:rPr>
              <a:t>We wish you a Marry Christmas!</a:t>
            </a:r>
          </a:p>
          <a:p>
            <a:r>
              <a:rPr lang="en-US" dirty="0" smtClean="0">
                <a:solidFill>
                  <a:schemeClr val="bg1"/>
                </a:solidFill>
              </a:rPr>
              <a:t>We wish you a Marry Christmas!</a:t>
            </a:r>
            <a:endParaRPr lang="ru-RU" dirty="0" smtClean="0">
              <a:solidFill>
                <a:schemeClr val="bg1"/>
              </a:solidFill>
            </a:endParaRPr>
          </a:p>
          <a:p>
            <a:r>
              <a:rPr lang="en-US" dirty="0" smtClean="0">
                <a:solidFill>
                  <a:schemeClr val="bg1"/>
                </a:solidFill>
              </a:rPr>
              <a:t>We wish you a Marry Christmas!</a:t>
            </a:r>
            <a:endParaRPr lang="ru-RU" dirty="0" smtClean="0">
              <a:solidFill>
                <a:schemeClr val="bg1"/>
              </a:solidFill>
            </a:endParaRPr>
          </a:p>
          <a:p>
            <a:r>
              <a:rPr lang="en-US" dirty="0" smtClean="0">
                <a:solidFill>
                  <a:schemeClr val="bg1"/>
                </a:solidFill>
              </a:rPr>
              <a:t>And a Happy New year!</a:t>
            </a:r>
            <a:endParaRPr lang="ru-RU" dirty="0">
              <a:solidFill>
                <a:schemeClr val="bg1"/>
              </a:solidFill>
            </a:endParaRPr>
          </a:p>
        </p:txBody>
      </p:sp>
      <p:pic>
        <p:nvPicPr>
          <p:cNvPr id="6" name="Рисунок 5" descr="Sterne0011.gif"/>
          <p:cNvPicPr>
            <a:picLocks noChangeAspect="1"/>
          </p:cNvPicPr>
          <p:nvPr/>
        </p:nvPicPr>
        <p:blipFill>
          <a:blip r:embed="rId2"/>
          <a:stretch>
            <a:fillRect/>
          </a:stretch>
        </p:blipFill>
        <p:spPr>
          <a:xfrm>
            <a:off x="6929454" y="2500306"/>
            <a:ext cx="971554" cy="983120"/>
          </a:xfrm>
          <a:prstGeom prst="rect">
            <a:avLst/>
          </a:prstGeom>
        </p:spPr>
      </p:pic>
      <p:pic>
        <p:nvPicPr>
          <p:cNvPr id="7" name="Рисунок 6" descr="Sterne0011.gif"/>
          <p:cNvPicPr>
            <a:picLocks noChangeAspect="1"/>
          </p:cNvPicPr>
          <p:nvPr/>
        </p:nvPicPr>
        <p:blipFill>
          <a:blip r:embed="rId2"/>
          <a:stretch>
            <a:fillRect/>
          </a:stretch>
        </p:blipFill>
        <p:spPr>
          <a:xfrm>
            <a:off x="5214942" y="4286256"/>
            <a:ext cx="971554" cy="983120"/>
          </a:xfrm>
          <a:prstGeom prst="rect">
            <a:avLst/>
          </a:prstGeom>
        </p:spPr>
      </p:pic>
      <p:pic>
        <p:nvPicPr>
          <p:cNvPr id="8" name="Рисунок 7" descr="Sterne0011.gif"/>
          <p:cNvPicPr>
            <a:picLocks noChangeAspect="1"/>
          </p:cNvPicPr>
          <p:nvPr/>
        </p:nvPicPr>
        <p:blipFill>
          <a:blip r:embed="rId2"/>
          <a:stretch>
            <a:fillRect/>
          </a:stretch>
        </p:blipFill>
        <p:spPr>
          <a:xfrm>
            <a:off x="571472" y="642918"/>
            <a:ext cx="971554" cy="983120"/>
          </a:xfrm>
          <a:prstGeom prst="rect">
            <a:avLst/>
          </a:prstGeom>
        </p:spPr>
      </p:pic>
      <p:pic>
        <p:nvPicPr>
          <p:cNvPr id="9" name="Рисунок 8" descr="Sterne0018.gif"/>
          <p:cNvPicPr>
            <a:picLocks noChangeAspect="1"/>
          </p:cNvPicPr>
          <p:nvPr/>
        </p:nvPicPr>
        <p:blipFill>
          <a:blip r:embed="rId3"/>
          <a:stretch>
            <a:fillRect/>
          </a:stretch>
        </p:blipFill>
        <p:spPr>
          <a:xfrm>
            <a:off x="3857620" y="4071942"/>
            <a:ext cx="828675" cy="800100"/>
          </a:xfrm>
          <a:prstGeom prst="rect">
            <a:avLst/>
          </a:prstGeom>
        </p:spPr>
      </p:pic>
      <p:pic>
        <p:nvPicPr>
          <p:cNvPr id="10" name="Рисунок 9" descr="Sterne0018.gif"/>
          <p:cNvPicPr>
            <a:picLocks noChangeAspect="1"/>
          </p:cNvPicPr>
          <p:nvPr/>
        </p:nvPicPr>
        <p:blipFill>
          <a:blip r:embed="rId3"/>
          <a:stretch>
            <a:fillRect/>
          </a:stretch>
        </p:blipFill>
        <p:spPr>
          <a:xfrm>
            <a:off x="6715140" y="1071546"/>
            <a:ext cx="828675" cy="800100"/>
          </a:xfrm>
          <a:prstGeom prst="rect">
            <a:avLst/>
          </a:prstGeom>
        </p:spPr>
      </p:pic>
      <p:pic>
        <p:nvPicPr>
          <p:cNvPr id="11" name="Рисунок 10" descr="Sterne0018.gif"/>
          <p:cNvPicPr>
            <a:picLocks noChangeAspect="1"/>
          </p:cNvPicPr>
          <p:nvPr/>
        </p:nvPicPr>
        <p:blipFill>
          <a:blip r:embed="rId3"/>
          <a:stretch>
            <a:fillRect/>
          </a:stretch>
        </p:blipFill>
        <p:spPr>
          <a:xfrm>
            <a:off x="1000100" y="4929198"/>
            <a:ext cx="828675" cy="800100"/>
          </a:xfrm>
          <a:prstGeom prst="rect">
            <a:avLst/>
          </a:prstGeom>
        </p:spPr>
      </p:pic>
      <p:pic>
        <p:nvPicPr>
          <p:cNvPr id="12" name="Рисунок 11" descr="Sterne0001.gif"/>
          <p:cNvPicPr>
            <a:picLocks noChangeAspect="1"/>
          </p:cNvPicPr>
          <p:nvPr/>
        </p:nvPicPr>
        <p:blipFill>
          <a:blip r:embed="rId4"/>
          <a:stretch>
            <a:fillRect/>
          </a:stretch>
        </p:blipFill>
        <p:spPr>
          <a:xfrm>
            <a:off x="8143893" y="0"/>
            <a:ext cx="1000107" cy="1000107"/>
          </a:xfrm>
          <a:prstGeom prst="rect">
            <a:avLst/>
          </a:prstGeom>
        </p:spPr>
      </p:pic>
      <p:pic>
        <p:nvPicPr>
          <p:cNvPr id="13" name="Рисунок 12" descr="Sterne0001.gif"/>
          <p:cNvPicPr>
            <a:picLocks noChangeAspect="1"/>
          </p:cNvPicPr>
          <p:nvPr/>
        </p:nvPicPr>
        <p:blipFill>
          <a:blip r:embed="rId4"/>
          <a:stretch>
            <a:fillRect/>
          </a:stretch>
        </p:blipFill>
        <p:spPr>
          <a:xfrm>
            <a:off x="7715272" y="2571744"/>
            <a:ext cx="1000107" cy="100010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en-US" dirty="0" smtClean="0">
                <a:solidFill>
                  <a:schemeClr val="bg1"/>
                </a:solidFill>
              </a:rPr>
              <a:t>                                                     12 December</a:t>
            </a:r>
          </a:p>
          <a:p>
            <a:r>
              <a:rPr lang="en-US" dirty="0" smtClean="0">
                <a:solidFill>
                  <a:schemeClr val="bg1"/>
                </a:solidFill>
              </a:rPr>
              <a:t>Dear Santa,</a:t>
            </a:r>
          </a:p>
          <a:p>
            <a:r>
              <a:rPr lang="en-US" dirty="0" smtClean="0">
                <a:solidFill>
                  <a:schemeClr val="bg1"/>
                </a:solidFill>
              </a:rPr>
              <a:t>My name is ___. I am nine.  I like to go to school. I am a good boy/girl. I help my mum/ I like New Year and I love you, dear Santa. </a:t>
            </a:r>
          </a:p>
          <a:p>
            <a:r>
              <a:rPr lang="en-US" dirty="0" smtClean="0">
                <a:solidFill>
                  <a:schemeClr val="bg1"/>
                </a:solidFill>
              </a:rPr>
              <a:t>I would like new skates/mobile…</a:t>
            </a:r>
          </a:p>
          <a:p>
            <a:r>
              <a:rPr lang="en-US" dirty="0" smtClean="0">
                <a:solidFill>
                  <a:schemeClr val="bg1"/>
                </a:solidFill>
              </a:rPr>
              <a:t>Come and see us.</a:t>
            </a:r>
          </a:p>
          <a:p>
            <a:r>
              <a:rPr lang="en-US" dirty="0" smtClean="0">
                <a:solidFill>
                  <a:schemeClr val="bg1"/>
                </a:solidFill>
              </a:rPr>
              <a:t>Merry Christmas and Happy New Year!</a:t>
            </a:r>
          </a:p>
          <a:p>
            <a:r>
              <a:rPr lang="en-US" dirty="0" smtClean="0">
                <a:solidFill>
                  <a:schemeClr val="bg1"/>
                </a:solidFill>
              </a:rPr>
              <a:t>With love,</a:t>
            </a:r>
          </a:p>
          <a:p>
            <a:r>
              <a:rPr lang="en-US" dirty="0" smtClean="0">
                <a:solidFill>
                  <a:schemeClr val="bg1"/>
                </a:solidFill>
              </a:rPr>
              <a:t>Mary </a:t>
            </a:r>
            <a:endParaRPr lang="ru-RU" dirty="0">
              <a:solidFill>
                <a:schemeClr val="bg1"/>
              </a:solidFill>
            </a:endParaRPr>
          </a:p>
        </p:txBody>
      </p:sp>
      <p:pic>
        <p:nvPicPr>
          <p:cNvPr id="5" name="Содержимое 3" descr="raznoe_prazdnik004.gif"/>
          <p:cNvPicPr>
            <a:picLocks noChangeAspect="1"/>
          </p:cNvPicPr>
          <p:nvPr/>
        </p:nvPicPr>
        <p:blipFill>
          <a:blip r:embed="rId2"/>
          <a:stretch>
            <a:fillRect/>
          </a:stretch>
        </p:blipFill>
        <p:spPr>
          <a:xfrm>
            <a:off x="7500958" y="3357562"/>
            <a:ext cx="1151938" cy="307183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5"/>
          <p:cNvPicPr>
            <a:picLocks noChangeAspect="1" noChangeArrowheads="1"/>
          </p:cNvPicPr>
          <p:nvPr/>
        </p:nvPicPr>
        <p:blipFill>
          <a:blip r:embed="rId2"/>
          <a:srcRect/>
          <a:stretch>
            <a:fillRect/>
          </a:stretch>
        </p:blipFill>
        <p:spPr bwMode="auto">
          <a:xfrm>
            <a:off x="443597" y="214290"/>
            <a:ext cx="8700403" cy="6277013"/>
          </a:xfrm>
          <a:prstGeom prst="rect">
            <a:avLst/>
          </a:prstGeom>
          <a:noFill/>
          <a:effectLst>
            <a:outerShdw blurRad="50800" dist="50800" dir="5400000" algn="ctr" rotWithShape="0">
              <a:srgbClr val="0070C0"/>
            </a:outerShdw>
          </a:effectLst>
        </p:spPr>
      </p:pic>
      <p:sp>
        <p:nvSpPr>
          <p:cNvPr id="5" name="Прямоугольник 4"/>
          <p:cNvSpPr/>
          <p:nvPr/>
        </p:nvSpPr>
        <p:spPr>
          <a:xfrm>
            <a:off x="2214546" y="5643578"/>
            <a:ext cx="3897349" cy="646331"/>
          </a:xfrm>
          <a:prstGeom prst="rect">
            <a:avLst/>
          </a:prstGeom>
        </p:spPr>
        <p:txBody>
          <a:bodyPr wrap="none">
            <a:spAutoFit/>
          </a:bodyPr>
          <a:lstStyle/>
          <a:p>
            <a:r>
              <a:rPr lang="en-US" dirty="0" smtClean="0">
                <a:hlinkClick r:id="rId3"/>
              </a:rPr>
              <a:t>http://emailsanta.com/email_santa.asp</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Santa's Lapland Brochure"/>
          <p:cNvPicPr>
            <a:picLocks noChangeAspect="1" noChangeArrowheads="1"/>
          </p:cNvPicPr>
          <p:nvPr/>
        </p:nvPicPr>
        <p:blipFill>
          <a:blip r:embed="rId2"/>
          <a:srcRect/>
          <a:stretch>
            <a:fillRect/>
          </a:stretch>
        </p:blipFill>
        <p:spPr bwMode="auto">
          <a:xfrm>
            <a:off x="0" y="0"/>
            <a:ext cx="9144000" cy="7082852"/>
          </a:xfrm>
          <a:prstGeom prst="rect">
            <a:avLst/>
          </a:prstGeom>
          <a:noFill/>
        </p:spPr>
      </p:pic>
      <p:pic>
        <p:nvPicPr>
          <p:cNvPr id="5" name="Содержимое 13" descr="raznoe_prazdnik009.gif"/>
          <p:cNvPicPr>
            <a:picLocks noChangeAspect="1"/>
          </p:cNvPicPr>
          <p:nvPr/>
        </p:nvPicPr>
        <p:blipFill>
          <a:blip r:embed="rId3"/>
          <a:stretch>
            <a:fillRect/>
          </a:stretch>
        </p:blipFill>
        <p:spPr>
          <a:xfrm>
            <a:off x="0" y="5000636"/>
            <a:ext cx="2428892" cy="24288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en-US" dirty="0" smtClean="0">
                <a:solidFill>
                  <a:schemeClr val="bg1"/>
                </a:solidFill>
              </a:rPr>
              <a:t>Dear </a:t>
            </a:r>
            <a:r>
              <a:rPr lang="en-US" dirty="0" smtClean="0">
                <a:solidFill>
                  <a:schemeClr val="bg1"/>
                </a:solidFill>
              </a:rPr>
              <a:t>Kate,</a:t>
            </a:r>
            <a:endParaRPr lang="en-US" dirty="0" smtClean="0">
              <a:solidFill>
                <a:schemeClr val="bg1"/>
              </a:solidFill>
            </a:endParaRPr>
          </a:p>
          <a:p>
            <a:r>
              <a:rPr lang="en-US" dirty="0" smtClean="0">
                <a:solidFill>
                  <a:schemeClr val="bg1"/>
                </a:solidFill>
              </a:rPr>
              <a:t>Merry Christmas! Ho </a:t>
            </a:r>
            <a:r>
              <a:rPr lang="en-US" dirty="0" err="1" smtClean="0">
                <a:solidFill>
                  <a:schemeClr val="bg1"/>
                </a:solidFill>
              </a:rPr>
              <a:t>Ho</a:t>
            </a:r>
            <a:r>
              <a:rPr lang="en-US" dirty="0" smtClean="0">
                <a:solidFill>
                  <a:schemeClr val="bg1"/>
                </a:solidFill>
              </a:rPr>
              <a:t> </a:t>
            </a:r>
            <a:r>
              <a:rPr lang="en-US" dirty="0" err="1" smtClean="0">
                <a:solidFill>
                  <a:schemeClr val="bg1"/>
                </a:solidFill>
              </a:rPr>
              <a:t>Ho</a:t>
            </a:r>
            <a:r>
              <a:rPr lang="en-US" dirty="0" smtClean="0">
                <a:solidFill>
                  <a:schemeClr val="bg1"/>
                </a:solidFill>
              </a:rPr>
              <a:t>! I am really excited to meet you on this Christmas! </a:t>
            </a:r>
          </a:p>
          <a:p>
            <a:r>
              <a:rPr lang="en-US" dirty="0" smtClean="0">
                <a:solidFill>
                  <a:schemeClr val="bg1"/>
                </a:solidFill>
              </a:rPr>
              <a:t>You have been the sweetest kid in this world and at having a helping nature at such a young age makes me feel overwhelmed, and I am very excited to meet this lovely girl. </a:t>
            </a:r>
          </a:p>
          <a:p>
            <a:r>
              <a:rPr lang="en-US" dirty="0" smtClean="0">
                <a:solidFill>
                  <a:schemeClr val="bg1"/>
                </a:solidFill>
              </a:rPr>
              <a:t>I have received a list of all your wishes and will be bringing all the gifts for you soon. I have already loaded my sleigh with the beautiful gifts, and will come very soon to give your gifts. You may hear a clatter on your roof top, which will be me with my reindeer! </a:t>
            </a:r>
          </a:p>
          <a:p>
            <a:r>
              <a:rPr lang="en-US" dirty="0" smtClean="0">
                <a:solidFill>
                  <a:schemeClr val="bg1"/>
                </a:solidFill>
              </a:rPr>
              <a:t>Go to bed early on Christmas Eve, so that I could come and leave the beautiful presents for you on your bedside. Please do leave some cookies for me, because I would reach hungry and tired wandering around the world on my sleigh! </a:t>
            </a:r>
          </a:p>
          <a:p>
            <a:r>
              <a:rPr lang="en-US" dirty="0" smtClean="0">
                <a:solidFill>
                  <a:schemeClr val="bg1"/>
                </a:solidFill>
              </a:rPr>
              <a:t>Love, </a:t>
            </a:r>
          </a:p>
          <a:p>
            <a:r>
              <a:rPr lang="en-US" dirty="0" smtClean="0"/>
              <a:t>Santa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hristmas_letter_paper_santa_claus_waving_letterhead-rc3c2e90e0e87413c8a88a87ddca79cc8_vg63g_8byvr_324.jpg"/>
          <p:cNvPicPr>
            <a:picLocks noGrp="1" noChangeAspect="1"/>
          </p:cNvPicPr>
          <p:nvPr>
            <p:ph idx="1"/>
          </p:nvPr>
        </p:nvPicPr>
        <p:blipFill>
          <a:blip r:embed="rId2"/>
          <a:srcRect l="15958" t="5319" r="14893"/>
          <a:stretch>
            <a:fillRect/>
          </a:stretch>
        </p:blipFill>
        <p:spPr>
          <a:xfrm>
            <a:off x="2285984" y="500066"/>
            <a:ext cx="4643470" cy="6357934"/>
          </a:xfrm>
        </p:spPr>
      </p:pic>
      <p:sp>
        <p:nvSpPr>
          <p:cNvPr id="6" name="Прямоугольник 5"/>
          <p:cNvSpPr/>
          <p:nvPr/>
        </p:nvSpPr>
        <p:spPr>
          <a:xfrm>
            <a:off x="2286000" y="1859340"/>
            <a:ext cx="4572000" cy="3416320"/>
          </a:xfrm>
          <a:prstGeom prst="rect">
            <a:avLst/>
          </a:prstGeom>
        </p:spPr>
        <p:txBody>
          <a:bodyPr>
            <a:spAutoFit/>
          </a:bodyPr>
          <a:lstStyle/>
          <a:p>
            <a:r>
              <a:rPr lang="en-US" dirty="0" smtClean="0">
                <a:solidFill>
                  <a:srgbClr val="002060"/>
                </a:solidFill>
              </a:rPr>
              <a:t>Dear Kate ,</a:t>
            </a:r>
          </a:p>
          <a:p>
            <a:r>
              <a:rPr lang="en-US" dirty="0" smtClean="0">
                <a:solidFill>
                  <a:srgbClr val="002060"/>
                </a:solidFill>
              </a:rPr>
              <a:t>Merry </a:t>
            </a:r>
            <a:r>
              <a:rPr lang="en-US" dirty="0" smtClean="0">
                <a:solidFill>
                  <a:srgbClr val="002060"/>
                </a:solidFill>
              </a:rPr>
              <a:t>Christmas! </a:t>
            </a:r>
            <a:r>
              <a:rPr lang="en-US" dirty="0" smtClean="0">
                <a:solidFill>
                  <a:srgbClr val="002060"/>
                </a:solidFill>
              </a:rPr>
              <a:t>The elves and I are very busy getting ready for Christmas, and I’m really exited that </a:t>
            </a:r>
            <a:r>
              <a:rPr lang="en-US" dirty="0" smtClean="0">
                <a:solidFill>
                  <a:srgbClr val="002060"/>
                </a:solidFill>
              </a:rPr>
              <a:t>we’ll be </a:t>
            </a:r>
            <a:r>
              <a:rPr lang="en-US" dirty="0" smtClean="0">
                <a:solidFill>
                  <a:srgbClr val="002060"/>
                </a:solidFill>
              </a:rPr>
              <a:t>visiting your home in </a:t>
            </a:r>
            <a:r>
              <a:rPr lang="en-US" dirty="0" err="1" smtClean="0">
                <a:solidFill>
                  <a:srgbClr val="002060"/>
                </a:solidFill>
              </a:rPr>
              <a:t>Gorodets</a:t>
            </a:r>
            <a:r>
              <a:rPr lang="en-US" dirty="0" smtClean="0">
                <a:solidFill>
                  <a:srgbClr val="002060"/>
                </a:solidFill>
              </a:rPr>
              <a:t>.</a:t>
            </a:r>
          </a:p>
          <a:p>
            <a:r>
              <a:rPr lang="en-US" dirty="0" smtClean="0">
                <a:solidFill>
                  <a:srgbClr val="002060"/>
                </a:solidFill>
              </a:rPr>
              <a:t>Have you been </a:t>
            </a:r>
            <a:r>
              <a:rPr lang="en-US" dirty="0" smtClean="0">
                <a:solidFill>
                  <a:srgbClr val="002060"/>
                </a:solidFill>
              </a:rPr>
              <a:t>a good </a:t>
            </a:r>
            <a:r>
              <a:rPr lang="en-US" dirty="0" smtClean="0">
                <a:solidFill>
                  <a:srgbClr val="002060"/>
                </a:solidFill>
              </a:rPr>
              <a:t>boy this year? I’ve been making a list and checking it twice, and it says that you’ve been nice! I’m proud of you! I’m going to do my best to bring you that the elves made especially for you. </a:t>
            </a:r>
            <a:endParaRPr lang="en-US" dirty="0" smtClean="0">
              <a:solidFill>
                <a:srgbClr val="002060"/>
              </a:solidFill>
            </a:endParaRPr>
          </a:p>
          <a:p>
            <a:r>
              <a:rPr lang="en-US" dirty="0" smtClean="0">
                <a:solidFill>
                  <a:srgbClr val="002060"/>
                </a:solidFill>
              </a:rPr>
              <a:t>Best wishes,</a:t>
            </a:r>
          </a:p>
          <a:p>
            <a:r>
              <a:rPr lang="en-US" dirty="0" smtClean="0">
                <a:solidFill>
                  <a:srgbClr val="002060"/>
                </a:solidFill>
              </a:rPr>
              <a:t>Your Santa</a:t>
            </a:r>
            <a:endParaRPr lang="ru-RU" dirty="0">
              <a:solidFill>
                <a:srgbClr val="00206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433</Words>
  <Application>Microsoft Office PowerPoint</Application>
  <PresentationFormat>Экран (4:3)</PresentationFormat>
  <Paragraphs>38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A Letter to Santa</vt:lpstr>
      <vt:lpstr>Слайд 2</vt:lpstr>
      <vt:lpstr>A Song</vt:lpstr>
      <vt:lpstr>Слайд 4</vt:lpstr>
      <vt:lpstr>Слайд 5</vt:lpstr>
      <vt:lpstr>Слайд 6</vt:lpstr>
      <vt:lpstr>Слайд 7</vt:lpstr>
      <vt:lpstr>Слайд 8</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Letter to Santa</dc:title>
  <dc:creator>WM</dc:creator>
  <cp:lastModifiedBy>Administrator</cp:lastModifiedBy>
  <cp:revision>16</cp:revision>
  <dcterms:created xsi:type="dcterms:W3CDTF">2013-12-11T16:54:19Z</dcterms:created>
  <dcterms:modified xsi:type="dcterms:W3CDTF">2014-01-10T06:28:41Z</dcterms:modified>
</cp:coreProperties>
</file>