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2" r:id="rId7"/>
    <p:sldId id="263" r:id="rId8"/>
    <p:sldId id="264" r:id="rId9"/>
    <p:sldId id="265" r:id="rId10"/>
    <p:sldId id="266" r:id="rId11"/>
    <p:sldId id="269" r:id="rId12"/>
    <p:sldId id="268" r:id="rId13"/>
    <p:sldId id="270" r:id="rId14"/>
    <p:sldId id="272" r:id="rId15"/>
    <p:sldId id="273"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E59E7CC7-FC30-4770-ADC5-AE2E3B65E785}">
          <p14:sldIdLst>
            <p14:sldId id="256"/>
            <p14:sldId id="257"/>
            <p14:sldId id="258"/>
            <p14:sldId id="259"/>
            <p14:sldId id="260"/>
            <p14:sldId id="262"/>
            <p14:sldId id="263"/>
            <p14:sldId id="264"/>
            <p14:sldId id="265"/>
            <p14:sldId id="266"/>
            <p14:sldId id="269"/>
            <p14:sldId id="268"/>
          </p14:sldIdLst>
        </p14:section>
        <p14:section name="irregular" id="{FD913A33-CFBC-46E8-A97B-AAF1549C4090}">
          <p14:sldIdLst>
            <p14:sldId id="270"/>
            <p14:sldId id="272"/>
            <p14:sldId id="27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Светлый стиль 1 - акцент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8" autoAdjust="0"/>
  </p:normalViewPr>
  <p:slideViewPr>
    <p:cSldViewPr>
      <p:cViewPr varScale="1">
        <p:scale>
          <a:sx n="103" d="100"/>
          <a:sy n="103" d="100"/>
        </p:scale>
        <p:origin x="-20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687093-9BF0-49D5-8831-16530BE25D5A}" type="datetimeFigureOut">
              <a:rPr lang="ru-RU" smtClean="0"/>
              <a:t>10.01.2014</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98B101-3F1D-4DCD-90D5-EED791F724F2}" type="slidenum">
              <a:rPr lang="ru-RU" smtClean="0"/>
              <a:t>‹#›</a:t>
            </a:fld>
            <a:endParaRPr lang="ru-RU" dirty="0"/>
          </a:p>
        </p:txBody>
      </p:sp>
    </p:spTree>
    <p:extLst>
      <p:ext uri="{BB962C8B-B14F-4D97-AF65-F5344CB8AC3E}">
        <p14:creationId xmlns:p14="http://schemas.microsoft.com/office/powerpoint/2010/main" val="2249063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0239068-8729-4B46-9106-8211158D7441}" type="datetimeFigureOut">
              <a:rPr lang="ru-RU" smtClean="0"/>
              <a:t>10.01.2014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8EDE7B8-0ACB-4330-B862-257FF175093D}" type="slidenum">
              <a:rPr lang="ru-RU" smtClean="0"/>
              <a:t>‹#›</a:t>
            </a:fld>
            <a:endParaRPr lang="ru-RU" dirty="0"/>
          </a:p>
        </p:txBody>
      </p:sp>
    </p:spTree>
    <p:extLst>
      <p:ext uri="{BB962C8B-B14F-4D97-AF65-F5344CB8AC3E}">
        <p14:creationId xmlns:p14="http://schemas.microsoft.com/office/powerpoint/2010/main" val="3581846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0239068-8729-4B46-9106-8211158D7441}" type="datetimeFigureOut">
              <a:rPr lang="ru-RU" smtClean="0"/>
              <a:t>10.01.2014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8EDE7B8-0ACB-4330-B862-257FF175093D}" type="slidenum">
              <a:rPr lang="ru-RU" smtClean="0"/>
              <a:t>‹#›</a:t>
            </a:fld>
            <a:endParaRPr lang="ru-RU" dirty="0"/>
          </a:p>
        </p:txBody>
      </p:sp>
    </p:spTree>
    <p:extLst>
      <p:ext uri="{BB962C8B-B14F-4D97-AF65-F5344CB8AC3E}">
        <p14:creationId xmlns:p14="http://schemas.microsoft.com/office/powerpoint/2010/main" val="1875576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0239068-8729-4B46-9106-8211158D7441}" type="datetimeFigureOut">
              <a:rPr lang="ru-RU" smtClean="0"/>
              <a:t>10.01.2014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8EDE7B8-0ACB-4330-B862-257FF175093D}" type="slidenum">
              <a:rPr lang="ru-RU" smtClean="0"/>
              <a:t>‹#›</a:t>
            </a:fld>
            <a:endParaRPr lang="ru-RU" dirty="0"/>
          </a:p>
        </p:txBody>
      </p:sp>
    </p:spTree>
    <p:extLst>
      <p:ext uri="{BB962C8B-B14F-4D97-AF65-F5344CB8AC3E}">
        <p14:creationId xmlns:p14="http://schemas.microsoft.com/office/powerpoint/2010/main" val="2066693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0239068-8729-4B46-9106-8211158D7441}" type="datetimeFigureOut">
              <a:rPr lang="ru-RU" smtClean="0"/>
              <a:t>10.01.2014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8EDE7B8-0ACB-4330-B862-257FF175093D}" type="slidenum">
              <a:rPr lang="ru-RU" smtClean="0"/>
              <a:t>‹#›</a:t>
            </a:fld>
            <a:endParaRPr lang="ru-RU" dirty="0"/>
          </a:p>
        </p:txBody>
      </p:sp>
    </p:spTree>
    <p:extLst>
      <p:ext uri="{BB962C8B-B14F-4D97-AF65-F5344CB8AC3E}">
        <p14:creationId xmlns:p14="http://schemas.microsoft.com/office/powerpoint/2010/main" val="855434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0239068-8729-4B46-9106-8211158D7441}" type="datetimeFigureOut">
              <a:rPr lang="ru-RU" smtClean="0"/>
              <a:t>10.01.2014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8EDE7B8-0ACB-4330-B862-257FF175093D}" type="slidenum">
              <a:rPr lang="ru-RU" smtClean="0"/>
              <a:t>‹#›</a:t>
            </a:fld>
            <a:endParaRPr lang="ru-RU" dirty="0"/>
          </a:p>
        </p:txBody>
      </p:sp>
    </p:spTree>
    <p:extLst>
      <p:ext uri="{BB962C8B-B14F-4D97-AF65-F5344CB8AC3E}">
        <p14:creationId xmlns:p14="http://schemas.microsoft.com/office/powerpoint/2010/main" val="3452444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0239068-8729-4B46-9106-8211158D7441}" type="datetimeFigureOut">
              <a:rPr lang="ru-RU" smtClean="0"/>
              <a:t>10.01.2014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8EDE7B8-0ACB-4330-B862-257FF175093D}" type="slidenum">
              <a:rPr lang="ru-RU" smtClean="0"/>
              <a:t>‹#›</a:t>
            </a:fld>
            <a:endParaRPr lang="ru-RU" dirty="0"/>
          </a:p>
        </p:txBody>
      </p:sp>
    </p:spTree>
    <p:extLst>
      <p:ext uri="{BB962C8B-B14F-4D97-AF65-F5344CB8AC3E}">
        <p14:creationId xmlns:p14="http://schemas.microsoft.com/office/powerpoint/2010/main" val="2693457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0239068-8729-4B46-9106-8211158D7441}" type="datetimeFigureOut">
              <a:rPr lang="ru-RU" smtClean="0"/>
              <a:t>10.01.2014</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8EDE7B8-0ACB-4330-B862-257FF175093D}" type="slidenum">
              <a:rPr lang="ru-RU" smtClean="0"/>
              <a:t>‹#›</a:t>
            </a:fld>
            <a:endParaRPr lang="ru-RU" dirty="0"/>
          </a:p>
        </p:txBody>
      </p:sp>
    </p:spTree>
    <p:extLst>
      <p:ext uri="{BB962C8B-B14F-4D97-AF65-F5344CB8AC3E}">
        <p14:creationId xmlns:p14="http://schemas.microsoft.com/office/powerpoint/2010/main" val="290798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0239068-8729-4B46-9106-8211158D7441}" type="datetimeFigureOut">
              <a:rPr lang="ru-RU" smtClean="0"/>
              <a:t>10.01.2014</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8EDE7B8-0ACB-4330-B862-257FF175093D}" type="slidenum">
              <a:rPr lang="ru-RU" smtClean="0"/>
              <a:t>‹#›</a:t>
            </a:fld>
            <a:endParaRPr lang="ru-RU" dirty="0"/>
          </a:p>
        </p:txBody>
      </p:sp>
    </p:spTree>
    <p:extLst>
      <p:ext uri="{BB962C8B-B14F-4D97-AF65-F5344CB8AC3E}">
        <p14:creationId xmlns:p14="http://schemas.microsoft.com/office/powerpoint/2010/main" val="1875698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0239068-8729-4B46-9106-8211158D7441}" type="datetimeFigureOut">
              <a:rPr lang="ru-RU" smtClean="0"/>
              <a:t>10.01.2014</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8EDE7B8-0ACB-4330-B862-257FF175093D}" type="slidenum">
              <a:rPr lang="ru-RU" smtClean="0"/>
              <a:t>‹#›</a:t>
            </a:fld>
            <a:endParaRPr lang="ru-RU" dirty="0"/>
          </a:p>
        </p:txBody>
      </p:sp>
    </p:spTree>
    <p:extLst>
      <p:ext uri="{BB962C8B-B14F-4D97-AF65-F5344CB8AC3E}">
        <p14:creationId xmlns:p14="http://schemas.microsoft.com/office/powerpoint/2010/main" val="958965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0239068-8729-4B46-9106-8211158D7441}" type="datetimeFigureOut">
              <a:rPr lang="ru-RU" smtClean="0"/>
              <a:t>10.01.2014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8EDE7B8-0ACB-4330-B862-257FF175093D}" type="slidenum">
              <a:rPr lang="ru-RU" smtClean="0"/>
              <a:t>‹#›</a:t>
            </a:fld>
            <a:endParaRPr lang="ru-RU" dirty="0"/>
          </a:p>
        </p:txBody>
      </p:sp>
    </p:spTree>
    <p:extLst>
      <p:ext uri="{BB962C8B-B14F-4D97-AF65-F5344CB8AC3E}">
        <p14:creationId xmlns:p14="http://schemas.microsoft.com/office/powerpoint/2010/main" val="191432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0239068-8729-4B46-9106-8211158D7441}" type="datetimeFigureOut">
              <a:rPr lang="ru-RU" smtClean="0"/>
              <a:t>10.01.2014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8EDE7B8-0ACB-4330-B862-257FF175093D}" type="slidenum">
              <a:rPr lang="ru-RU" smtClean="0"/>
              <a:t>‹#›</a:t>
            </a:fld>
            <a:endParaRPr lang="ru-RU" dirty="0"/>
          </a:p>
        </p:txBody>
      </p:sp>
    </p:spTree>
    <p:extLst>
      <p:ext uri="{BB962C8B-B14F-4D97-AF65-F5344CB8AC3E}">
        <p14:creationId xmlns:p14="http://schemas.microsoft.com/office/powerpoint/2010/main" val="1945879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239068-8729-4B46-9106-8211158D7441}" type="datetimeFigureOut">
              <a:rPr lang="ru-RU" smtClean="0"/>
              <a:t>10.01.2014</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EDE7B8-0ACB-4330-B862-257FF175093D}" type="slidenum">
              <a:rPr lang="ru-RU" smtClean="0"/>
              <a:t>‹#›</a:t>
            </a:fld>
            <a:endParaRPr lang="ru-RU" dirty="0"/>
          </a:p>
        </p:txBody>
      </p:sp>
    </p:spTree>
    <p:extLst>
      <p:ext uri="{BB962C8B-B14F-4D97-AF65-F5344CB8AC3E}">
        <p14:creationId xmlns:p14="http://schemas.microsoft.com/office/powerpoint/2010/main" val="1929870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jpe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332657"/>
            <a:ext cx="8352928" cy="1080120"/>
          </a:xfrm>
        </p:spPr>
        <p:txBody>
          <a:bodyPr>
            <a:normAutofit/>
          </a:bodyPr>
          <a:lstStyle/>
          <a:p>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omic Sans MS" pitchFamily="66" charset="0"/>
              </a:rPr>
              <a:t>Good Morning!</a:t>
            </a:r>
            <a:endParaRPr lang="ru-RU" sz="5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492896"/>
            <a:ext cx="3800839" cy="367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3995936" y="2060848"/>
            <a:ext cx="4608512" cy="201622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p>
        </p:txBody>
      </p:sp>
      <p:sp>
        <p:nvSpPr>
          <p:cNvPr id="6" name="TextBox 5"/>
          <p:cNvSpPr txBox="1"/>
          <p:nvPr/>
        </p:nvSpPr>
        <p:spPr>
          <a:xfrm>
            <a:off x="4067944" y="2276872"/>
            <a:ext cx="4536504" cy="1569660"/>
          </a:xfrm>
          <a:prstGeom prst="rect">
            <a:avLst/>
          </a:prstGeom>
          <a:noFill/>
        </p:spPr>
        <p:txBody>
          <a:bodyPr wrap="square" rtlCol="0">
            <a:spAutoFit/>
          </a:bodyPr>
          <a:lstStyle/>
          <a:p>
            <a:r>
              <a:rPr lang="en-US" sz="2400" dirty="0" smtClean="0"/>
              <a:t>Good morning, good morning</a:t>
            </a:r>
          </a:p>
          <a:p>
            <a:r>
              <a:rPr lang="en-US" sz="2400" dirty="0" smtClean="0"/>
              <a:t>Good morning to you,</a:t>
            </a:r>
          </a:p>
          <a:p>
            <a:r>
              <a:rPr lang="en-US" sz="2400" dirty="0" smtClean="0"/>
              <a:t>Good morning dear teachers,</a:t>
            </a:r>
          </a:p>
          <a:p>
            <a:r>
              <a:rPr lang="en-US" sz="2400" dirty="0" smtClean="0"/>
              <a:t>We are glad to see you!</a:t>
            </a:r>
            <a:endParaRPr lang="ru-RU" sz="2400" dirty="0"/>
          </a:p>
        </p:txBody>
      </p:sp>
    </p:spTree>
    <p:extLst>
      <p:ext uri="{BB962C8B-B14F-4D97-AF65-F5344CB8AC3E}">
        <p14:creationId xmlns:p14="http://schemas.microsoft.com/office/powerpoint/2010/main" val="3883868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tarkov.su/wp-content/uploads/2011/10/create-a-goal2.jpg"/>
          <p:cNvPicPr>
            <a:picLocks noChangeAspect="1" noChangeArrowheads="1"/>
          </p:cNvPicPr>
          <p:nvPr/>
        </p:nvPicPr>
        <p:blipFill rotWithShape="1">
          <a:blip r:embed="rId2">
            <a:extLst>
              <a:ext uri="{28A0092B-C50C-407E-A947-70E740481C1C}">
                <a14:useLocalDpi xmlns:a14="http://schemas.microsoft.com/office/drawing/2010/main" val="0"/>
              </a:ext>
            </a:extLst>
          </a:blip>
          <a:srcRect b="12890"/>
          <a:stretch/>
        </p:blipFill>
        <p:spPr bwMode="auto">
          <a:xfrm>
            <a:off x="4499990" y="3933055"/>
            <a:ext cx="3897073" cy="257177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r>
              <a:rPr lang="ru-RU" dirty="0" smtClean="0">
                <a:solidFill>
                  <a:schemeClr val="accent6">
                    <a:lumMod val="20000"/>
                    <a:lumOff val="80000"/>
                  </a:schemeClr>
                </a:solidFill>
              </a:rPr>
              <a:t>Цели урока</a:t>
            </a:r>
            <a:endParaRPr lang="ru-RU" dirty="0">
              <a:solidFill>
                <a:schemeClr val="accent6">
                  <a:lumMod val="20000"/>
                  <a:lumOff val="80000"/>
                </a:schemeClr>
              </a:solidFill>
            </a:endParaRPr>
          </a:p>
        </p:txBody>
      </p:sp>
      <p:sp>
        <p:nvSpPr>
          <p:cNvPr id="3" name="Объект 2"/>
          <p:cNvSpPr>
            <a:spLocks noGrp="1"/>
          </p:cNvSpPr>
          <p:nvPr>
            <p:ph idx="1"/>
          </p:nvPr>
        </p:nvSpPr>
        <p:spPr/>
        <p:txBody>
          <a:bodyPr/>
          <a:lstStyle/>
          <a:p>
            <a:r>
              <a:rPr lang="ru-RU" dirty="0" smtClean="0"/>
              <a:t>Продолжить знакомство с неправильными глаголами.</a:t>
            </a:r>
          </a:p>
          <a:p>
            <a:r>
              <a:rPr lang="ru-RU" dirty="0" smtClean="0"/>
              <a:t>Научиться распознавать их.</a:t>
            </a:r>
          </a:p>
          <a:p>
            <a:r>
              <a:rPr lang="ru-RU" dirty="0" smtClean="0"/>
              <a:t>Уметь применять их в речи, при чтении и при составлении рассказов</a:t>
            </a:r>
            <a:endParaRPr lang="ru-RU" dirty="0"/>
          </a:p>
        </p:txBody>
      </p:sp>
    </p:spTree>
    <p:extLst>
      <p:ext uri="{BB962C8B-B14F-4D97-AF65-F5344CB8AC3E}">
        <p14:creationId xmlns:p14="http://schemas.microsoft.com/office/powerpoint/2010/main" val="1708183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RUSLAN ADMIN\Documents\Scanned Documents\Рисунок (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3645024"/>
            <a:ext cx="3659134" cy="275252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r>
              <a:rPr lang="en-US" dirty="0" smtClean="0">
                <a:solidFill>
                  <a:schemeClr val="accent6">
                    <a:lumMod val="20000"/>
                    <a:lumOff val="80000"/>
                  </a:schemeClr>
                </a:solidFill>
              </a:rPr>
              <a:t>Do we know it?</a:t>
            </a:r>
            <a:endParaRPr lang="ru-RU" dirty="0">
              <a:solidFill>
                <a:schemeClr val="accent6">
                  <a:lumMod val="20000"/>
                  <a:lumOff val="80000"/>
                </a:schemeClr>
              </a:solidFill>
            </a:endParaRPr>
          </a:p>
        </p:txBody>
      </p:sp>
      <p:pic>
        <p:nvPicPr>
          <p:cNvPr id="11266" name="Picture 2" descr="http://ioninteractive.com/static/506b4cfdc4aab435f3d47e5d/50e1b5f0e4b0c9d6864c4ecb/50e1b5fde4b0c9d6864c6577/1332511986673/Fotolia_8176652_Subscription_Monthly_XXL.jpg/1000w"/>
          <p:cNvPicPr>
            <a:picLocks noChangeAspect="1" noChangeArrowheads="1"/>
          </p:cNvPicPr>
          <p:nvPr/>
        </p:nvPicPr>
        <p:blipFill rotWithShape="1">
          <a:blip r:embed="rId3">
            <a:extLst>
              <a:ext uri="{28A0092B-C50C-407E-A947-70E740481C1C}">
                <a14:useLocalDpi xmlns:a14="http://schemas.microsoft.com/office/drawing/2010/main" val="0"/>
              </a:ext>
            </a:extLst>
          </a:blip>
          <a:srcRect l="16771" r="27428"/>
          <a:stretch/>
        </p:blipFill>
        <p:spPr bwMode="auto">
          <a:xfrm>
            <a:off x="467544" y="4221088"/>
            <a:ext cx="1152525" cy="206541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9551" y="2348880"/>
            <a:ext cx="1512169" cy="523220"/>
          </a:xfrm>
          <a:prstGeom prst="rect">
            <a:avLst/>
          </a:prstGeom>
          <a:noFill/>
        </p:spPr>
        <p:txBody>
          <a:bodyPr wrap="square" rtlCol="0">
            <a:spAutoFit/>
          </a:bodyPr>
          <a:lstStyle/>
          <a:p>
            <a:r>
              <a:rPr lang="en-US" sz="2800" dirty="0" smtClean="0"/>
              <a:t>want</a:t>
            </a:r>
            <a:endParaRPr lang="ru-RU" sz="2800" dirty="0"/>
          </a:p>
        </p:txBody>
      </p:sp>
      <p:sp>
        <p:nvSpPr>
          <p:cNvPr id="8" name="Прямоугольник 7"/>
          <p:cNvSpPr/>
          <p:nvPr/>
        </p:nvSpPr>
        <p:spPr>
          <a:xfrm>
            <a:off x="3059832" y="4149080"/>
            <a:ext cx="1656184" cy="523220"/>
          </a:xfrm>
          <a:prstGeom prst="rect">
            <a:avLst/>
          </a:prstGeom>
        </p:spPr>
        <p:txBody>
          <a:bodyPr wrap="square">
            <a:spAutoFit/>
          </a:bodyPr>
          <a:lstStyle/>
          <a:p>
            <a:r>
              <a:rPr lang="en-US" sz="2800" dirty="0" smtClean="0"/>
              <a:t>like</a:t>
            </a:r>
            <a:endParaRPr lang="ru-RU" sz="2800" dirty="0"/>
          </a:p>
        </p:txBody>
      </p:sp>
      <p:sp>
        <p:nvSpPr>
          <p:cNvPr id="9" name="Прямоугольник 8"/>
          <p:cNvSpPr/>
          <p:nvPr/>
        </p:nvSpPr>
        <p:spPr>
          <a:xfrm>
            <a:off x="3347864" y="2286164"/>
            <a:ext cx="1128366" cy="523220"/>
          </a:xfrm>
          <a:prstGeom prst="rect">
            <a:avLst/>
          </a:prstGeom>
        </p:spPr>
        <p:txBody>
          <a:bodyPr wrap="square">
            <a:spAutoFit/>
          </a:bodyPr>
          <a:lstStyle/>
          <a:p>
            <a:r>
              <a:rPr lang="en-US" sz="2800" dirty="0" smtClean="0"/>
              <a:t>see</a:t>
            </a:r>
            <a:endParaRPr lang="ru-RU" sz="2800" dirty="0"/>
          </a:p>
        </p:txBody>
      </p:sp>
      <p:sp>
        <p:nvSpPr>
          <p:cNvPr id="10" name="Прямоугольник 9"/>
          <p:cNvSpPr/>
          <p:nvPr/>
        </p:nvSpPr>
        <p:spPr>
          <a:xfrm>
            <a:off x="925044" y="3658240"/>
            <a:ext cx="1966239" cy="523220"/>
          </a:xfrm>
          <a:prstGeom prst="rect">
            <a:avLst/>
          </a:prstGeom>
        </p:spPr>
        <p:txBody>
          <a:bodyPr wrap="square">
            <a:spAutoFit/>
          </a:bodyPr>
          <a:lstStyle/>
          <a:p>
            <a:r>
              <a:rPr lang="en-US" sz="2800" dirty="0" smtClean="0"/>
              <a:t>talk</a:t>
            </a:r>
            <a:endParaRPr lang="ru-RU" sz="2800" dirty="0"/>
          </a:p>
        </p:txBody>
      </p:sp>
      <p:sp>
        <p:nvSpPr>
          <p:cNvPr id="11" name="Прямоугольник 10"/>
          <p:cNvSpPr/>
          <p:nvPr/>
        </p:nvSpPr>
        <p:spPr>
          <a:xfrm>
            <a:off x="5803941" y="3086249"/>
            <a:ext cx="1162216" cy="523220"/>
          </a:xfrm>
          <a:prstGeom prst="rect">
            <a:avLst/>
          </a:prstGeom>
        </p:spPr>
        <p:txBody>
          <a:bodyPr wrap="square">
            <a:spAutoFit/>
          </a:bodyPr>
          <a:lstStyle/>
          <a:p>
            <a:r>
              <a:rPr lang="en-US" sz="2800" dirty="0" smtClean="0"/>
              <a:t>fly</a:t>
            </a:r>
            <a:endParaRPr lang="ru-RU" sz="2800" dirty="0"/>
          </a:p>
        </p:txBody>
      </p:sp>
      <p:sp>
        <p:nvSpPr>
          <p:cNvPr id="12" name="Прямоугольник 11"/>
          <p:cNvSpPr/>
          <p:nvPr/>
        </p:nvSpPr>
        <p:spPr>
          <a:xfrm>
            <a:off x="3649454" y="3347859"/>
            <a:ext cx="1653552" cy="523220"/>
          </a:xfrm>
          <a:prstGeom prst="rect">
            <a:avLst/>
          </a:prstGeom>
        </p:spPr>
        <p:txBody>
          <a:bodyPr wrap="square">
            <a:spAutoFit/>
          </a:bodyPr>
          <a:lstStyle/>
          <a:p>
            <a:r>
              <a:rPr lang="en-US" sz="2800" dirty="0" smtClean="0"/>
              <a:t>paint</a:t>
            </a:r>
            <a:endParaRPr lang="ru-RU" sz="2800" dirty="0"/>
          </a:p>
        </p:txBody>
      </p:sp>
      <p:sp>
        <p:nvSpPr>
          <p:cNvPr id="13" name="TextBox 12"/>
          <p:cNvSpPr txBox="1"/>
          <p:nvPr/>
        </p:nvSpPr>
        <p:spPr>
          <a:xfrm>
            <a:off x="3158183" y="5013176"/>
            <a:ext cx="2067190" cy="523220"/>
          </a:xfrm>
          <a:prstGeom prst="rect">
            <a:avLst/>
          </a:prstGeom>
          <a:noFill/>
        </p:spPr>
        <p:txBody>
          <a:bodyPr wrap="square" rtlCol="0">
            <a:spAutoFit/>
          </a:bodyPr>
          <a:lstStyle/>
          <a:p>
            <a:r>
              <a:rPr lang="en-US" sz="2800" dirty="0" smtClean="0"/>
              <a:t>collect</a:t>
            </a:r>
            <a:endParaRPr lang="ru-RU" sz="2800" dirty="0"/>
          </a:p>
        </p:txBody>
      </p:sp>
      <p:sp>
        <p:nvSpPr>
          <p:cNvPr id="14" name="TextBox 13"/>
          <p:cNvSpPr txBox="1"/>
          <p:nvPr/>
        </p:nvSpPr>
        <p:spPr>
          <a:xfrm>
            <a:off x="2339752" y="3059668"/>
            <a:ext cx="1158575" cy="523220"/>
          </a:xfrm>
          <a:prstGeom prst="rect">
            <a:avLst/>
          </a:prstGeom>
          <a:noFill/>
        </p:spPr>
        <p:txBody>
          <a:bodyPr wrap="square" rtlCol="0">
            <a:spAutoFit/>
          </a:bodyPr>
          <a:lstStyle/>
          <a:p>
            <a:r>
              <a:rPr lang="en-US" sz="2800" dirty="0" smtClean="0"/>
              <a:t>sa</a:t>
            </a:r>
            <a:r>
              <a:rPr lang="en-US" sz="2800" dirty="0"/>
              <a:t>y</a:t>
            </a:r>
            <a:endParaRPr lang="ru-RU" sz="2800" dirty="0"/>
          </a:p>
        </p:txBody>
      </p:sp>
      <p:sp>
        <p:nvSpPr>
          <p:cNvPr id="15" name="TextBox 14"/>
          <p:cNvSpPr txBox="1"/>
          <p:nvPr/>
        </p:nvSpPr>
        <p:spPr>
          <a:xfrm>
            <a:off x="6048513" y="1631633"/>
            <a:ext cx="1584176" cy="523220"/>
          </a:xfrm>
          <a:prstGeom prst="rect">
            <a:avLst/>
          </a:prstGeom>
          <a:noFill/>
        </p:spPr>
        <p:txBody>
          <a:bodyPr wrap="square" rtlCol="0">
            <a:spAutoFit/>
          </a:bodyPr>
          <a:lstStyle/>
          <a:p>
            <a:r>
              <a:rPr lang="en-US" sz="2800" dirty="0" smtClean="0"/>
              <a:t>live</a:t>
            </a:r>
            <a:endParaRPr lang="ru-RU" sz="2800" dirty="0"/>
          </a:p>
        </p:txBody>
      </p:sp>
      <p:sp>
        <p:nvSpPr>
          <p:cNvPr id="16" name="TextBox 15"/>
          <p:cNvSpPr txBox="1"/>
          <p:nvPr/>
        </p:nvSpPr>
        <p:spPr>
          <a:xfrm>
            <a:off x="1860126" y="4759675"/>
            <a:ext cx="959252" cy="523220"/>
          </a:xfrm>
          <a:prstGeom prst="rect">
            <a:avLst/>
          </a:prstGeom>
          <a:noFill/>
        </p:spPr>
        <p:txBody>
          <a:bodyPr wrap="square" rtlCol="0">
            <a:spAutoFit/>
          </a:bodyPr>
          <a:lstStyle/>
          <a:p>
            <a:r>
              <a:rPr lang="en-US" sz="2800" dirty="0" smtClean="0"/>
              <a:t>have</a:t>
            </a:r>
            <a:endParaRPr lang="ru-RU" sz="2800" dirty="0"/>
          </a:p>
        </p:txBody>
      </p:sp>
      <p:sp>
        <p:nvSpPr>
          <p:cNvPr id="17" name="TextBox 16"/>
          <p:cNvSpPr txBox="1"/>
          <p:nvPr/>
        </p:nvSpPr>
        <p:spPr>
          <a:xfrm>
            <a:off x="4587998" y="4336911"/>
            <a:ext cx="1615249" cy="523220"/>
          </a:xfrm>
          <a:prstGeom prst="rect">
            <a:avLst/>
          </a:prstGeom>
          <a:noFill/>
        </p:spPr>
        <p:txBody>
          <a:bodyPr wrap="square" rtlCol="0">
            <a:spAutoFit/>
          </a:bodyPr>
          <a:lstStyle/>
          <a:p>
            <a:r>
              <a:rPr lang="en-US" sz="2800" dirty="0" smtClean="0"/>
              <a:t>open</a:t>
            </a:r>
            <a:endParaRPr lang="ru-RU" sz="2800" dirty="0"/>
          </a:p>
        </p:txBody>
      </p:sp>
      <p:sp>
        <p:nvSpPr>
          <p:cNvPr id="18" name="TextBox 17"/>
          <p:cNvSpPr txBox="1"/>
          <p:nvPr/>
        </p:nvSpPr>
        <p:spPr>
          <a:xfrm>
            <a:off x="6588224" y="2453343"/>
            <a:ext cx="1346325" cy="523220"/>
          </a:xfrm>
          <a:prstGeom prst="rect">
            <a:avLst/>
          </a:prstGeom>
          <a:noFill/>
        </p:spPr>
        <p:txBody>
          <a:bodyPr wrap="square" rtlCol="0">
            <a:spAutoFit/>
          </a:bodyPr>
          <a:lstStyle/>
          <a:p>
            <a:r>
              <a:rPr lang="en-US" sz="2800" dirty="0" smtClean="0"/>
              <a:t>help</a:t>
            </a:r>
            <a:endParaRPr lang="ru-RU" sz="2800" dirty="0"/>
          </a:p>
        </p:txBody>
      </p:sp>
      <p:sp>
        <p:nvSpPr>
          <p:cNvPr id="19" name="TextBox 18"/>
          <p:cNvSpPr txBox="1"/>
          <p:nvPr/>
        </p:nvSpPr>
        <p:spPr>
          <a:xfrm>
            <a:off x="2170270" y="5536396"/>
            <a:ext cx="1442026" cy="523220"/>
          </a:xfrm>
          <a:prstGeom prst="rect">
            <a:avLst/>
          </a:prstGeom>
          <a:noFill/>
        </p:spPr>
        <p:txBody>
          <a:bodyPr wrap="square" rtlCol="0">
            <a:spAutoFit/>
          </a:bodyPr>
          <a:lstStyle/>
          <a:p>
            <a:r>
              <a:rPr lang="en-US" sz="2800" dirty="0" smtClean="0"/>
              <a:t>do</a:t>
            </a:r>
            <a:endParaRPr lang="ru-RU" sz="2800" dirty="0"/>
          </a:p>
        </p:txBody>
      </p:sp>
      <p:sp>
        <p:nvSpPr>
          <p:cNvPr id="20" name="TextBox 19"/>
          <p:cNvSpPr txBox="1"/>
          <p:nvPr/>
        </p:nvSpPr>
        <p:spPr>
          <a:xfrm>
            <a:off x="4754670" y="2557195"/>
            <a:ext cx="756433" cy="523220"/>
          </a:xfrm>
          <a:prstGeom prst="rect">
            <a:avLst/>
          </a:prstGeom>
          <a:noFill/>
        </p:spPr>
        <p:txBody>
          <a:bodyPr wrap="square" rtlCol="0">
            <a:spAutoFit/>
          </a:bodyPr>
          <a:lstStyle/>
          <a:p>
            <a:r>
              <a:rPr lang="en-US" sz="2800" dirty="0" smtClean="0"/>
              <a:t>fall</a:t>
            </a:r>
            <a:endParaRPr lang="ru-RU" sz="2800" dirty="0"/>
          </a:p>
        </p:txBody>
      </p:sp>
      <p:sp>
        <p:nvSpPr>
          <p:cNvPr id="21" name="TextBox 20"/>
          <p:cNvSpPr txBox="1"/>
          <p:nvPr/>
        </p:nvSpPr>
        <p:spPr>
          <a:xfrm>
            <a:off x="1979712" y="1900461"/>
            <a:ext cx="1025140" cy="523220"/>
          </a:xfrm>
          <a:prstGeom prst="rect">
            <a:avLst/>
          </a:prstGeom>
          <a:noFill/>
        </p:spPr>
        <p:txBody>
          <a:bodyPr wrap="square" rtlCol="0">
            <a:spAutoFit/>
          </a:bodyPr>
          <a:lstStyle/>
          <a:p>
            <a:r>
              <a:rPr lang="en-US" sz="2800" dirty="0" smtClean="0"/>
              <a:t>give</a:t>
            </a:r>
            <a:endParaRPr lang="ru-RU" sz="2800" dirty="0"/>
          </a:p>
        </p:txBody>
      </p:sp>
      <p:sp>
        <p:nvSpPr>
          <p:cNvPr id="22" name="TextBox 21"/>
          <p:cNvSpPr txBox="1"/>
          <p:nvPr/>
        </p:nvSpPr>
        <p:spPr>
          <a:xfrm>
            <a:off x="4283968" y="1761232"/>
            <a:ext cx="941405" cy="523220"/>
          </a:xfrm>
          <a:prstGeom prst="rect">
            <a:avLst/>
          </a:prstGeom>
          <a:noFill/>
        </p:spPr>
        <p:txBody>
          <a:bodyPr wrap="square" rtlCol="0">
            <a:spAutoFit/>
          </a:bodyPr>
          <a:lstStyle/>
          <a:p>
            <a:r>
              <a:rPr lang="en-US" sz="2800" dirty="0" smtClean="0"/>
              <a:t>take</a:t>
            </a:r>
            <a:endParaRPr lang="ru-RU" sz="2800" dirty="0"/>
          </a:p>
        </p:txBody>
      </p:sp>
    </p:spTree>
    <p:extLst>
      <p:ext uri="{BB962C8B-B14F-4D97-AF65-F5344CB8AC3E}">
        <p14:creationId xmlns:p14="http://schemas.microsoft.com/office/powerpoint/2010/main" val="2267352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RUSLAN ADMIN\Documents\Scanned Documents\Рисунок (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3645024"/>
            <a:ext cx="3659134" cy="275252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r>
              <a:rPr lang="en-US" dirty="0" smtClean="0">
                <a:solidFill>
                  <a:schemeClr val="accent6">
                    <a:lumMod val="20000"/>
                    <a:lumOff val="80000"/>
                  </a:schemeClr>
                </a:solidFill>
              </a:rPr>
              <a:t>Check out</a:t>
            </a:r>
            <a:endParaRPr lang="ru-RU" dirty="0">
              <a:solidFill>
                <a:schemeClr val="accent6">
                  <a:lumMod val="20000"/>
                  <a:lumOff val="80000"/>
                </a:schemeClr>
              </a:solidFill>
            </a:endParaRPr>
          </a:p>
        </p:txBody>
      </p:sp>
      <p:sp>
        <p:nvSpPr>
          <p:cNvPr id="5" name="TextBox 4"/>
          <p:cNvSpPr txBox="1"/>
          <p:nvPr/>
        </p:nvSpPr>
        <p:spPr>
          <a:xfrm>
            <a:off x="539551" y="2348880"/>
            <a:ext cx="1512169" cy="523220"/>
          </a:xfrm>
          <a:prstGeom prst="rect">
            <a:avLst/>
          </a:prstGeom>
          <a:noFill/>
        </p:spPr>
        <p:txBody>
          <a:bodyPr wrap="square" rtlCol="0">
            <a:spAutoFit/>
          </a:bodyPr>
          <a:lstStyle/>
          <a:p>
            <a:r>
              <a:rPr lang="en-US" sz="2800" dirty="0" smtClean="0"/>
              <a:t>want</a:t>
            </a:r>
            <a:r>
              <a:rPr lang="en-US" sz="2800" dirty="0" smtClean="0">
                <a:solidFill>
                  <a:srgbClr val="C00000"/>
                </a:solidFill>
              </a:rPr>
              <a:t>ed</a:t>
            </a:r>
            <a:endParaRPr lang="ru-RU" sz="2800" dirty="0">
              <a:solidFill>
                <a:srgbClr val="C00000"/>
              </a:solidFill>
            </a:endParaRPr>
          </a:p>
        </p:txBody>
      </p:sp>
      <p:sp>
        <p:nvSpPr>
          <p:cNvPr id="8" name="Прямоугольник 7"/>
          <p:cNvSpPr/>
          <p:nvPr/>
        </p:nvSpPr>
        <p:spPr>
          <a:xfrm>
            <a:off x="3059832" y="4149080"/>
            <a:ext cx="1656184" cy="523220"/>
          </a:xfrm>
          <a:prstGeom prst="rect">
            <a:avLst/>
          </a:prstGeom>
        </p:spPr>
        <p:txBody>
          <a:bodyPr wrap="square">
            <a:spAutoFit/>
          </a:bodyPr>
          <a:lstStyle/>
          <a:p>
            <a:r>
              <a:rPr lang="en-US" sz="2800" dirty="0" smtClean="0"/>
              <a:t>like</a:t>
            </a:r>
            <a:r>
              <a:rPr lang="en-US" sz="2800" dirty="0" smtClean="0">
                <a:solidFill>
                  <a:srgbClr val="C00000"/>
                </a:solidFill>
              </a:rPr>
              <a:t>d</a:t>
            </a:r>
            <a:endParaRPr lang="ru-RU" sz="2800" dirty="0">
              <a:solidFill>
                <a:srgbClr val="C00000"/>
              </a:solidFill>
            </a:endParaRPr>
          </a:p>
        </p:txBody>
      </p:sp>
      <p:sp>
        <p:nvSpPr>
          <p:cNvPr id="9" name="Прямоугольник 8"/>
          <p:cNvSpPr/>
          <p:nvPr/>
        </p:nvSpPr>
        <p:spPr>
          <a:xfrm>
            <a:off x="3347864" y="2286164"/>
            <a:ext cx="1128366" cy="523220"/>
          </a:xfrm>
          <a:prstGeom prst="rect">
            <a:avLst/>
          </a:prstGeom>
        </p:spPr>
        <p:txBody>
          <a:bodyPr wrap="square">
            <a:spAutoFit/>
          </a:bodyPr>
          <a:lstStyle/>
          <a:p>
            <a:r>
              <a:rPr lang="en-US" sz="2800" dirty="0" smtClean="0"/>
              <a:t>s</a:t>
            </a:r>
            <a:r>
              <a:rPr lang="en-US" sz="2800" dirty="0" smtClean="0">
                <a:solidFill>
                  <a:srgbClr val="C00000"/>
                </a:solidFill>
              </a:rPr>
              <a:t>aw</a:t>
            </a:r>
            <a:endParaRPr lang="ru-RU" sz="2800" dirty="0">
              <a:solidFill>
                <a:srgbClr val="C00000"/>
              </a:solidFill>
            </a:endParaRPr>
          </a:p>
        </p:txBody>
      </p:sp>
      <p:sp>
        <p:nvSpPr>
          <p:cNvPr id="10" name="Прямоугольник 9"/>
          <p:cNvSpPr/>
          <p:nvPr/>
        </p:nvSpPr>
        <p:spPr>
          <a:xfrm>
            <a:off x="925044" y="3658240"/>
            <a:ext cx="1966239" cy="523220"/>
          </a:xfrm>
          <a:prstGeom prst="rect">
            <a:avLst/>
          </a:prstGeom>
        </p:spPr>
        <p:txBody>
          <a:bodyPr wrap="square">
            <a:spAutoFit/>
          </a:bodyPr>
          <a:lstStyle/>
          <a:p>
            <a:r>
              <a:rPr lang="en-US" sz="2800" dirty="0" smtClean="0"/>
              <a:t>talk</a:t>
            </a:r>
            <a:r>
              <a:rPr lang="en-US" sz="2800" dirty="0" smtClean="0">
                <a:solidFill>
                  <a:srgbClr val="C00000"/>
                </a:solidFill>
              </a:rPr>
              <a:t>ed</a:t>
            </a:r>
            <a:endParaRPr lang="ru-RU" sz="2800" dirty="0">
              <a:solidFill>
                <a:srgbClr val="C00000"/>
              </a:solidFill>
            </a:endParaRPr>
          </a:p>
        </p:txBody>
      </p:sp>
      <p:sp>
        <p:nvSpPr>
          <p:cNvPr id="11" name="Прямоугольник 10"/>
          <p:cNvSpPr/>
          <p:nvPr/>
        </p:nvSpPr>
        <p:spPr>
          <a:xfrm>
            <a:off x="5803941" y="3086249"/>
            <a:ext cx="1162216" cy="523220"/>
          </a:xfrm>
          <a:prstGeom prst="rect">
            <a:avLst/>
          </a:prstGeom>
        </p:spPr>
        <p:txBody>
          <a:bodyPr wrap="square">
            <a:spAutoFit/>
          </a:bodyPr>
          <a:lstStyle/>
          <a:p>
            <a:r>
              <a:rPr lang="en-US" sz="2800" dirty="0" smtClean="0"/>
              <a:t>fl</a:t>
            </a:r>
            <a:r>
              <a:rPr lang="en-US" sz="2800" dirty="0" smtClean="0">
                <a:solidFill>
                  <a:srgbClr val="C00000"/>
                </a:solidFill>
              </a:rPr>
              <a:t>ew</a:t>
            </a:r>
            <a:endParaRPr lang="ru-RU" sz="2800" dirty="0">
              <a:solidFill>
                <a:srgbClr val="C00000"/>
              </a:solidFill>
            </a:endParaRPr>
          </a:p>
        </p:txBody>
      </p:sp>
      <p:sp>
        <p:nvSpPr>
          <p:cNvPr id="12" name="Прямоугольник 11"/>
          <p:cNvSpPr/>
          <p:nvPr/>
        </p:nvSpPr>
        <p:spPr>
          <a:xfrm>
            <a:off x="3649454" y="3347859"/>
            <a:ext cx="1653552" cy="523220"/>
          </a:xfrm>
          <a:prstGeom prst="rect">
            <a:avLst/>
          </a:prstGeom>
        </p:spPr>
        <p:txBody>
          <a:bodyPr wrap="square">
            <a:spAutoFit/>
          </a:bodyPr>
          <a:lstStyle/>
          <a:p>
            <a:r>
              <a:rPr lang="en-US" sz="2800" dirty="0" smtClean="0"/>
              <a:t>paint</a:t>
            </a:r>
            <a:r>
              <a:rPr lang="en-US" sz="2800" dirty="0" smtClean="0">
                <a:solidFill>
                  <a:srgbClr val="C00000"/>
                </a:solidFill>
              </a:rPr>
              <a:t>ed</a:t>
            </a:r>
            <a:endParaRPr lang="ru-RU" sz="2800" dirty="0">
              <a:solidFill>
                <a:srgbClr val="C00000"/>
              </a:solidFill>
            </a:endParaRPr>
          </a:p>
        </p:txBody>
      </p:sp>
      <p:sp>
        <p:nvSpPr>
          <p:cNvPr id="13" name="TextBox 12"/>
          <p:cNvSpPr txBox="1"/>
          <p:nvPr/>
        </p:nvSpPr>
        <p:spPr>
          <a:xfrm>
            <a:off x="3158183" y="5013176"/>
            <a:ext cx="2067190" cy="523220"/>
          </a:xfrm>
          <a:prstGeom prst="rect">
            <a:avLst/>
          </a:prstGeom>
          <a:noFill/>
        </p:spPr>
        <p:txBody>
          <a:bodyPr wrap="square" rtlCol="0">
            <a:spAutoFit/>
          </a:bodyPr>
          <a:lstStyle/>
          <a:p>
            <a:r>
              <a:rPr lang="en-US" sz="2800" dirty="0" smtClean="0"/>
              <a:t>collect</a:t>
            </a:r>
            <a:r>
              <a:rPr lang="en-US" sz="2800" dirty="0" smtClean="0">
                <a:solidFill>
                  <a:srgbClr val="C00000"/>
                </a:solidFill>
              </a:rPr>
              <a:t>ed</a:t>
            </a:r>
            <a:endParaRPr lang="ru-RU" sz="2800" dirty="0">
              <a:solidFill>
                <a:srgbClr val="C00000"/>
              </a:solidFill>
            </a:endParaRPr>
          </a:p>
        </p:txBody>
      </p:sp>
      <p:sp>
        <p:nvSpPr>
          <p:cNvPr id="14" name="TextBox 13"/>
          <p:cNvSpPr txBox="1"/>
          <p:nvPr/>
        </p:nvSpPr>
        <p:spPr>
          <a:xfrm>
            <a:off x="2339752" y="3059668"/>
            <a:ext cx="1158575" cy="523220"/>
          </a:xfrm>
          <a:prstGeom prst="rect">
            <a:avLst/>
          </a:prstGeom>
          <a:noFill/>
        </p:spPr>
        <p:txBody>
          <a:bodyPr wrap="square" rtlCol="0">
            <a:spAutoFit/>
          </a:bodyPr>
          <a:lstStyle/>
          <a:p>
            <a:r>
              <a:rPr lang="en-US" sz="2800" dirty="0" smtClean="0"/>
              <a:t>sa</a:t>
            </a:r>
            <a:r>
              <a:rPr lang="en-US" sz="2800" dirty="0" smtClean="0">
                <a:solidFill>
                  <a:srgbClr val="C00000"/>
                </a:solidFill>
              </a:rPr>
              <a:t>id</a:t>
            </a:r>
            <a:endParaRPr lang="ru-RU" sz="2800" dirty="0">
              <a:solidFill>
                <a:srgbClr val="C00000"/>
              </a:solidFill>
            </a:endParaRPr>
          </a:p>
        </p:txBody>
      </p:sp>
      <p:sp>
        <p:nvSpPr>
          <p:cNvPr id="15" name="TextBox 14"/>
          <p:cNvSpPr txBox="1"/>
          <p:nvPr/>
        </p:nvSpPr>
        <p:spPr>
          <a:xfrm>
            <a:off x="6048513" y="1631633"/>
            <a:ext cx="1584176" cy="523220"/>
          </a:xfrm>
          <a:prstGeom prst="rect">
            <a:avLst/>
          </a:prstGeom>
          <a:noFill/>
        </p:spPr>
        <p:txBody>
          <a:bodyPr wrap="square" rtlCol="0">
            <a:spAutoFit/>
          </a:bodyPr>
          <a:lstStyle/>
          <a:p>
            <a:r>
              <a:rPr lang="en-US" sz="2800" dirty="0" smtClean="0"/>
              <a:t>live</a:t>
            </a:r>
            <a:r>
              <a:rPr lang="en-US" sz="2800" dirty="0" smtClean="0">
                <a:solidFill>
                  <a:srgbClr val="C00000"/>
                </a:solidFill>
              </a:rPr>
              <a:t>d</a:t>
            </a:r>
            <a:endParaRPr lang="ru-RU" sz="2800" dirty="0">
              <a:solidFill>
                <a:srgbClr val="C00000"/>
              </a:solidFill>
            </a:endParaRPr>
          </a:p>
        </p:txBody>
      </p:sp>
      <p:sp>
        <p:nvSpPr>
          <p:cNvPr id="16" name="TextBox 15"/>
          <p:cNvSpPr txBox="1"/>
          <p:nvPr/>
        </p:nvSpPr>
        <p:spPr>
          <a:xfrm>
            <a:off x="1860126" y="4759675"/>
            <a:ext cx="959252" cy="523220"/>
          </a:xfrm>
          <a:prstGeom prst="rect">
            <a:avLst/>
          </a:prstGeom>
          <a:noFill/>
        </p:spPr>
        <p:txBody>
          <a:bodyPr wrap="square" rtlCol="0">
            <a:spAutoFit/>
          </a:bodyPr>
          <a:lstStyle/>
          <a:p>
            <a:r>
              <a:rPr lang="en-US" sz="2800" dirty="0" smtClean="0"/>
              <a:t>ha</a:t>
            </a:r>
            <a:r>
              <a:rPr lang="en-US" sz="2800" dirty="0" smtClean="0">
                <a:solidFill>
                  <a:srgbClr val="C00000"/>
                </a:solidFill>
              </a:rPr>
              <a:t>d</a:t>
            </a:r>
            <a:endParaRPr lang="ru-RU" sz="2800" dirty="0">
              <a:solidFill>
                <a:srgbClr val="C00000"/>
              </a:solidFill>
            </a:endParaRPr>
          </a:p>
        </p:txBody>
      </p:sp>
      <p:sp>
        <p:nvSpPr>
          <p:cNvPr id="17" name="TextBox 16"/>
          <p:cNvSpPr txBox="1"/>
          <p:nvPr/>
        </p:nvSpPr>
        <p:spPr>
          <a:xfrm>
            <a:off x="4587998" y="4336911"/>
            <a:ext cx="1615249" cy="523220"/>
          </a:xfrm>
          <a:prstGeom prst="rect">
            <a:avLst/>
          </a:prstGeom>
          <a:noFill/>
        </p:spPr>
        <p:txBody>
          <a:bodyPr wrap="square" rtlCol="0">
            <a:spAutoFit/>
          </a:bodyPr>
          <a:lstStyle/>
          <a:p>
            <a:r>
              <a:rPr lang="en-US" sz="2800" dirty="0" smtClean="0"/>
              <a:t>open</a:t>
            </a:r>
            <a:r>
              <a:rPr lang="en-US" sz="2800" dirty="0" smtClean="0">
                <a:solidFill>
                  <a:srgbClr val="C00000"/>
                </a:solidFill>
              </a:rPr>
              <a:t>ed</a:t>
            </a:r>
            <a:endParaRPr lang="ru-RU" sz="2800" dirty="0">
              <a:solidFill>
                <a:srgbClr val="C00000"/>
              </a:solidFill>
            </a:endParaRPr>
          </a:p>
        </p:txBody>
      </p:sp>
      <p:sp>
        <p:nvSpPr>
          <p:cNvPr id="18" name="TextBox 17"/>
          <p:cNvSpPr txBox="1"/>
          <p:nvPr/>
        </p:nvSpPr>
        <p:spPr>
          <a:xfrm>
            <a:off x="6588224" y="2453343"/>
            <a:ext cx="1346325" cy="523220"/>
          </a:xfrm>
          <a:prstGeom prst="rect">
            <a:avLst/>
          </a:prstGeom>
          <a:noFill/>
        </p:spPr>
        <p:txBody>
          <a:bodyPr wrap="square" rtlCol="0">
            <a:spAutoFit/>
          </a:bodyPr>
          <a:lstStyle/>
          <a:p>
            <a:r>
              <a:rPr lang="en-US" sz="2800" dirty="0" smtClean="0"/>
              <a:t>help</a:t>
            </a:r>
            <a:r>
              <a:rPr lang="en-US" sz="2800" dirty="0" smtClean="0">
                <a:solidFill>
                  <a:srgbClr val="C00000"/>
                </a:solidFill>
              </a:rPr>
              <a:t>ed</a:t>
            </a:r>
            <a:endParaRPr lang="ru-RU" sz="2800" dirty="0">
              <a:solidFill>
                <a:srgbClr val="C00000"/>
              </a:solidFill>
            </a:endParaRPr>
          </a:p>
        </p:txBody>
      </p:sp>
      <p:sp>
        <p:nvSpPr>
          <p:cNvPr id="19" name="TextBox 18"/>
          <p:cNvSpPr txBox="1"/>
          <p:nvPr/>
        </p:nvSpPr>
        <p:spPr>
          <a:xfrm>
            <a:off x="2170270" y="5536396"/>
            <a:ext cx="1442026" cy="523220"/>
          </a:xfrm>
          <a:prstGeom prst="rect">
            <a:avLst/>
          </a:prstGeom>
          <a:noFill/>
        </p:spPr>
        <p:txBody>
          <a:bodyPr wrap="square" rtlCol="0">
            <a:spAutoFit/>
          </a:bodyPr>
          <a:lstStyle/>
          <a:p>
            <a:r>
              <a:rPr lang="en-US" sz="2800" dirty="0" smtClean="0"/>
              <a:t>d</a:t>
            </a:r>
            <a:r>
              <a:rPr lang="en-US" sz="2800" dirty="0" smtClean="0">
                <a:solidFill>
                  <a:srgbClr val="C00000"/>
                </a:solidFill>
              </a:rPr>
              <a:t>id</a:t>
            </a:r>
            <a:endParaRPr lang="ru-RU" sz="2800" dirty="0">
              <a:solidFill>
                <a:srgbClr val="C00000"/>
              </a:solidFill>
            </a:endParaRPr>
          </a:p>
        </p:txBody>
      </p:sp>
      <p:sp>
        <p:nvSpPr>
          <p:cNvPr id="20" name="TextBox 19"/>
          <p:cNvSpPr txBox="1"/>
          <p:nvPr/>
        </p:nvSpPr>
        <p:spPr>
          <a:xfrm>
            <a:off x="4754670" y="2557195"/>
            <a:ext cx="756433" cy="523220"/>
          </a:xfrm>
          <a:prstGeom prst="rect">
            <a:avLst/>
          </a:prstGeom>
          <a:noFill/>
        </p:spPr>
        <p:txBody>
          <a:bodyPr wrap="square" rtlCol="0">
            <a:spAutoFit/>
          </a:bodyPr>
          <a:lstStyle/>
          <a:p>
            <a:r>
              <a:rPr lang="en-US" sz="2800" dirty="0" smtClean="0"/>
              <a:t>f</a:t>
            </a:r>
            <a:r>
              <a:rPr lang="en-US" sz="2800" dirty="0" smtClean="0">
                <a:solidFill>
                  <a:srgbClr val="C00000"/>
                </a:solidFill>
              </a:rPr>
              <a:t>e</a:t>
            </a:r>
            <a:r>
              <a:rPr lang="en-US" sz="2800" dirty="0" smtClean="0"/>
              <a:t>ll</a:t>
            </a:r>
            <a:endParaRPr lang="ru-RU" sz="2800" dirty="0"/>
          </a:p>
        </p:txBody>
      </p:sp>
      <p:sp>
        <p:nvSpPr>
          <p:cNvPr id="21" name="TextBox 20"/>
          <p:cNvSpPr txBox="1"/>
          <p:nvPr/>
        </p:nvSpPr>
        <p:spPr>
          <a:xfrm>
            <a:off x="1979712" y="1900461"/>
            <a:ext cx="1025140" cy="523220"/>
          </a:xfrm>
          <a:prstGeom prst="rect">
            <a:avLst/>
          </a:prstGeom>
          <a:noFill/>
        </p:spPr>
        <p:txBody>
          <a:bodyPr wrap="square" rtlCol="0">
            <a:spAutoFit/>
          </a:bodyPr>
          <a:lstStyle/>
          <a:p>
            <a:r>
              <a:rPr lang="en-US" sz="2800" dirty="0" smtClean="0"/>
              <a:t>g</a:t>
            </a:r>
            <a:r>
              <a:rPr lang="en-US" sz="2800" dirty="0" smtClean="0">
                <a:solidFill>
                  <a:srgbClr val="C00000"/>
                </a:solidFill>
              </a:rPr>
              <a:t>a</a:t>
            </a:r>
            <a:r>
              <a:rPr lang="en-US" sz="2800" dirty="0" smtClean="0"/>
              <a:t>ve</a:t>
            </a:r>
            <a:endParaRPr lang="ru-RU" sz="2800" dirty="0"/>
          </a:p>
        </p:txBody>
      </p:sp>
      <p:sp>
        <p:nvSpPr>
          <p:cNvPr id="22" name="TextBox 21"/>
          <p:cNvSpPr txBox="1"/>
          <p:nvPr/>
        </p:nvSpPr>
        <p:spPr>
          <a:xfrm>
            <a:off x="4283968" y="1761232"/>
            <a:ext cx="941405" cy="523220"/>
          </a:xfrm>
          <a:prstGeom prst="rect">
            <a:avLst/>
          </a:prstGeom>
          <a:noFill/>
        </p:spPr>
        <p:txBody>
          <a:bodyPr wrap="square" rtlCol="0">
            <a:spAutoFit/>
          </a:bodyPr>
          <a:lstStyle/>
          <a:p>
            <a:r>
              <a:rPr lang="en-US" sz="2800" dirty="0" smtClean="0"/>
              <a:t>t</a:t>
            </a:r>
            <a:r>
              <a:rPr lang="en-US" sz="2800" dirty="0" smtClean="0">
                <a:solidFill>
                  <a:srgbClr val="C00000"/>
                </a:solidFill>
              </a:rPr>
              <a:t>ook</a:t>
            </a:r>
            <a:endParaRPr lang="ru-RU" sz="2800" dirty="0">
              <a:solidFill>
                <a:srgbClr val="C00000"/>
              </a:solidFill>
            </a:endParaRPr>
          </a:p>
        </p:txBody>
      </p:sp>
    </p:spTree>
    <p:extLst>
      <p:ext uri="{BB962C8B-B14F-4D97-AF65-F5344CB8AC3E}">
        <p14:creationId xmlns:p14="http://schemas.microsoft.com/office/powerpoint/2010/main" val="293929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chemeClr val="accent6">
                    <a:lumMod val="40000"/>
                    <a:lumOff val="60000"/>
                  </a:schemeClr>
                </a:solidFill>
              </a:rPr>
              <a:t>New Irregular verbs</a:t>
            </a:r>
            <a:endParaRPr lang="ru-RU" dirty="0">
              <a:solidFill>
                <a:schemeClr val="accent6">
                  <a:lumMod val="40000"/>
                  <a:lumOff val="60000"/>
                </a:schemeClr>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148489543"/>
              </p:ext>
            </p:extLst>
          </p:nvPr>
        </p:nvGraphicFramePr>
        <p:xfrm>
          <a:off x="2555776" y="2114042"/>
          <a:ext cx="5404127" cy="3505200"/>
        </p:xfrm>
        <a:graphic>
          <a:graphicData uri="http://schemas.openxmlformats.org/drawingml/2006/table">
            <a:tbl>
              <a:tblPr firstRow="1" bandRow="1">
                <a:tableStyleId>{2D5ABB26-0587-4C30-8999-92F81FD0307C}</a:tableStyleId>
              </a:tblPr>
              <a:tblGrid>
                <a:gridCol w="1169425"/>
                <a:gridCol w="1918648"/>
                <a:gridCol w="2316054"/>
              </a:tblGrid>
              <a:tr h="3204567">
                <a:tc>
                  <a:txBody>
                    <a:bodyPr/>
                    <a:lstStyle/>
                    <a:p>
                      <a:r>
                        <a:rPr lang="en-US" sz="3200" dirty="0" smtClean="0"/>
                        <a:t>cut</a:t>
                      </a:r>
                    </a:p>
                    <a:p>
                      <a:r>
                        <a:rPr lang="en-US" sz="3200" dirty="0" smtClean="0"/>
                        <a:t>let</a:t>
                      </a:r>
                    </a:p>
                    <a:p>
                      <a:r>
                        <a:rPr lang="en-US" sz="3200" dirty="0" smtClean="0"/>
                        <a:t>make</a:t>
                      </a:r>
                    </a:p>
                    <a:p>
                      <a:r>
                        <a:rPr lang="en-US" sz="3200" dirty="0" smtClean="0"/>
                        <a:t>say</a:t>
                      </a:r>
                    </a:p>
                    <a:p>
                      <a:r>
                        <a:rPr lang="en-US" sz="3200" dirty="0" smtClean="0"/>
                        <a:t>can</a:t>
                      </a:r>
                    </a:p>
                    <a:p>
                      <a:r>
                        <a:rPr lang="en-US" sz="3200" dirty="0" smtClean="0"/>
                        <a:t>fall</a:t>
                      </a:r>
                    </a:p>
                    <a:p>
                      <a:r>
                        <a:rPr lang="en-US" sz="3200" dirty="0" smtClean="0"/>
                        <a:t>drink</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3200" b="0" dirty="0" smtClean="0">
                        <a:sym typeface="Wingdings" pitchFamily="2" charset="2"/>
                      </a:endParaRPr>
                    </a:p>
                  </a:txBody>
                  <a:tcPr/>
                </a:tc>
                <a:tc>
                  <a:txBody>
                    <a:bodyPr/>
                    <a:lstStyle/>
                    <a:p>
                      <a:r>
                        <a:rPr lang="en-US" sz="3200" dirty="0" smtClean="0"/>
                        <a:t>cut</a:t>
                      </a:r>
                    </a:p>
                    <a:p>
                      <a:r>
                        <a:rPr lang="en-US" sz="3200" dirty="0" smtClean="0"/>
                        <a:t>let</a:t>
                      </a:r>
                    </a:p>
                    <a:p>
                      <a:r>
                        <a:rPr lang="en-US" sz="3200" dirty="0" smtClean="0"/>
                        <a:t>made</a:t>
                      </a:r>
                    </a:p>
                    <a:p>
                      <a:r>
                        <a:rPr lang="en-US" sz="3200" dirty="0" smtClean="0"/>
                        <a:t>said</a:t>
                      </a:r>
                    </a:p>
                    <a:p>
                      <a:r>
                        <a:rPr lang="en-US" sz="3200" dirty="0" smtClean="0"/>
                        <a:t>could</a:t>
                      </a:r>
                    </a:p>
                    <a:p>
                      <a:r>
                        <a:rPr lang="en-US" sz="3200" dirty="0" smtClean="0"/>
                        <a:t>fell</a:t>
                      </a:r>
                    </a:p>
                    <a:p>
                      <a:r>
                        <a:rPr lang="en-US" sz="3200" dirty="0" smtClean="0"/>
                        <a:t>drank</a:t>
                      </a:r>
                    </a:p>
                  </a:txBody>
                  <a:tcPr/>
                </a:tc>
              </a:tr>
            </a:tbl>
          </a:graphicData>
        </a:graphic>
      </p:graphicFrame>
      <p:sp>
        <p:nvSpPr>
          <p:cNvPr id="5" name="Стрелка вправо 4"/>
          <p:cNvSpPr/>
          <p:nvPr/>
        </p:nvSpPr>
        <p:spPr>
          <a:xfrm>
            <a:off x="3909335" y="2323995"/>
            <a:ext cx="1512168" cy="200133"/>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dirty="0"/>
          </a:p>
        </p:txBody>
      </p:sp>
      <p:sp>
        <p:nvSpPr>
          <p:cNvPr id="7" name="Стрелка вправо 6"/>
          <p:cNvSpPr/>
          <p:nvPr/>
        </p:nvSpPr>
        <p:spPr>
          <a:xfrm>
            <a:off x="3909335" y="2822283"/>
            <a:ext cx="1512168" cy="200133"/>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dirty="0"/>
          </a:p>
        </p:txBody>
      </p:sp>
      <p:sp>
        <p:nvSpPr>
          <p:cNvPr id="8" name="Стрелка вправо 7"/>
          <p:cNvSpPr/>
          <p:nvPr/>
        </p:nvSpPr>
        <p:spPr>
          <a:xfrm>
            <a:off x="3909335" y="3257215"/>
            <a:ext cx="1512168" cy="200133"/>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dirty="0"/>
          </a:p>
        </p:txBody>
      </p:sp>
      <p:sp>
        <p:nvSpPr>
          <p:cNvPr id="9" name="Стрелка вправо 8"/>
          <p:cNvSpPr/>
          <p:nvPr/>
        </p:nvSpPr>
        <p:spPr>
          <a:xfrm>
            <a:off x="3909335" y="3761271"/>
            <a:ext cx="1512168" cy="200133"/>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dirty="0"/>
          </a:p>
        </p:txBody>
      </p:sp>
      <p:sp>
        <p:nvSpPr>
          <p:cNvPr id="10" name="Стрелка вправо 9"/>
          <p:cNvSpPr/>
          <p:nvPr/>
        </p:nvSpPr>
        <p:spPr>
          <a:xfrm>
            <a:off x="3909335" y="4265327"/>
            <a:ext cx="1512168" cy="200133"/>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dirty="0"/>
          </a:p>
        </p:txBody>
      </p:sp>
      <p:sp>
        <p:nvSpPr>
          <p:cNvPr id="11" name="Стрелка вправо 10"/>
          <p:cNvSpPr/>
          <p:nvPr/>
        </p:nvSpPr>
        <p:spPr>
          <a:xfrm>
            <a:off x="3909335" y="4697375"/>
            <a:ext cx="1512168" cy="200133"/>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dirty="0"/>
          </a:p>
        </p:txBody>
      </p:sp>
      <p:sp>
        <p:nvSpPr>
          <p:cNvPr id="15" name="Стрелка вправо 14"/>
          <p:cNvSpPr/>
          <p:nvPr/>
        </p:nvSpPr>
        <p:spPr>
          <a:xfrm>
            <a:off x="3891451" y="5273439"/>
            <a:ext cx="1512168" cy="200133"/>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24392280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solidFill>
                  <a:schemeClr val="accent6">
                    <a:lumMod val="40000"/>
                    <a:lumOff val="60000"/>
                  </a:schemeClr>
                </a:solidFill>
              </a:rPr>
              <a:t>New Irregular verbs</a:t>
            </a:r>
            <a:endParaRPr lang="ru-RU" dirty="0"/>
          </a:p>
        </p:txBody>
      </p:sp>
      <p:pic>
        <p:nvPicPr>
          <p:cNvPr id="5" name="Picture 2" descr="http://firedream.com/wp-content/uploads/2012/07/price-cut.jpg"/>
          <p:cNvPicPr>
            <a:picLocks noChangeAspect="1" noChangeArrowheads="1"/>
          </p:cNvPicPr>
          <p:nvPr/>
        </p:nvPicPr>
        <p:blipFill rotWithShape="1">
          <a:blip r:embed="rId2">
            <a:extLst>
              <a:ext uri="{28A0092B-C50C-407E-A947-70E740481C1C}">
                <a14:useLocalDpi xmlns:a14="http://schemas.microsoft.com/office/drawing/2010/main" val="0"/>
              </a:ext>
            </a:extLst>
          </a:blip>
          <a:srcRect t="6424"/>
          <a:stretch/>
        </p:blipFill>
        <p:spPr bwMode="auto">
          <a:xfrm>
            <a:off x="3995936" y="2065040"/>
            <a:ext cx="3306269" cy="232039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971600" y="2902073"/>
            <a:ext cx="2220480" cy="646331"/>
          </a:xfrm>
          <a:prstGeom prst="rect">
            <a:avLst/>
          </a:prstGeom>
          <a:noFill/>
        </p:spPr>
        <p:txBody>
          <a:bodyPr wrap="none" rtlCol="0">
            <a:spAutoFit/>
          </a:bodyPr>
          <a:lstStyle/>
          <a:p>
            <a:r>
              <a:rPr lang="en-US" sz="3600" dirty="0" smtClean="0"/>
              <a:t>cut -&gt; cut</a:t>
            </a:r>
            <a:endParaRPr lang="ru-RU" sz="3600" dirty="0"/>
          </a:p>
        </p:txBody>
      </p:sp>
    </p:spTree>
    <p:extLst>
      <p:ext uri="{BB962C8B-B14F-4D97-AF65-F5344CB8AC3E}">
        <p14:creationId xmlns:p14="http://schemas.microsoft.com/office/powerpoint/2010/main" val="14739915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solidFill>
                  <a:schemeClr val="accent6">
                    <a:lumMod val="40000"/>
                    <a:lumOff val="60000"/>
                  </a:schemeClr>
                </a:solidFill>
              </a:rPr>
              <a:t>New Irregular verbs</a:t>
            </a:r>
            <a:endParaRPr lang="ru-RU" dirty="0"/>
          </a:p>
        </p:txBody>
      </p:sp>
      <p:pic>
        <p:nvPicPr>
          <p:cNvPr id="10" name="Picture 4" descr="http://3.bp.blogspot.com/_4zTAGWU8e58/S9_BImBjsPI/AAAAAAAAAhk/NP0fjVW9zfM/S1600-R/Blog+Banner+Let's+Go+Biking+U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2636912"/>
            <a:ext cx="5904776" cy="20840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0863" y="3355766"/>
            <a:ext cx="2024913" cy="646331"/>
          </a:xfrm>
          <a:prstGeom prst="rect">
            <a:avLst/>
          </a:prstGeom>
          <a:noFill/>
        </p:spPr>
        <p:txBody>
          <a:bodyPr wrap="none" rtlCol="0">
            <a:spAutoFit/>
          </a:bodyPr>
          <a:lstStyle/>
          <a:p>
            <a:r>
              <a:rPr lang="en-US" sz="3600" dirty="0" smtClean="0"/>
              <a:t>let -&gt; let</a:t>
            </a:r>
            <a:endParaRPr lang="ru-RU" sz="3600" dirty="0"/>
          </a:p>
        </p:txBody>
      </p:sp>
    </p:spTree>
    <p:extLst>
      <p:ext uri="{BB962C8B-B14F-4D97-AF65-F5344CB8AC3E}">
        <p14:creationId xmlns:p14="http://schemas.microsoft.com/office/powerpoint/2010/main" val="29768980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solidFill>
                  <a:schemeClr val="accent6">
                    <a:lumMod val="40000"/>
                    <a:lumOff val="60000"/>
                  </a:schemeClr>
                </a:solidFill>
              </a:rPr>
              <a:t>Let’s speak about today’s weather</a:t>
            </a:r>
            <a:endParaRPr lang="ru-RU" dirty="0">
              <a:solidFill>
                <a:schemeClr val="accent6">
                  <a:lumMod val="40000"/>
                  <a:lumOff val="60000"/>
                </a:schemeClr>
              </a:solidFill>
            </a:endParaRPr>
          </a:p>
        </p:txBody>
      </p:sp>
      <p:pic>
        <p:nvPicPr>
          <p:cNvPr id="1027" name="Picture 3" descr="C:\Users\RUSLAN ADMIN\Documents\Scanned Documents\Рисунок (2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2060848"/>
            <a:ext cx="3816424" cy="3914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31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chemeClr val="accent6">
                    <a:lumMod val="40000"/>
                    <a:lumOff val="60000"/>
                  </a:schemeClr>
                </a:solidFill>
              </a:rPr>
              <a:t>Repeat after me!</a:t>
            </a:r>
            <a:endParaRPr lang="ru-RU" dirty="0">
              <a:solidFill>
                <a:schemeClr val="accent6">
                  <a:lumMod val="40000"/>
                  <a:lumOff val="60000"/>
                </a:schemeClr>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832543920"/>
              </p:ext>
            </p:extLst>
          </p:nvPr>
        </p:nvGraphicFramePr>
        <p:xfrm>
          <a:off x="457200" y="2544936"/>
          <a:ext cx="8229600" cy="238252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r>
                        <a:rPr lang="en-US" dirty="0" smtClean="0"/>
                        <a:t>[t]</a:t>
                      </a:r>
                      <a:endParaRPr lang="ru-RU" dirty="0"/>
                    </a:p>
                  </a:txBody>
                  <a:tcPr/>
                </a:tc>
                <a:tc>
                  <a:txBody>
                    <a:bodyPr/>
                    <a:lstStyle/>
                    <a:p>
                      <a:pPr algn="ctr"/>
                      <a:r>
                        <a:rPr lang="en-US" dirty="0" smtClean="0"/>
                        <a:t>[d]</a:t>
                      </a:r>
                      <a:endParaRPr lang="ru-RU" dirty="0"/>
                    </a:p>
                  </a:txBody>
                  <a:tcPr/>
                </a:tc>
                <a:tc>
                  <a:txBody>
                    <a:bodyPr/>
                    <a:lstStyle/>
                    <a:p>
                      <a:pPr algn="ctr"/>
                      <a:r>
                        <a:rPr lang="en-US" dirty="0" smtClean="0"/>
                        <a:t>[id]</a:t>
                      </a:r>
                      <a:endParaRPr lang="ru-RU" dirty="0"/>
                    </a:p>
                  </a:txBody>
                  <a:tcPr/>
                </a:tc>
              </a:tr>
              <a:tr h="370840">
                <a:tc>
                  <a:txBody>
                    <a:bodyPr/>
                    <a:lstStyle/>
                    <a:p>
                      <a:pPr algn="ctr"/>
                      <a:r>
                        <a:rPr lang="en-US" dirty="0" smtClean="0"/>
                        <a:t>watch</a:t>
                      </a:r>
                      <a:r>
                        <a:rPr lang="en-US" b="1" dirty="0" smtClean="0"/>
                        <a:t>ed</a:t>
                      </a:r>
                    </a:p>
                    <a:p>
                      <a:pPr algn="ctr"/>
                      <a:r>
                        <a:rPr lang="en-US" b="0" dirty="0" smtClean="0"/>
                        <a:t>walk</a:t>
                      </a:r>
                      <a:r>
                        <a:rPr lang="en-US" b="1" dirty="0" smtClean="0"/>
                        <a:t>ed</a:t>
                      </a:r>
                    </a:p>
                    <a:p>
                      <a:pPr algn="ctr"/>
                      <a:r>
                        <a:rPr lang="en-US" b="0" dirty="0" smtClean="0"/>
                        <a:t>talk</a:t>
                      </a:r>
                      <a:r>
                        <a:rPr lang="en-US" b="1" dirty="0" smtClean="0"/>
                        <a:t>ed</a:t>
                      </a:r>
                    </a:p>
                    <a:p>
                      <a:pPr algn="ctr"/>
                      <a:r>
                        <a:rPr lang="en-US" b="0" dirty="0" smtClean="0"/>
                        <a:t>finish</a:t>
                      </a:r>
                      <a:r>
                        <a:rPr lang="en-US" b="1" dirty="0" smtClean="0"/>
                        <a:t>ed</a:t>
                      </a:r>
                    </a:p>
                    <a:p>
                      <a:pPr algn="ctr"/>
                      <a:r>
                        <a:rPr lang="en-US" b="0" dirty="0" smtClean="0"/>
                        <a:t>lik</a:t>
                      </a:r>
                      <a:r>
                        <a:rPr lang="en-US" b="1" dirty="0" smtClean="0"/>
                        <a:t>ed</a:t>
                      </a:r>
                    </a:p>
                    <a:p>
                      <a:pPr algn="ctr"/>
                      <a:r>
                        <a:rPr lang="en-US" b="0" dirty="0" smtClean="0"/>
                        <a:t>help</a:t>
                      </a:r>
                      <a:r>
                        <a:rPr lang="en-US" b="1" dirty="0" smtClean="0"/>
                        <a:t>ed</a:t>
                      </a:r>
                    </a:p>
                  </a:txBody>
                  <a:tcPr/>
                </a:tc>
                <a:tc>
                  <a:txBody>
                    <a:bodyPr/>
                    <a:lstStyle/>
                    <a:p>
                      <a:pPr algn="ctr"/>
                      <a:r>
                        <a:rPr lang="en-US" dirty="0" smtClean="0"/>
                        <a:t>play</a:t>
                      </a:r>
                      <a:r>
                        <a:rPr lang="en-US" b="1" dirty="0" smtClean="0"/>
                        <a:t>ed</a:t>
                      </a:r>
                    </a:p>
                    <a:p>
                      <a:pPr algn="ctr"/>
                      <a:r>
                        <a:rPr lang="en-US" dirty="0" smtClean="0"/>
                        <a:t>la</a:t>
                      </a:r>
                      <a:r>
                        <a:rPr lang="en-US" b="1" dirty="0" smtClean="0"/>
                        <a:t>id</a:t>
                      </a:r>
                      <a:endParaRPr lang="en-US" dirty="0" smtClean="0"/>
                    </a:p>
                    <a:p>
                      <a:pPr algn="ctr"/>
                      <a:r>
                        <a:rPr lang="en-US" dirty="0" smtClean="0"/>
                        <a:t>tri</a:t>
                      </a:r>
                      <a:r>
                        <a:rPr lang="en-US" b="1" dirty="0" smtClean="0"/>
                        <a:t>ed</a:t>
                      </a:r>
                      <a:endParaRPr lang="en-US" dirty="0" smtClean="0"/>
                    </a:p>
                    <a:p>
                      <a:pPr algn="ctr"/>
                      <a:r>
                        <a:rPr lang="en-US" dirty="0" smtClean="0"/>
                        <a:t>cri</a:t>
                      </a:r>
                      <a:r>
                        <a:rPr lang="en-US" b="1" dirty="0" smtClean="0"/>
                        <a:t>ed</a:t>
                      </a:r>
                      <a:endParaRPr lang="en-US" baseline="0" dirty="0" smtClean="0"/>
                    </a:p>
                    <a:p>
                      <a:pPr algn="ctr"/>
                      <a:r>
                        <a:rPr lang="en-US" baseline="0" dirty="0" smtClean="0"/>
                        <a:t>smil</a:t>
                      </a:r>
                      <a:r>
                        <a:rPr lang="en-US" b="1" baseline="0" dirty="0" smtClean="0"/>
                        <a:t>ed</a:t>
                      </a:r>
                    </a:p>
                    <a:p>
                      <a:pPr algn="ctr"/>
                      <a:r>
                        <a:rPr lang="en-US" baseline="0" dirty="0" smtClean="0"/>
                        <a:t>studi</a:t>
                      </a:r>
                      <a:r>
                        <a:rPr lang="en-US" b="1" baseline="0" dirty="0" smtClean="0"/>
                        <a:t>ed</a:t>
                      </a:r>
                      <a:endParaRPr lang="en-US" baseline="0" dirty="0" smtClean="0"/>
                    </a:p>
                    <a:p>
                      <a:pPr algn="ctr"/>
                      <a:r>
                        <a:rPr lang="en-US" baseline="0" dirty="0" smtClean="0"/>
                        <a:t>liv</a:t>
                      </a:r>
                      <a:r>
                        <a:rPr lang="en-US" b="1" baseline="0" dirty="0" smtClean="0"/>
                        <a:t>ed</a:t>
                      </a:r>
                    </a:p>
                  </a:txBody>
                  <a:tcPr/>
                </a:tc>
                <a:tc>
                  <a:txBody>
                    <a:bodyPr/>
                    <a:lstStyle/>
                    <a:p>
                      <a:pPr algn="ctr"/>
                      <a:r>
                        <a:rPr lang="en-US" dirty="0" smtClean="0"/>
                        <a:t>skat</a:t>
                      </a:r>
                      <a:r>
                        <a:rPr lang="en-US" b="1" dirty="0" smtClean="0"/>
                        <a:t>ed</a:t>
                      </a:r>
                    </a:p>
                    <a:p>
                      <a:pPr algn="ctr"/>
                      <a:r>
                        <a:rPr lang="en-US" dirty="0" smtClean="0"/>
                        <a:t>want</a:t>
                      </a:r>
                      <a:r>
                        <a:rPr lang="en-US" b="1" dirty="0" smtClean="0"/>
                        <a:t>ed</a:t>
                      </a:r>
                    </a:p>
                    <a:p>
                      <a:pPr algn="ctr"/>
                      <a:r>
                        <a:rPr lang="en-US" dirty="0" smtClean="0"/>
                        <a:t>collect</a:t>
                      </a:r>
                      <a:r>
                        <a:rPr lang="en-US" b="1" dirty="0" smtClean="0"/>
                        <a:t>ed</a:t>
                      </a:r>
                    </a:p>
                    <a:p>
                      <a:pPr algn="ctr"/>
                      <a:r>
                        <a:rPr lang="en-US" dirty="0" smtClean="0"/>
                        <a:t>paint</a:t>
                      </a:r>
                      <a:r>
                        <a:rPr lang="en-US" b="1" dirty="0" smtClean="0"/>
                        <a:t>ed</a:t>
                      </a:r>
                      <a:endParaRPr lang="ru-RU" dirty="0" smtClean="0"/>
                    </a:p>
                    <a:p>
                      <a:pPr algn="ctr"/>
                      <a:r>
                        <a:rPr lang="en-US" dirty="0" smtClean="0"/>
                        <a:t>need</a:t>
                      </a:r>
                      <a:r>
                        <a:rPr lang="en-US" b="1" dirty="0" smtClean="0"/>
                        <a:t>ed</a:t>
                      </a:r>
                      <a:endParaRPr lang="ru-RU" dirty="0"/>
                    </a:p>
                  </a:txBody>
                  <a:tcPr/>
                </a:tc>
              </a:tr>
            </a:tbl>
          </a:graphicData>
        </a:graphic>
      </p:graphicFrame>
    </p:spTree>
    <p:extLst>
      <p:ext uri="{BB962C8B-B14F-4D97-AF65-F5344CB8AC3E}">
        <p14:creationId xmlns:p14="http://schemas.microsoft.com/office/powerpoint/2010/main" val="120513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upload.wikimedia.org/wikipedia/commons/c/c9/Cuff_Hill_logan_stone_2.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27584" y="3933056"/>
            <a:ext cx="3271989" cy="2448272"/>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3076" name="Picture 4" descr="http://skill.ru/images/2006/12/03/169444.jpg"/>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Effect>
                      <a14:brightnessContrast bright="48000" contrast="-67000"/>
                    </a14:imgEffect>
                  </a14:imgLayer>
                </a14:imgProps>
              </a:ext>
              <a:ext uri="{28A0092B-C50C-407E-A947-70E740481C1C}">
                <a14:useLocalDpi xmlns:a14="http://schemas.microsoft.com/office/drawing/2010/main" val="0"/>
              </a:ext>
            </a:extLst>
          </a:blip>
          <a:srcRect t="17257" r="27364"/>
          <a:stretch/>
        </p:blipFill>
        <p:spPr bwMode="auto">
          <a:xfrm>
            <a:off x="5435639" y="1443039"/>
            <a:ext cx="3708361" cy="4728739"/>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r>
              <a:rPr lang="en-US" dirty="0" smtClean="0">
                <a:solidFill>
                  <a:schemeClr val="accent6">
                    <a:lumMod val="40000"/>
                    <a:lumOff val="60000"/>
                  </a:schemeClr>
                </a:solidFill>
              </a:rPr>
              <a:t>Parable of the Stone</a:t>
            </a:r>
            <a:endParaRPr lang="ru-RU" dirty="0">
              <a:solidFill>
                <a:schemeClr val="accent6">
                  <a:lumMod val="40000"/>
                  <a:lumOff val="60000"/>
                </a:schemeClr>
              </a:solidFill>
            </a:endParaRPr>
          </a:p>
        </p:txBody>
      </p:sp>
      <p:sp>
        <p:nvSpPr>
          <p:cNvPr id="3" name="Объект 2"/>
          <p:cNvSpPr>
            <a:spLocks noGrp="1"/>
          </p:cNvSpPr>
          <p:nvPr>
            <p:ph idx="1"/>
          </p:nvPr>
        </p:nvSpPr>
        <p:spPr>
          <a:xfrm>
            <a:off x="402407" y="1628800"/>
            <a:ext cx="6041801" cy="4104455"/>
          </a:xfrm>
        </p:spPr>
        <p:txBody>
          <a:bodyPr>
            <a:normAutofit fontScale="92500" lnSpcReduction="20000"/>
          </a:bodyPr>
          <a:lstStyle/>
          <a:p>
            <a:pPr marL="0" indent="0">
              <a:buNone/>
            </a:pPr>
            <a:r>
              <a:rPr lang="en-US" dirty="0" smtClean="0"/>
              <a:t>Once </a:t>
            </a:r>
            <a:r>
              <a:rPr lang="en-US" dirty="0"/>
              <a:t>upon a </a:t>
            </a:r>
            <a:r>
              <a:rPr lang="en-US" dirty="0" smtClean="0"/>
              <a:t>time there lived a very old wanderer. Once he saw a big-big stone. There was a very strange sign on it: “Turn and read!”. He hardly turned it and read it on the other side: “Why are you looking for new knowledge if you do not pay attention to what to things you have already known?”</a:t>
            </a:r>
            <a:endParaRPr lang="ru-RU" dirty="0"/>
          </a:p>
        </p:txBody>
      </p:sp>
    </p:spTree>
    <p:extLst>
      <p:ext uri="{BB962C8B-B14F-4D97-AF65-F5344CB8AC3E}">
        <p14:creationId xmlns:p14="http://schemas.microsoft.com/office/powerpoint/2010/main" val="1636583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724128" y="1556792"/>
            <a:ext cx="2737545" cy="2735770"/>
          </a:xfrm>
          <a:prstGeom prst="rect">
            <a:avLst/>
          </a:prstGeom>
          <a:effectLst>
            <a:softEdge rad="317500"/>
          </a:effectLst>
        </p:spPr>
      </p:pic>
      <p:sp>
        <p:nvSpPr>
          <p:cNvPr id="2" name="Заголовок 1"/>
          <p:cNvSpPr>
            <a:spLocks noGrp="1"/>
          </p:cNvSpPr>
          <p:nvPr>
            <p:ph type="title"/>
          </p:nvPr>
        </p:nvSpPr>
        <p:spPr/>
        <p:txBody>
          <a:bodyPr/>
          <a:lstStyle/>
          <a:p>
            <a:r>
              <a:rPr lang="ru-RU" dirty="0" smtClean="0">
                <a:solidFill>
                  <a:schemeClr val="accent6">
                    <a:lumMod val="40000"/>
                    <a:lumOff val="60000"/>
                  </a:schemeClr>
                </a:solidFill>
              </a:rPr>
              <a:t>Притча о Камне</a:t>
            </a:r>
            <a:endParaRPr lang="ru-RU" dirty="0">
              <a:solidFill>
                <a:schemeClr val="accent6">
                  <a:lumMod val="40000"/>
                  <a:lumOff val="60000"/>
                </a:schemeClr>
              </a:solidFill>
            </a:endParaRPr>
          </a:p>
        </p:txBody>
      </p:sp>
      <p:sp>
        <p:nvSpPr>
          <p:cNvPr id="3" name="Объект 2"/>
          <p:cNvSpPr>
            <a:spLocks noGrp="1"/>
          </p:cNvSpPr>
          <p:nvPr>
            <p:ph idx="1"/>
          </p:nvPr>
        </p:nvSpPr>
        <p:spPr>
          <a:xfrm>
            <a:off x="539552" y="2780928"/>
            <a:ext cx="8229600" cy="2952328"/>
          </a:xfrm>
        </p:spPr>
        <p:txBody>
          <a:bodyPr>
            <a:normAutofit/>
          </a:bodyPr>
          <a:lstStyle/>
          <a:p>
            <a:pPr>
              <a:buFont typeface="Wingdings" pitchFamily="2" charset="2"/>
              <a:buNone/>
            </a:pPr>
            <a:r>
              <a:rPr lang="ru-RU" sz="2400" b="1" dirty="0" smtClean="0"/>
              <a:t>Один странствующий искатель </a:t>
            </a:r>
            <a:endParaRPr lang="en-US" sz="2400" b="1" dirty="0" smtClean="0"/>
          </a:p>
          <a:p>
            <a:pPr>
              <a:buFont typeface="Wingdings" pitchFamily="2" charset="2"/>
              <a:buNone/>
            </a:pPr>
            <a:r>
              <a:rPr lang="ru-RU" sz="2400" b="1" dirty="0" smtClean="0"/>
              <a:t>истины </a:t>
            </a:r>
            <a:r>
              <a:rPr lang="ru-RU" sz="2400" b="1" dirty="0" smtClean="0"/>
              <a:t>увидел большой камень, </a:t>
            </a:r>
            <a:endParaRPr lang="en-US" sz="2400" b="1" dirty="0" smtClean="0"/>
          </a:p>
          <a:p>
            <a:pPr>
              <a:buFont typeface="Wingdings" pitchFamily="2" charset="2"/>
              <a:buNone/>
            </a:pPr>
            <a:r>
              <a:rPr lang="ru-RU" sz="2400" b="1" dirty="0" smtClean="0"/>
              <a:t>на </a:t>
            </a:r>
            <a:r>
              <a:rPr lang="ru-RU" sz="2400" b="1" dirty="0" smtClean="0"/>
              <a:t>котором было написано: </a:t>
            </a:r>
            <a:endParaRPr lang="en-US" sz="2400" b="1" dirty="0" smtClean="0"/>
          </a:p>
          <a:p>
            <a:pPr>
              <a:buFont typeface="Wingdings" pitchFamily="2" charset="2"/>
              <a:buNone/>
            </a:pPr>
            <a:r>
              <a:rPr lang="ru-RU" sz="2400" b="1" dirty="0" smtClean="0"/>
              <a:t>«</a:t>
            </a:r>
            <a:r>
              <a:rPr lang="ru-RU" sz="2400" b="1" dirty="0" smtClean="0"/>
              <a:t>Переверни и читай!». Он с трудом перевернул его и прочёл на другой стороне: «Зачем ты ищешь нового знания, если не обращаешь внимания на то, что уже знаешь?»</a:t>
            </a:r>
          </a:p>
          <a:p>
            <a:pPr marL="0" indent="0">
              <a:buNone/>
            </a:pPr>
            <a:endParaRPr lang="ru-RU" dirty="0"/>
          </a:p>
        </p:txBody>
      </p:sp>
    </p:spTree>
    <p:extLst>
      <p:ext uri="{BB962C8B-B14F-4D97-AF65-F5344CB8AC3E}">
        <p14:creationId xmlns:p14="http://schemas.microsoft.com/office/powerpoint/2010/main" val="1030278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chemeClr val="accent6">
                    <a:lumMod val="40000"/>
                    <a:lumOff val="60000"/>
                  </a:schemeClr>
                </a:solidFill>
              </a:rPr>
              <a:t>We know it! </a:t>
            </a:r>
            <a:r>
              <a:rPr lang="en-US" dirty="0" smtClean="0">
                <a:solidFill>
                  <a:schemeClr val="accent6">
                    <a:lumMod val="40000"/>
                    <a:lumOff val="60000"/>
                  </a:schemeClr>
                </a:solidFill>
                <a:sym typeface="Wingdings" pitchFamily="2" charset="2"/>
              </a:rPr>
              <a:t></a:t>
            </a:r>
            <a:endParaRPr lang="ru-RU" dirty="0">
              <a:solidFill>
                <a:schemeClr val="accent6">
                  <a:lumMod val="40000"/>
                  <a:lumOff val="60000"/>
                </a:schemeClr>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961812703"/>
              </p:ext>
            </p:extLst>
          </p:nvPr>
        </p:nvGraphicFramePr>
        <p:xfrm>
          <a:off x="693429" y="2420888"/>
          <a:ext cx="4248472" cy="2880320"/>
        </p:xfrm>
        <a:graphic>
          <a:graphicData uri="http://schemas.openxmlformats.org/drawingml/2006/table">
            <a:tbl>
              <a:tblPr firstRow="1" bandRow="1">
                <a:tableStyleId>{2D5ABB26-0587-4C30-8999-92F81FD0307C}</a:tableStyleId>
              </a:tblPr>
              <a:tblGrid>
                <a:gridCol w="4248472"/>
              </a:tblGrid>
              <a:tr h="576064">
                <a:tc>
                  <a:txBody>
                    <a:bodyPr/>
                    <a:lstStyle/>
                    <a:p>
                      <a:r>
                        <a:rPr lang="ru-RU" sz="2800" dirty="0" smtClean="0"/>
                        <a:t>1) пошли в лес - </a:t>
                      </a:r>
                      <a:endParaRPr lang="ru-RU" sz="2800" dirty="0"/>
                    </a:p>
                  </a:txBody>
                  <a:tcPr/>
                </a:tc>
              </a:tr>
              <a:tr h="576064">
                <a:tc>
                  <a:txBody>
                    <a:bodyPr/>
                    <a:lstStyle/>
                    <a:p>
                      <a:r>
                        <a:rPr lang="en-US" sz="2800" dirty="0" smtClean="0"/>
                        <a:t>2) </a:t>
                      </a:r>
                      <a:r>
                        <a:rPr lang="ru-RU" sz="2800" dirty="0" smtClean="0"/>
                        <a:t>было жарко - </a:t>
                      </a:r>
                      <a:endParaRPr lang="ru-RU" sz="2800" dirty="0"/>
                    </a:p>
                  </a:txBody>
                  <a:tcPr/>
                </a:tc>
              </a:tr>
              <a:tr h="576064">
                <a:tc>
                  <a:txBody>
                    <a:bodyPr/>
                    <a:lstStyle/>
                    <a:p>
                      <a:r>
                        <a:rPr lang="ru-RU" sz="2800" dirty="0" smtClean="0"/>
                        <a:t>3) сели под деревом - </a:t>
                      </a:r>
                      <a:endParaRPr lang="ru-RU" sz="2800" dirty="0"/>
                    </a:p>
                  </a:txBody>
                  <a:tcPr/>
                </a:tc>
              </a:tr>
              <a:tr h="576064">
                <a:tc>
                  <a:txBody>
                    <a:bodyPr/>
                    <a:lstStyle/>
                    <a:p>
                      <a:r>
                        <a:rPr lang="ru-RU" sz="2800" dirty="0" smtClean="0"/>
                        <a:t>4) увидели птичку - </a:t>
                      </a:r>
                      <a:endParaRPr lang="ru-RU" sz="2800" dirty="0"/>
                    </a:p>
                  </a:txBody>
                  <a:tcPr/>
                </a:tc>
              </a:tr>
              <a:tr h="576064">
                <a:tc>
                  <a:txBody>
                    <a:bodyPr/>
                    <a:lstStyle/>
                    <a:p>
                      <a:r>
                        <a:rPr lang="ru-RU" sz="2800" dirty="0" smtClean="0"/>
                        <a:t>5) пошли домой - </a:t>
                      </a:r>
                      <a:endParaRPr lang="ru-RU" sz="2800" dirty="0"/>
                    </a:p>
                  </a:txBody>
                  <a:tcPr/>
                </a:tc>
              </a:tr>
            </a:tbl>
          </a:graphicData>
        </a:graphic>
      </p:graphicFrame>
      <p:sp>
        <p:nvSpPr>
          <p:cNvPr id="5" name="Прямоугольник 4"/>
          <p:cNvSpPr/>
          <p:nvPr/>
        </p:nvSpPr>
        <p:spPr>
          <a:xfrm>
            <a:off x="3754187" y="2420888"/>
            <a:ext cx="3326552" cy="523220"/>
          </a:xfrm>
          <a:prstGeom prst="rect">
            <a:avLst/>
          </a:prstGeom>
        </p:spPr>
        <p:txBody>
          <a:bodyPr wrap="none">
            <a:spAutoFit/>
          </a:bodyPr>
          <a:lstStyle/>
          <a:p>
            <a:r>
              <a:rPr lang="en-US" sz="2800" dirty="0" smtClean="0">
                <a:solidFill>
                  <a:schemeClr val="accent1">
                    <a:lumMod val="50000"/>
                  </a:schemeClr>
                </a:solidFill>
              </a:rPr>
              <a:t>went to the forest</a:t>
            </a:r>
            <a:endParaRPr lang="ru-RU" sz="2800" dirty="0">
              <a:solidFill>
                <a:schemeClr val="accent1">
                  <a:lumMod val="50000"/>
                </a:schemeClr>
              </a:solidFill>
            </a:endParaRPr>
          </a:p>
        </p:txBody>
      </p:sp>
      <p:sp>
        <p:nvSpPr>
          <p:cNvPr id="6" name="Прямоугольник 5"/>
          <p:cNvSpPr/>
          <p:nvPr/>
        </p:nvSpPr>
        <p:spPr>
          <a:xfrm>
            <a:off x="3645757" y="2996952"/>
            <a:ext cx="1462260" cy="523220"/>
          </a:xfrm>
          <a:prstGeom prst="rect">
            <a:avLst/>
          </a:prstGeom>
        </p:spPr>
        <p:txBody>
          <a:bodyPr wrap="none">
            <a:spAutoFit/>
          </a:bodyPr>
          <a:lstStyle/>
          <a:p>
            <a:r>
              <a:rPr lang="en-US" sz="2800" dirty="0" smtClean="0">
                <a:solidFill>
                  <a:schemeClr val="accent5"/>
                </a:solidFill>
              </a:rPr>
              <a:t>was hot</a:t>
            </a:r>
            <a:endParaRPr lang="ru-RU" sz="2800" dirty="0">
              <a:solidFill>
                <a:schemeClr val="accent5"/>
              </a:solidFill>
            </a:endParaRPr>
          </a:p>
        </p:txBody>
      </p:sp>
      <p:sp>
        <p:nvSpPr>
          <p:cNvPr id="7" name="Прямоугольник 6"/>
          <p:cNvSpPr/>
          <p:nvPr/>
        </p:nvSpPr>
        <p:spPr>
          <a:xfrm>
            <a:off x="4725877" y="3573016"/>
            <a:ext cx="3302507" cy="523220"/>
          </a:xfrm>
          <a:prstGeom prst="rect">
            <a:avLst/>
          </a:prstGeom>
        </p:spPr>
        <p:txBody>
          <a:bodyPr wrap="none">
            <a:spAutoFit/>
          </a:bodyPr>
          <a:lstStyle/>
          <a:p>
            <a:r>
              <a:rPr lang="en-US" sz="2800" dirty="0" smtClean="0">
                <a:solidFill>
                  <a:schemeClr val="accent2"/>
                </a:solidFill>
              </a:rPr>
              <a:t>sat under the tree</a:t>
            </a:r>
            <a:endParaRPr lang="ru-RU" sz="2800" dirty="0">
              <a:solidFill>
                <a:schemeClr val="accent2"/>
              </a:solidFill>
            </a:endParaRPr>
          </a:p>
        </p:txBody>
      </p:sp>
      <p:sp>
        <p:nvSpPr>
          <p:cNvPr id="8" name="Прямоугольник 7"/>
          <p:cNvSpPr/>
          <p:nvPr/>
        </p:nvSpPr>
        <p:spPr>
          <a:xfrm>
            <a:off x="4221821" y="4149080"/>
            <a:ext cx="2276585" cy="523220"/>
          </a:xfrm>
          <a:prstGeom prst="rect">
            <a:avLst/>
          </a:prstGeom>
        </p:spPr>
        <p:txBody>
          <a:bodyPr wrap="none">
            <a:spAutoFit/>
          </a:bodyPr>
          <a:lstStyle/>
          <a:p>
            <a:r>
              <a:rPr lang="en-US" sz="2800" dirty="0" smtClean="0">
                <a:solidFill>
                  <a:schemeClr val="tx2">
                    <a:lumMod val="60000"/>
                    <a:lumOff val="40000"/>
                  </a:schemeClr>
                </a:solidFill>
              </a:rPr>
              <a:t>saw the bird</a:t>
            </a:r>
            <a:endParaRPr lang="ru-RU" sz="2800" dirty="0">
              <a:solidFill>
                <a:schemeClr val="tx2">
                  <a:lumMod val="60000"/>
                  <a:lumOff val="40000"/>
                </a:schemeClr>
              </a:solidFill>
            </a:endParaRPr>
          </a:p>
        </p:txBody>
      </p:sp>
      <p:sp>
        <p:nvSpPr>
          <p:cNvPr id="9" name="Прямоугольник 8"/>
          <p:cNvSpPr/>
          <p:nvPr/>
        </p:nvSpPr>
        <p:spPr>
          <a:xfrm>
            <a:off x="3861781" y="4725144"/>
            <a:ext cx="1963999" cy="523220"/>
          </a:xfrm>
          <a:prstGeom prst="rect">
            <a:avLst/>
          </a:prstGeom>
        </p:spPr>
        <p:txBody>
          <a:bodyPr wrap="none">
            <a:spAutoFit/>
          </a:bodyPr>
          <a:lstStyle/>
          <a:p>
            <a:r>
              <a:rPr lang="en-US" sz="2800" dirty="0" smtClean="0">
                <a:solidFill>
                  <a:srgbClr val="00B050"/>
                </a:solidFill>
              </a:rPr>
              <a:t>went home</a:t>
            </a:r>
            <a:endParaRPr lang="ru-RU" sz="2800" dirty="0">
              <a:solidFill>
                <a:srgbClr val="00B050"/>
              </a:solidFill>
            </a:endParaRPr>
          </a:p>
        </p:txBody>
      </p:sp>
    </p:spTree>
    <p:extLst>
      <p:ext uri="{BB962C8B-B14F-4D97-AF65-F5344CB8AC3E}">
        <p14:creationId xmlns:p14="http://schemas.microsoft.com/office/powerpoint/2010/main" val="3248978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www.illustrationsof.com/royalty-free-ice-skating-clipart-illustration-1121584.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t="15932" b="19068"/>
          <a:stretch/>
        </p:blipFill>
        <p:spPr bwMode="auto">
          <a:xfrm>
            <a:off x="827584" y="4381311"/>
            <a:ext cx="2954174" cy="2016224"/>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bestclipartblog.com/clipart-pics/-friend-clipart-4.jp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580112" y="4274809"/>
            <a:ext cx="2428106" cy="227184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r>
              <a:rPr lang="en-US" dirty="0" smtClean="0">
                <a:solidFill>
                  <a:schemeClr val="accent6">
                    <a:lumMod val="40000"/>
                    <a:lumOff val="60000"/>
                  </a:schemeClr>
                </a:solidFill>
              </a:rPr>
              <a:t>Find out mistakes</a:t>
            </a:r>
            <a:endParaRPr lang="ru-RU" dirty="0">
              <a:solidFill>
                <a:schemeClr val="accent6">
                  <a:lumMod val="40000"/>
                  <a:lumOff val="60000"/>
                </a:schemeClr>
              </a:solidFill>
            </a:endParaRPr>
          </a:p>
        </p:txBody>
      </p:sp>
      <p:sp>
        <p:nvSpPr>
          <p:cNvPr id="3" name="Объект 2"/>
          <p:cNvSpPr>
            <a:spLocks noGrp="1"/>
          </p:cNvSpPr>
          <p:nvPr>
            <p:ph idx="1"/>
          </p:nvPr>
        </p:nvSpPr>
        <p:spPr>
          <a:xfrm>
            <a:off x="457200" y="1855365"/>
            <a:ext cx="8229600" cy="4525963"/>
          </a:xfrm>
        </p:spPr>
        <p:txBody>
          <a:bodyPr/>
          <a:lstStyle/>
          <a:p>
            <a:pPr marL="0" indent="0">
              <a:buNone/>
            </a:pPr>
            <a:r>
              <a:rPr lang="en-US" dirty="0" smtClean="0"/>
              <a:t>Yesterday I and my friend John go in the park. The weather is wonderful. We walked near the river, skated and skied. We meet our classmates in the park and played with them. It is a great day!</a:t>
            </a:r>
            <a:endParaRPr lang="ru-RU" dirty="0"/>
          </a:p>
        </p:txBody>
      </p:sp>
    </p:spTree>
    <p:extLst>
      <p:ext uri="{BB962C8B-B14F-4D97-AF65-F5344CB8AC3E}">
        <p14:creationId xmlns:p14="http://schemas.microsoft.com/office/powerpoint/2010/main" val="857928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bestclipartblog.com/clipart-pics/-friend-clipart-4.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347864" y="4149080"/>
            <a:ext cx="2428106" cy="227184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r>
              <a:rPr lang="en-US" dirty="0" smtClean="0">
                <a:solidFill>
                  <a:schemeClr val="accent6">
                    <a:lumMod val="40000"/>
                    <a:lumOff val="60000"/>
                  </a:schemeClr>
                </a:solidFill>
              </a:rPr>
              <a:t>Check out</a:t>
            </a:r>
            <a:endParaRPr lang="ru-RU" dirty="0">
              <a:solidFill>
                <a:schemeClr val="accent6">
                  <a:lumMod val="40000"/>
                  <a:lumOff val="60000"/>
                </a:schemeClr>
              </a:solidFill>
            </a:endParaRPr>
          </a:p>
        </p:txBody>
      </p:sp>
      <p:sp>
        <p:nvSpPr>
          <p:cNvPr id="3" name="Объект 2"/>
          <p:cNvSpPr>
            <a:spLocks noGrp="1"/>
          </p:cNvSpPr>
          <p:nvPr>
            <p:ph idx="1"/>
          </p:nvPr>
        </p:nvSpPr>
        <p:spPr>
          <a:xfrm>
            <a:off x="457200" y="1855365"/>
            <a:ext cx="8229600" cy="4525963"/>
          </a:xfrm>
        </p:spPr>
        <p:txBody>
          <a:bodyPr/>
          <a:lstStyle/>
          <a:p>
            <a:pPr marL="0" indent="0">
              <a:buNone/>
            </a:pPr>
            <a:r>
              <a:rPr lang="en-US" dirty="0" smtClean="0"/>
              <a:t>Yesterday I and my friend John </a:t>
            </a:r>
            <a:r>
              <a:rPr lang="en-US" u="sng" dirty="0" smtClean="0">
                <a:solidFill>
                  <a:srgbClr val="C00000"/>
                </a:solidFill>
              </a:rPr>
              <a:t>went</a:t>
            </a:r>
            <a:r>
              <a:rPr lang="en-US" dirty="0" smtClean="0"/>
              <a:t> in the park. The weather </a:t>
            </a:r>
            <a:r>
              <a:rPr lang="en-US" u="sng" dirty="0" smtClean="0">
                <a:solidFill>
                  <a:srgbClr val="C00000"/>
                </a:solidFill>
              </a:rPr>
              <a:t>was</a:t>
            </a:r>
            <a:r>
              <a:rPr lang="en-US" dirty="0" smtClean="0"/>
              <a:t> wonderful. We walked near the river, skated and skied. We </a:t>
            </a:r>
            <a:r>
              <a:rPr lang="en-US" u="sng" dirty="0" smtClean="0">
                <a:solidFill>
                  <a:srgbClr val="C00000"/>
                </a:solidFill>
              </a:rPr>
              <a:t>met</a:t>
            </a:r>
            <a:r>
              <a:rPr lang="en-US" dirty="0" smtClean="0"/>
              <a:t> our classmates in the park and played with them. It </a:t>
            </a:r>
            <a:r>
              <a:rPr lang="en-US" u="sng" dirty="0" smtClean="0">
                <a:solidFill>
                  <a:srgbClr val="C00000"/>
                </a:solidFill>
              </a:rPr>
              <a:t>was</a:t>
            </a:r>
            <a:r>
              <a:rPr lang="en-US" dirty="0" smtClean="0"/>
              <a:t> a great day!</a:t>
            </a:r>
            <a:endParaRPr lang="ru-RU" dirty="0"/>
          </a:p>
        </p:txBody>
      </p:sp>
    </p:spTree>
    <p:extLst>
      <p:ext uri="{BB962C8B-B14F-4D97-AF65-F5344CB8AC3E}">
        <p14:creationId xmlns:p14="http://schemas.microsoft.com/office/powerpoint/2010/main" val="112214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favim.ru/orig/201112/23/krasochnyy-fantaziya-schaste-raduga-gubka-bob-Favim.ru-192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1538" y="4189853"/>
            <a:ext cx="2826926" cy="233549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r>
              <a:rPr lang="ru-RU" dirty="0" smtClean="0">
                <a:solidFill>
                  <a:schemeClr val="accent6">
                    <a:lumMod val="20000"/>
                    <a:lumOff val="80000"/>
                  </a:schemeClr>
                </a:solidFill>
              </a:rPr>
              <a:t>Тема урока</a:t>
            </a:r>
            <a:endParaRPr lang="ru-RU" dirty="0">
              <a:solidFill>
                <a:schemeClr val="accent6">
                  <a:lumMod val="20000"/>
                  <a:lumOff val="80000"/>
                </a:schemeClr>
              </a:solidFill>
            </a:endParaRPr>
          </a:p>
        </p:txBody>
      </p:sp>
      <p:sp>
        <p:nvSpPr>
          <p:cNvPr id="3" name="Объект 2"/>
          <p:cNvSpPr>
            <a:spLocks noGrp="1"/>
          </p:cNvSpPr>
          <p:nvPr>
            <p:ph idx="1"/>
          </p:nvPr>
        </p:nvSpPr>
        <p:spPr>
          <a:xfrm>
            <a:off x="457200" y="1711349"/>
            <a:ext cx="8229600" cy="4525963"/>
          </a:xfrm>
        </p:spPr>
        <p:txBody>
          <a:bodyPr/>
          <a:lstStyle/>
          <a:p>
            <a:pPr marL="0" indent="0" algn="ctr">
              <a:buNone/>
            </a:pPr>
            <a:endParaRPr lang="en-US" dirty="0" smtClean="0"/>
          </a:p>
          <a:p>
            <a:pPr marL="0" indent="0" algn="ctr">
              <a:buNone/>
            </a:pPr>
            <a:r>
              <a:rPr lang="ru-RU" dirty="0" smtClean="0"/>
              <a:t>«Мир моих фантазий» </a:t>
            </a:r>
          </a:p>
          <a:p>
            <a:pPr marL="0" indent="0" algn="ctr">
              <a:buNone/>
            </a:pPr>
            <a:r>
              <a:rPr lang="ru-RU" dirty="0" smtClean="0"/>
              <a:t>Неправильные глаголы в прошедшем времени (</a:t>
            </a:r>
            <a:r>
              <a:rPr lang="en-US" dirty="0" smtClean="0"/>
              <a:t>Past Simple</a:t>
            </a:r>
            <a:r>
              <a:rPr lang="ru-RU" dirty="0" smtClean="0"/>
              <a:t>)</a:t>
            </a:r>
            <a:endParaRPr lang="ru-RU" dirty="0"/>
          </a:p>
        </p:txBody>
      </p:sp>
    </p:spTree>
    <p:extLst>
      <p:ext uri="{BB962C8B-B14F-4D97-AF65-F5344CB8AC3E}">
        <p14:creationId xmlns:p14="http://schemas.microsoft.com/office/powerpoint/2010/main" val="2784745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Другая 1">
      <a:majorFont>
        <a:latin typeface="Comic Sans MS"/>
        <a:ea typeface=""/>
        <a:cs typeface=""/>
      </a:majorFont>
      <a:minorFont>
        <a:latin typeface="Comic Sans MS"/>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Тема2</Template>
  <TotalTime>452</TotalTime>
  <Words>430</Words>
  <Application>Microsoft Office PowerPoint</Application>
  <PresentationFormat>Экран (4:3)</PresentationFormat>
  <Paragraphs>111</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Good Morning!</vt:lpstr>
      <vt:lpstr>Let’s speak about today’s weather</vt:lpstr>
      <vt:lpstr>Repeat after me!</vt:lpstr>
      <vt:lpstr>Parable of the Stone</vt:lpstr>
      <vt:lpstr>Притча о Камне</vt:lpstr>
      <vt:lpstr>We know it! </vt:lpstr>
      <vt:lpstr>Find out mistakes</vt:lpstr>
      <vt:lpstr>Check out</vt:lpstr>
      <vt:lpstr>Тема урока</vt:lpstr>
      <vt:lpstr>Цели урока</vt:lpstr>
      <vt:lpstr>Do we know it?</vt:lpstr>
      <vt:lpstr>Check out</vt:lpstr>
      <vt:lpstr>New Irregular verbs</vt:lpstr>
      <vt:lpstr>New Irregular verbs</vt:lpstr>
      <vt:lpstr>New Irregular verbs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 Morning!</dc:title>
  <dc:creator>RUSLAN ADMIN</dc:creator>
  <cp:lastModifiedBy>RUSLAN ADMIN</cp:lastModifiedBy>
  <cp:revision>36</cp:revision>
  <dcterms:created xsi:type="dcterms:W3CDTF">2013-12-14T17:50:30Z</dcterms:created>
  <dcterms:modified xsi:type="dcterms:W3CDTF">2014-01-10T12:44:11Z</dcterms:modified>
</cp:coreProperties>
</file>