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16"/>
  </p:notesMasterIdLst>
  <p:sldIdLst>
    <p:sldId id="256" r:id="rId2"/>
    <p:sldId id="257" r:id="rId3"/>
    <p:sldId id="270" r:id="rId4"/>
    <p:sldId id="258" r:id="rId5"/>
    <p:sldId id="259" r:id="rId6"/>
    <p:sldId id="260" r:id="rId7"/>
    <p:sldId id="261" r:id="rId8"/>
    <p:sldId id="262" r:id="rId9"/>
    <p:sldId id="268" r:id="rId10"/>
    <p:sldId id="267" r:id="rId11"/>
    <p:sldId id="272" r:id="rId12"/>
    <p:sldId id="273" r:id="rId13"/>
    <p:sldId id="266" r:id="rId14"/>
    <p:sldId id="265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53" autoAdjust="0"/>
    <p:restoredTop sz="94667" autoAdjust="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CBB884-64BC-4B63-BCB1-D162B428F595}" type="datetimeFigureOut">
              <a:rPr lang="ru-RU" smtClean="0"/>
              <a:pPr/>
              <a:t>30.12.2013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A06ED5-9D95-4F52-95F0-1B81DCA7F03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52481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A06ED5-9D95-4F52-95F0-1B81DCA7F036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A06ED5-9D95-4F52-95F0-1B81DCA7F036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A06ED5-9D95-4F52-95F0-1B81DCA7F036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65078-6142-489E-8818-7144AE7019BF}" type="datetimeFigureOut">
              <a:rPr lang="ru-RU" smtClean="0"/>
              <a:pPr/>
              <a:t>30.12.2013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849F3-C84D-476B-8B64-9B4D9FCAE9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65078-6142-489E-8818-7144AE7019BF}" type="datetimeFigureOut">
              <a:rPr lang="ru-RU" smtClean="0"/>
              <a:pPr/>
              <a:t>30.12.2013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849F3-C84D-476B-8B64-9B4D9FCAE9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65078-6142-489E-8818-7144AE7019BF}" type="datetimeFigureOut">
              <a:rPr lang="ru-RU" smtClean="0"/>
              <a:pPr/>
              <a:t>30.12.2013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849F3-C84D-476B-8B64-9B4D9FCAE9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65078-6142-489E-8818-7144AE7019BF}" type="datetimeFigureOut">
              <a:rPr lang="ru-RU" smtClean="0"/>
              <a:pPr/>
              <a:t>30.12.2013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849F3-C84D-476B-8B64-9B4D9FCAE9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65078-6142-489E-8818-7144AE7019BF}" type="datetimeFigureOut">
              <a:rPr lang="ru-RU" smtClean="0"/>
              <a:pPr/>
              <a:t>30.12.2013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849F3-C84D-476B-8B64-9B4D9FCAE9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65078-6142-489E-8818-7144AE7019BF}" type="datetimeFigureOut">
              <a:rPr lang="ru-RU" smtClean="0"/>
              <a:pPr/>
              <a:t>30.12.2013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849F3-C84D-476B-8B64-9B4D9FCAE9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65078-6142-489E-8818-7144AE7019BF}" type="datetimeFigureOut">
              <a:rPr lang="ru-RU" smtClean="0"/>
              <a:pPr/>
              <a:t>30.12.2013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849F3-C84D-476B-8B64-9B4D9FCAE9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65078-6142-489E-8818-7144AE7019BF}" type="datetimeFigureOut">
              <a:rPr lang="ru-RU" smtClean="0"/>
              <a:pPr/>
              <a:t>30.12.2013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849F3-C84D-476B-8B64-9B4D9FCAE9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65078-6142-489E-8818-7144AE7019BF}" type="datetimeFigureOut">
              <a:rPr lang="ru-RU" smtClean="0"/>
              <a:pPr/>
              <a:t>30.12.2013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849F3-C84D-476B-8B64-9B4D9FCAE9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65078-6142-489E-8818-7144AE7019BF}" type="datetimeFigureOut">
              <a:rPr lang="ru-RU" smtClean="0"/>
              <a:pPr/>
              <a:t>30.12.2013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849F3-C84D-476B-8B64-9B4D9FCAE9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65078-6142-489E-8818-7144AE7019BF}" type="datetimeFigureOut">
              <a:rPr lang="ru-RU" smtClean="0"/>
              <a:pPr/>
              <a:t>30.12.2013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849F3-C84D-476B-8B64-9B4D9FCAE9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D65078-6142-489E-8818-7144AE7019BF}" type="datetimeFigureOut">
              <a:rPr lang="ru-RU" smtClean="0"/>
              <a:pPr/>
              <a:t>30.12.2013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5849F3-C84D-476B-8B64-9B4D9FCAE90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9494" y="404664"/>
            <a:ext cx="8974506" cy="4608512"/>
          </a:xfrm>
        </p:spPr>
        <p:txBody>
          <a:bodyPr>
            <a:normAutofit/>
          </a:bodyPr>
          <a:lstStyle/>
          <a:p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Использование здоровьесберегающих технологий 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на уроках английского языка 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или</a:t>
            </a:r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«Уроки без стресса»</a:t>
            </a:r>
            <a:r>
              <a:rPr lang="ru-RU" dirty="0">
                <a:solidFill>
                  <a:srgbClr val="00B050"/>
                </a:solidFill>
              </a:rPr>
              <a:t/>
            </a:r>
            <a:br>
              <a:rPr lang="ru-RU" dirty="0">
                <a:solidFill>
                  <a:srgbClr val="00B050"/>
                </a:solidFill>
              </a:rPr>
            </a:b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43808" y="4509120"/>
            <a:ext cx="6300192" cy="2348880"/>
          </a:xfrm>
        </p:spPr>
        <p:txBody>
          <a:bodyPr/>
          <a:lstStyle/>
          <a:p>
            <a:pPr algn="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Выполнили:</a:t>
            </a:r>
            <a:b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учитель английского языка  Кунцова И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А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  <a:endParaRPr lang="ru-RU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           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51520" y="-143485"/>
            <a:ext cx="8640960" cy="64940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Основные требования к уроку в условиях здоровьесберегающих технологий сводятся к следующему: 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tabLst>
                <a:tab pos="457200" algn="l"/>
              </a:tabLst>
            </a:pPr>
            <a:r>
              <a:rPr lang="ru-RU" sz="24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Построение урока на основе закономерностей образовательного процесса.</a:t>
            </a:r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>
                <a:tab pos="4572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Оптимальное сочетание специфических принципов и методов обучения.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>
                <a:tab pos="4572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Создание условий для продуктивной познавательной деятельности.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>
                <a:tab pos="4572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Активизация развития всех сфер личности.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>
                <a:tab pos="4572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Логичность и эмоциональность всех этапов деятельности.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>
                <a:tab pos="4572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Использование</a:t>
            </a:r>
            <a:r>
              <a:rPr lang="ru-RU" sz="24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средств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здоровьесбережения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:  физкультминуток, подвижных игр.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>
                <a:tab pos="457200" algn="l"/>
              </a:tabLst>
            </a:pPr>
            <a:r>
              <a:rPr lang="ru-RU" sz="24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Формирование умения учиться</a:t>
            </a:r>
            <a:r>
              <a:rPr lang="en-US" sz="24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заботясь о своем здоровье</a:t>
            </a:r>
            <a:r>
              <a:rPr lang="en-US" sz="24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>
                <a:tab pos="4572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Мониторинг качества урока.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1"/>
          <p:cNvSpPr>
            <a:spLocks noChangeArrowheads="1"/>
          </p:cNvSpPr>
          <p:nvPr/>
        </p:nvSpPr>
        <p:spPr bwMode="auto">
          <a:xfrm>
            <a:off x="1506898" y="73532"/>
            <a:ext cx="6305462" cy="160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Гигиенические критерии рациональной организации урока английского языка (по Н.К.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C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мирнову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)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ahoma" pitchFamily="34" charset="0"/>
              <a:ea typeface="Times New Roman" pitchFamily="18" charset="0"/>
              <a:cs typeface="Tahoma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ahoma" pitchFamily="34" charset="0"/>
              <a:ea typeface="Times New Roman" pitchFamily="18" charset="0"/>
              <a:cs typeface="Tahoma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539552" y="1124743"/>
          <a:ext cx="7920880" cy="5455793"/>
        </p:xfrm>
        <a:graphic>
          <a:graphicData uri="http://schemas.openxmlformats.org/drawingml/2006/table">
            <a:tbl>
              <a:tblPr/>
              <a:tblGrid>
                <a:gridCol w="360040"/>
                <a:gridCol w="3312368"/>
                <a:gridCol w="4248472"/>
              </a:tblGrid>
              <a:tr h="6780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№ 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000000"/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Факторы урока 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rgbClr val="000000"/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          </a:t>
                      </a:r>
                      <a:r>
                        <a:rPr lang="ru-RU" sz="1800" b="1" dirty="0" smtClean="0">
                          <a:solidFill>
                            <a:srgbClr val="000000"/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Уровень </a:t>
                      </a:r>
                      <a:r>
                        <a:rPr lang="ru-RU" sz="1800" b="1" dirty="0">
                          <a:solidFill>
                            <a:srgbClr val="000000"/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гигиенической </a:t>
                      </a:r>
                      <a:r>
                        <a:rPr lang="en-US" sz="1800" b="1" dirty="0" smtClean="0">
                          <a:solidFill>
                            <a:srgbClr val="000000"/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                        </a:t>
                      </a:r>
                      <a:r>
                        <a:rPr lang="ru-RU" sz="1800" b="1" dirty="0" smtClean="0">
                          <a:solidFill>
                            <a:srgbClr val="000000"/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рациональности </a:t>
                      </a:r>
                      <a:r>
                        <a:rPr lang="ru-RU" sz="1800" b="1" dirty="0">
                          <a:solidFill>
                            <a:srgbClr val="000000"/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Урока 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620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000000"/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1 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000000"/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Плотность урока 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rgbClr val="000000"/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    </a:t>
                      </a:r>
                      <a:r>
                        <a:rPr lang="ru-RU" sz="1800" b="1" dirty="0" smtClean="0">
                          <a:solidFill>
                            <a:srgbClr val="000000"/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Не </a:t>
                      </a:r>
                      <a:r>
                        <a:rPr lang="ru-RU" sz="1800" b="1" dirty="0">
                          <a:solidFill>
                            <a:srgbClr val="000000"/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менее 60% и не более </a:t>
                      </a:r>
                      <a:r>
                        <a:rPr lang="en-US" sz="1800" b="1" dirty="0" smtClean="0">
                          <a:solidFill>
                            <a:srgbClr val="000000"/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80</a:t>
                      </a:r>
                      <a:r>
                        <a:rPr lang="ru-RU" sz="1800" b="1" dirty="0" smtClean="0">
                          <a:solidFill>
                            <a:srgbClr val="000000"/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% 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0000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000000"/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2 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Число видов учебной деятельности 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rgbClr val="000000"/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                 </a:t>
                      </a:r>
                      <a:r>
                        <a:rPr lang="ru-RU" sz="1800" b="1" dirty="0" smtClean="0">
                          <a:solidFill>
                            <a:srgbClr val="000000"/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4-7 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462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000000"/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3 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000000"/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Средняя продолжительность различных видов учебной деятельности 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rgbClr val="000000"/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                 </a:t>
                      </a:r>
                      <a:r>
                        <a:rPr lang="ru-RU" sz="1800" b="1" baseline="0" dirty="0" smtClean="0">
                          <a:solidFill>
                            <a:srgbClr val="000000"/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b="1" dirty="0" smtClean="0">
                          <a:solidFill>
                            <a:srgbClr val="000000"/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Не </a:t>
                      </a:r>
                      <a:r>
                        <a:rPr lang="ru-RU" sz="1800" b="1" dirty="0">
                          <a:solidFill>
                            <a:srgbClr val="000000"/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более 10 минут 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895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rgbClr val="000000"/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4</a:t>
                      </a:r>
                      <a:r>
                        <a:rPr lang="ru-RU" sz="1800" b="1" dirty="0" smtClean="0">
                          <a:solidFill>
                            <a:srgbClr val="000000"/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 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000000"/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Число видов преподавания 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rgbClr val="000000"/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                   </a:t>
                      </a:r>
                      <a:r>
                        <a:rPr lang="ru-RU" sz="1800" b="1" dirty="0" smtClean="0">
                          <a:solidFill>
                            <a:srgbClr val="000000"/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Не </a:t>
                      </a:r>
                      <a:r>
                        <a:rPr lang="ru-RU" sz="1800" b="1" dirty="0">
                          <a:solidFill>
                            <a:srgbClr val="000000"/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менее 3 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641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rgbClr val="000000"/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5</a:t>
                      </a:r>
                      <a:r>
                        <a:rPr lang="ru-RU" sz="1800" b="1" dirty="0" smtClean="0">
                          <a:solidFill>
                            <a:srgbClr val="000000"/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 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000000"/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Наличие эмоциональных разрядок (число) 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rgbClr val="000000"/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                               </a:t>
                      </a:r>
                      <a:endParaRPr lang="ru-RU" sz="1800" b="1" dirty="0" smtClean="0">
                        <a:solidFill>
                          <a:srgbClr val="000000"/>
                        </a:solidFill>
                        <a:latin typeface="Tahoma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000000"/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                    2-3 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395536" y="476672"/>
          <a:ext cx="8064895" cy="6226034"/>
        </p:xfrm>
        <a:graphic>
          <a:graphicData uri="http://schemas.openxmlformats.org/drawingml/2006/table">
            <a:tbl>
              <a:tblPr/>
              <a:tblGrid>
                <a:gridCol w="517930"/>
                <a:gridCol w="3181563"/>
                <a:gridCol w="4365402"/>
              </a:tblGrid>
              <a:tr h="7444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№ 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000000"/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Факторы урока 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rgbClr val="000000"/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          </a:t>
                      </a:r>
                      <a:r>
                        <a:rPr lang="ru-RU" sz="1800" b="1" dirty="0" smtClean="0">
                          <a:solidFill>
                            <a:srgbClr val="000000"/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Уровень </a:t>
                      </a:r>
                      <a:r>
                        <a:rPr lang="ru-RU" sz="1800" b="1" dirty="0">
                          <a:solidFill>
                            <a:srgbClr val="000000"/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гигиенической </a:t>
                      </a:r>
                      <a:r>
                        <a:rPr lang="en-US" sz="1800" b="1" dirty="0" smtClean="0">
                          <a:solidFill>
                            <a:srgbClr val="000000"/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                        </a:t>
                      </a:r>
                      <a:r>
                        <a:rPr lang="ru-RU" sz="1800" b="1" dirty="0" smtClean="0">
                          <a:solidFill>
                            <a:srgbClr val="000000"/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рациональности </a:t>
                      </a:r>
                      <a:r>
                        <a:rPr lang="ru-RU" sz="1800" b="1" dirty="0">
                          <a:solidFill>
                            <a:srgbClr val="000000"/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Урока 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0186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000000"/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 6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Verdana" pitchFamily="34" charset="0"/>
                        </a:rPr>
                        <a:t>Место и длительность применения ТСО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latin typeface="Verdana" pitchFamily="34" charset="0"/>
                        </a:rPr>
                        <a:t>В соответствии с гигиеническими нормами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0979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7</a:t>
                      </a:r>
                      <a:r>
                        <a:rPr lang="ru-RU" sz="1800" b="1" dirty="0" smtClean="0">
                          <a:solidFill>
                            <a:srgbClr val="000000"/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 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latin typeface="Verdana" pitchFamily="34" charset="0"/>
                        </a:rPr>
                        <a:t>Чередование позы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lvl="0" algn="ctr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</a:pPr>
                      <a:r>
                        <a:rPr lang="ru-RU" sz="1800" b="1" dirty="0" smtClean="0">
                          <a:latin typeface="Verdana" pitchFamily="34" charset="0"/>
                        </a:rPr>
                        <a:t>Учитель наблюдает за посадкой Поза чередуется в соответствии с видом работы учащихся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434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000000"/>
                          </a:solidFill>
                          <a:latin typeface="Tahoma"/>
                          <a:ea typeface="Calibri"/>
                          <a:cs typeface="Times New Roman"/>
                        </a:rPr>
                        <a:t>8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latin typeface="Verdana" pitchFamily="34" charset="0"/>
                        </a:rPr>
                        <a:t>Физкультминутки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latin typeface="Verdana" pitchFamily="34" charset="0"/>
                        </a:rPr>
                        <a:t>Две за урок, состоящие из 3 легких </a:t>
                      </a:r>
                      <a:r>
                        <a:rPr lang="en-US" sz="1800" b="1" dirty="0" smtClean="0">
                          <a:latin typeface="Verdana" pitchFamily="34" charset="0"/>
                        </a:rPr>
                        <a:t>                                   </a:t>
                      </a:r>
                      <a:r>
                        <a:rPr lang="ru-RU" sz="1800" b="1" dirty="0" smtClean="0">
                          <a:latin typeface="Verdana" pitchFamily="34" charset="0"/>
                        </a:rPr>
                        <a:t>упражнений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667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000000"/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9 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latin typeface="Verdana" pitchFamily="34" charset="0"/>
                        </a:rPr>
                        <a:t>Психологический климат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latin typeface="Verdana" pitchFamily="34" charset="0"/>
                        </a:rPr>
                        <a:t>Преобладают положительные эмоции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0585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000000"/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10 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latin typeface="Verdana" pitchFamily="34" charset="0"/>
                        </a:rPr>
                        <a:t>Момент наступления утомления учащихся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/>
                        <a:t>Норма— за 5-10 минут до окончания урока.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0"/>
            <a:ext cx="575859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F13813"/>
                </a:solidFill>
              </a:rPr>
              <a:t>Идеи педагогики оздоровления </a:t>
            </a:r>
            <a:endParaRPr lang="ru-RU" sz="28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39552" y="476672"/>
            <a:ext cx="6318448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None/>
              <a:defRPr/>
            </a:pPr>
            <a:r>
              <a:rPr lang="ru-RU" sz="2800" b="1" u="sng" dirty="0" smtClean="0">
                <a:solidFill>
                  <a:srgbClr val="000000"/>
                </a:solidFill>
              </a:rPr>
              <a:t>Использование нестандартных уроков:</a:t>
            </a:r>
          </a:p>
          <a:p>
            <a:pPr>
              <a:defRPr/>
            </a:pPr>
            <a:r>
              <a:rPr lang="ru-RU" sz="2800" dirty="0" smtClean="0"/>
              <a:t>Уроки-игры</a:t>
            </a:r>
          </a:p>
          <a:p>
            <a:pPr>
              <a:defRPr/>
            </a:pPr>
            <a:r>
              <a:rPr lang="ru-RU" sz="2800" dirty="0" smtClean="0"/>
              <a:t>Уроки-дискуссии</a:t>
            </a:r>
          </a:p>
          <a:p>
            <a:pPr>
              <a:defRPr/>
            </a:pPr>
            <a:r>
              <a:rPr lang="ru-RU" sz="2800" dirty="0" smtClean="0"/>
              <a:t>Уроки-соревнования</a:t>
            </a:r>
          </a:p>
          <a:p>
            <a:pPr>
              <a:defRPr/>
            </a:pPr>
            <a:r>
              <a:rPr lang="ru-RU" sz="2800" dirty="0" smtClean="0"/>
              <a:t>Театрализованные уроки</a:t>
            </a:r>
          </a:p>
          <a:p>
            <a:pPr>
              <a:defRPr/>
            </a:pPr>
            <a:r>
              <a:rPr lang="ru-RU" sz="2800" dirty="0" smtClean="0"/>
              <a:t>Уроки-консультации</a:t>
            </a:r>
          </a:p>
          <a:p>
            <a:pPr>
              <a:defRPr/>
            </a:pPr>
            <a:r>
              <a:rPr lang="ru-RU" sz="2800" dirty="0" smtClean="0"/>
              <a:t>Уроки с групповыми формами работы</a:t>
            </a:r>
          </a:p>
          <a:p>
            <a:pPr>
              <a:defRPr/>
            </a:pPr>
            <a:r>
              <a:rPr lang="ru-RU" sz="2800" dirty="0" smtClean="0"/>
              <a:t>Уроки </a:t>
            </a:r>
            <a:r>
              <a:rPr lang="ru-RU" sz="2800" dirty="0" err="1" smtClean="0"/>
              <a:t>взаимообучения</a:t>
            </a:r>
            <a:r>
              <a:rPr lang="ru-RU" sz="2800" dirty="0" smtClean="0"/>
              <a:t> учащихся</a:t>
            </a:r>
          </a:p>
          <a:p>
            <a:pPr>
              <a:defRPr/>
            </a:pPr>
            <a:r>
              <a:rPr lang="ru-RU" sz="2800" dirty="0" smtClean="0"/>
              <a:t>Уроки творчества</a:t>
            </a:r>
          </a:p>
          <a:p>
            <a:pPr>
              <a:defRPr/>
            </a:pPr>
            <a:r>
              <a:rPr lang="ru-RU" sz="2800" dirty="0" smtClean="0"/>
              <a:t>Уроки- аукционы</a:t>
            </a:r>
          </a:p>
          <a:p>
            <a:pPr>
              <a:defRPr/>
            </a:pPr>
            <a:r>
              <a:rPr lang="ru-RU" sz="2800" dirty="0" smtClean="0"/>
              <a:t>Уроки -конкурсы</a:t>
            </a:r>
          </a:p>
          <a:p>
            <a:pPr>
              <a:defRPr/>
            </a:pPr>
            <a:r>
              <a:rPr lang="ru-RU" sz="2800" dirty="0" smtClean="0"/>
              <a:t>Уроки-обобщения</a:t>
            </a:r>
          </a:p>
          <a:p>
            <a:pPr>
              <a:defRPr/>
            </a:pPr>
            <a:r>
              <a:rPr lang="ru-RU" sz="2800" dirty="0" smtClean="0"/>
              <a:t>Уроки -фантазии</a:t>
            </a:r>
          </a:p>
          <a:p>
            <a:pPr>
              <a:defRPr/>
            </a:pPr>
            <a:r>
              <a:rPr lang="ru-RU" sz="2800" dirty="0" smtClean="0"/>
              <a:t>Уроки-экскурсии</a:t>
            </a:r>
            <a:endParaRPr lang="en-US" sz="2800" dirty="0" smtClean="0"/>
          </a:p>
          <a:p>
            <a:pPr>
              <a:defRPr/>
            </a:pPr>
            <a:r>
              <a:rPr lang="ru-RU" sz="2800" b="1" dirty="0" smtClean="0"/>
              <a:t> </a:t>
            </a:r>
            <a:endParaRPr lang="ru-RU" sz="2800" b="1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259632" y="548680"/>
            <a:ext cx="489995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/>
              <a:t>Виды разрядок: </a:t>
            </a:r>
            <a:endParaRPr lang="ru-RU" sz="40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475656" y="1844824"/>
            <a:ext cx="532859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ru-RU" sz="3200" dirty="0" smtClean="0"/>
              <a:t>физкультминутки </a:t>
            </a:r>
          </a:p>
          <a:p>
            <a:pPr>
              <a:buFont typeface="Wingdings" pitchFamily="2" charset="2"/>
              <a:buChar char="v"/>
            </a:pPr>
            <a:r>
              <a:rPr lang="ru-RU" sz="3200" dirty="0" smtClean="0"/>
              <a:t>игра </a:t>
            </a:r>
          </a:p>
          <a:p>
            <a:pPr>
              <a:buFont typeface="Wingdings" pitchFamily="2" charset="2"/>
              <a:buChar char="v"/>
            </a:pPr>
            <a:r>
              <a:rPr lang="ru-RU" sz="3200" dirty="0" smtClean="0"/>
              <a:t>песня</a:t>
            </a:r>
          </a:p>
          <a:p>
            <a:pPr>
              <a:buFont typeface="Wingdings" pitchFamily="2" charset="2"/>
              <a:buChar char="v"/>
            </a:pPr>
            <a:r>
              <a:rPr lang="ru-RU" sz="3200" dirty="0" smtClean="0"/>
              <a:t>музыкальная пауза</a:t>
            </a:r>
          </a:p>
          <a:p>
            <a:pPr>
              <a:buFont typeface="Wingdings" pitchFamily="2" charset="2"/>
              <a:buChar char="v"/>
            </a:pPr>
            <a:r>
              <a:rPr lang="ru-RU" sz="3200" dirty="0" smtClean="0"/>
              <a:t>упражнения для    коррекции осанки</a:t>
            </a:r>
          </a:p>
          <a:p>
            <a:pPr>
              <a:buFont typeface="Wingdings" pitchFamily="2" charset="2"/>
              <a:buChar char="v"/>
            </a:pPr>
            <a:r>
              <a:rPr lang="ru-RU" sz="3200" dirty="0" smtClean="0"/>
              <a:t>упражнения для глаз</a:t>
            </a:r>
          </a:p>
          <a:p>
            <a:pPr>
              <a:buFont typeface="Wingdings" pitchFamily="2" charset="2"/>
              <a:buChar char="v"/>
            </a:pPr>
            <a:r>
              <a:rPr lang="ru-RU" sz="3200" dirty="0" smtClean="0"/>
              <a:t>релаксация</a:t>
            </a:r>
          </a:p>
          <a:p>
            <a:pPr>
              <a:buFont typeface="Wingdings" pitchFamily="2" charset="2"/>
              <a:buChar char="v"/>
            </a:pPr>
            <a:r>
              <a:rPr lang="ru-RU" sz="3200" dirty="0" err="1" smtClean="0"/>
              <a:t>хромотерапия</a:t>
            </a:r>
            <a:endParaRPr lang="ru-RU" sz="3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Причины плохого здоровья современного школьника: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endParaRPr lang="ru-RU" dirty="0" smtClean="0">
              <a:solidFill>
                <a:schemeClr val="bg1"/>
              </a:solidFill>
            </a:endParaRPr>
          </a:p>
          <a:p>
            <a:pPr>
              <a:lnSpc>
                <a:spcPct val="120000"/>
              </a:lnSpc>
              <a:buFont typeface="Wingdings" pitchFamily="2" charset="2"/>
              <a:buChar char="Ø"/>
            </a:pPr>
            <a:r>
              <a:rPr lang="ru-RU" sz="4500" dirty="0" smtClean="0"/>
              <a:t>социально-экономические условия</a:t>
            </a:r>
          </a:p>
          <a:p>
            <a:pPr>
              <a:lnSpc>
                <a:spcPct val="120000"/>
              </a:lnSpc>
              <a:buFont typeface="Wingdings" pitchFamily="2" charset="2"/>
              <a:buChar char="Ø"/>
            </a:pPr>
            <a:r>
              <a:rPr lang="ru-RU" sz="4500" dirty="0" smtClean="0"/>
              <a:t>плохая экология</a:t>
            </a:r>
          </a:p>
          <a:p>
            <a:pPr>
              <a:lnSpc>
                <a:spcPct val="120000"/>
              </a:lnSpc>
              <a:buFont typeface="Wingdings" pitchFamily="2" charset="2"/>
              <a:buChar char="Ø"/>
            </a:pPr>
            <a:r>
              <a:rPr lang="ru-RU" sz="4500" dirty="0" smtClean="0"/>
              <a:t>безработица среди родителей</a:t>
            </a:r>
            <a:endParaRPr lang="ru-RU" sz="4500" dirty="0" smtClean="0">
              <a:solidFill>
                <a:schemeClr val="bg1"/>
              </a:solidFill>
            </a:endParaRPr>
          </a:p>
          <a:p>
            <a:pPr>
              <a:lnSpc>
                <a:spcPct val="120000"/>
              </a:lnSpc>
              <a:buFont typeface="Wingdings" pitchFamily="2" charset="2"/>
              <a:buChar char="Ø"/>
            </a:pPr>
            <a:r>
              <a:rPr lang="ru-RU" sz="4500" dirty="0" smtClean="0"/>
              <a:t>преобладание у детей вредных привычек</a:t>
            </a:r>
            <a:endParaRPr lang="ru-RU" sz="4500" dirty="0" smtClean="0">
              <a:solidFill>
                <a:schemeClr val="bg1"/>
              </a:solidFill>
            </a:endParaRPr>
          </a:p>
          <a:p>
            <a:pPr>
              <a:lnSpc>
                <a:spcPct val="120000"/>
              </a:lnSpc>
              <a:buFont typeface="Wingdings" pitchFamily="2" charset="2"/>
              <a:buChar char="Ø"/>
            </a:pPr>
            <a:r>
              <a:rPr lang="ru-RU" sz="4500" dirty="0" smtClean="0"/>
              <a:t>интенсификация учебного процесса</a:t>
            </a:r>
          </a:p>
          <a:p>
            <a:pPr>
              <a:lnSpc>
                <a:spcPct val="120000"/>
              </a:lnSpc>
              <a:buFont typeface="Wingdings" pitchFamily="2" charset="2"/>
              <a:buChar char="Ø"/>
            </a:pPr>
            <a:r>
              <a:rPr lang="ru-RU" sz="4500" dirty="0" smtClean="0"/>
              <a:t>использование новых форм и технологий обучения</a:t>
            </a:r>
          </a:p>
          <a:p>
            <a:pPr>
              <a:lnSpc>
                <a:spcPct val="120000"/>
              </a:lnSpc>
              <a:buFont typeface="Wingdings" pitchFamily="2" charset="2"/>
              <a:buChar char="Ø"/>
            </a:pPr>
            <a:r>
              <a:rPr lang="ru-RU" sz="4500" dirty="0" smtClean="0"/>
              <a:t>раннее начало систематического обучения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Как следствие всего этого 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ru-RU" dirty="0" smtClean="0"/>
              <a:t>снижение иммунитета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рост количества заболеваний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низкий уровень активности учащихся на уроках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слабая успеваемость. </a:t>
            </a:r>
          </a:p>
          <a:p>
            <a:pPr>
              <a:buFont typeface="Wingdings" pitchFamily="2" charset="2"/>
              <a:buChar char="Ø"/>
            </a:pP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476672"/>
            <a:ext cx="756024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/>
              <a:t>приоритетные задачи образования:</a:t>
            </a:r>
            <a:endParaRPr lang="ru-RU" sz="32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115616" y="1412776"/>
            <a:ext cx="574238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2800" dirty="0" smtClean="0"/>
              <a:t>сбережение и укрепление здоровья учащихся</a:t>
            </a:r>
            <a:endParaRPr lang="ru-RU" sz="28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187624" y="2420888"/>
            <a:ext cx="763284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2800" dirty="0" smtClean="0"/>
              <a:t>формирование у них установки на здоровый образ жизни</a:t>
            </a:r>
            <a:endParaRPr lang="ru-RU" sz="28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187624" y="3284984"/>
            <a:ext cx="5670376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2800" dirty="0" smtClean="0"/>
              <a:t>выбор таких технологий преподавания, которые были бы адекватны возрасту учеников, устраняли бы перегрузки и сохраняли здоровье школьников</a:t>
            </a:r>
            <a:endParaRPr lang="ru-RU" sz="2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323528" y="1202340"/>
            <a:ext cx="8640960" cy="46474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69875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Здоровьесберегающие образовательные технологии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b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– это программы и методы, которые направлены на воспитание у учащихся культуры здоровья</a:t>
            </a:r>
            <a:r>
              <a:rPr kumimoji="0" lang="en-US" sz="3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,</a:t>
            </a:r>
            <a:r>
              <a:rPr lang="ru-RU" sz="3200" smtClean="0"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личностных качеств, способствующих его сохранению и укреплению, формирование представления о здоровье как ценности, мотивацию на ведение здорового образа жизни. 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ChangeArrowheads="1"/>
          </p:cNvSpPr>
          <p:nvPr/>
        </p:nvSpPr>
        <p:spPr bwMode="auto">
          <a:xfrm rot="10800000" flipV="1">
            <a:off x="251520" y="-641274"/>
            <a:ext cx="8892480" cy="6986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69875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269875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dirty="0" smtClean="0">
              <a:latin typeface="Arial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269875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Выделяют</a:t>
            </a:r>
            <a:r>
              <a:rPr kumimoji="0" lang="ru-RU" sz="32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несколько типов здоровьесберегающих технологий: 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lang="ru-RU" sz="2400" dirty="0" smtClean="0">
              <a:latin typeface="Arial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Здоровьесберегающие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(профилактические прививки, обеспечение двигательной активности, витаминизация, организация здорового питания);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Оздоровительные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(физическая подготовка, физиотерапия, аромотерапия, закаливание, гимнастика, массаж, фитотерапия, арттерапия);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Технологии обучения здоровью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(включение  соответствующих тем в предметы общеобразовательного цикла);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Воспитание культуры здоровья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(факультативные занятия по развитию личности учащихся, внеклассные и внешкольные мероприятия, фестивали, конкурсы.)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 rot="10800000" flipV="1">
            <a:off x="395536" y="734507"/>
            <a:ext cx="7776864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u="sng" dirty="0" smtClean="0">
                <a:cs typeface="Times New Roman" pitchFamily="18" charset="0"/>
              </a:rPr>
              <a:t>Цель здоровьесберегающих образовательных технологий</a:t>
            </a:r>
            <a:r>
              <a:rPr lang="ru-RU" sz="4400" b="1" dirty="0" smtClean="0">
                <a:cs typeface="Times New Roman" pitchFamily="18" charset="0"/>
              </a:rPr>
              <a:t> </a:t>
            </a:r>
            <a:r>
              <a:rPr lang="ru-RU" sz="4400" dirty="0" smtClean="0">
                <a:cs typeface="Times New Roman" pitchFamily="18" charset="0"/>
              </a:rPr>
              <a:t>– </a:t>
            </a:r>
            <a:r>
              <a:rPr lang="ru-RU" sz="3200" dirty="0" smtClean="0">
                <a:cs typeface="Times New Roman" pitchFamily="18" charset="0"/>
              </a:rPr>
              <a:t>обеспечить школьнику  возможность сохранения здоровья за период   обучения в школе</a:t>
            </a:r>
            <a:r>
              <a:rPr lang="en-US" sz="3200" dirty="0" smtClean="0">
                <a:cs typeface="Times New Roman" pitchFamily="18" charset="0"/>
              </a:rPr>
              <a:t>, </a:t>
            </a:r>
            <a:r>
              <a:rPr lang="ru-RU" sz="3200" dirty="0" smtClean="0">
                <a:cs typeface="Times New Roman" pitchFamily="18" charset="0"/>
              </a:rPr>
              <a:t>сформировать у него необходимые для этого знания</a:t>
            </a:r>
            <a:r>
              <a:rPr lang="en-US" sz="3200" dirty="0" smtClean="0">
                <a:cs typeface="Times New Roman" pitchFamily="18" charset="0"/>
              </a:rPr>
              <a:t>,</a:t>
            </a:r>
            <a:r>
              <a:rPr lang="ru-RU" sz="3200" dirty="0" smtClean="0">
                <a:cs typeface="Times New Roman" pitchFamily="18" charset="0"/>
              </a:rPr>
              <a:t> научить использовать полученные знания в современной жизни</a:t>
            </a:r>
            <a:r>
              <a:rPr lang="en-US" sz="3200" dirty="0" smtClean="0">
                <a:cs typeface="Times New Roman" pitchFamily="18" charset="0"/>
              </a:rPr>
              <a:t>.</a:t>
            </a:r>
            <a:r>
              <a:rPr lang="ru-RU" sz="3200" dirty="0" smtClean="0">
                <a:cs typeface="Times New Roman" pitchFamily="18" charset="0"/>
              </a:rPr>
              <a:t> </a:t>
            </a:r>
            <a:endParaRPr lang="ru-RU" sz="32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 rot="10800000" flipV="1">
            <a:off x="251520" y="428472"/>
            <a:ext cx="889248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800" b="1" dirty="0" smtClean="0"/>
              <a:t>Главной задачей учителя </a:t>
            </a:r>
            <a:r>
              <a:rPr lang="ru-RU" sz="4800" dirty="0" smtClean="0"/>
              <a:t>должно стать обеспечение максимально благоприятной и комфортной обстановки и создание у детей положительной эмоциональной настроенности на уроке.</a:t>
            </a:r>
            <a:endParaRPr lang="ru-RU" sz="48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1043608" y="139902"/>
            <a:ext cx="6840760" cy="6986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На своих уроках я использую: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методы позитивной  психологической поддержки ученика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учёт индивидуальных особенностей учащегося и дифференцированный подход к детям с разными возможностями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поддержание познавательного интереса к изучению английского языка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принцип двигательной активности на уроке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Другая 7">
      <a:dk1>
        <a:sysClr val="windowText" lastClr="000000"/>
      </a:dk1>
      <a:lt1>
        <a:srgbClr val="00B050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FF00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2602</TotalTime>
  <Words>487</Words>
  <Application>Microsoft Office PowerPoint</Application>
  <PresentationFormat>Экран (4:3)</PresentationFormat>
  <Paragraphs>114</Paragraphs>
  <Slides>14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Использование здоровьесберегающих технологий  на уроках английского языка  или «Уроки без стресса» </vt:lpstr>
      <vt:lpstr>Причины плохого здоровья современного школьника:</vt:lpstr>
      <vt:lpstr>Как следствие всего этого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Использование здоровьесберегающих технологий  на уроках английского языка  или «Уроки без стресса» </dc:title>
  <dc:creator>acer</dc:creator>
  <cp:lastModifiedBy>user</cp:lastModifiedBy>
  <cp:revision>154</cp:revision>
  <dcterms:created xsi:type="dcterms:W3CDTF">2013-01-16T16:46:55Z</dcterms:created>
  <dcterms:modified xsi:type="dcterms:W3CDTF">2013-12-30T08:16:44Z</dcterms:modified>
</cp:coreProperties>
</file>