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7"/>
  </p:handoutMasterIdLst>
  <p:sldIdLst>
    <p:sldId id="256" r:id="rId2"/>
    <p:sldId id="274" r:id="rId3"/>
    <p:sldId id="259" r:id="rId4"/>
    <p:sldId id="257" r:id="rId5"/>
    <p:sldId id="258" r:id="rId6"/>
    <p:sldId id="260" r:id="rId7"/>
    <p:sldId id="261" r:id="rId8"/>
    <p:sldId id="262" r:id="rId9"/>
    <p:sldId id="265" r:id="rId10"/>
    <p:sldId id="273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67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667" autoAdjust="0"/>
  </p:normalViewPr>
  <p:slideViewPr>
    <p:cSldViewPr>
      <p:cViewPr varScale="1">
        <p:scale>
          <a:sx n="74" d="100"/>
          <a:sy n="74" d="100"/>
        </p:scale>
        <p:origin x="-10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682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354F4A-8DE4-44FD-8652-EFF180CDB1DB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94517B-144C-4382-9F1D-E259B165D88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85728"/>
            <a:ext cx="8458200" cy="2357454"/>
          </a:xfrm>
        </p:spPr>
        <p:txBody>
          <a:bodyPr>
            <a:normAutofit fontScale="90000"/>
          </a:bodyPr>
          <a:lstStyle/>
          <a:p>
            <a:pPr algn="ctr">
              <a:lnSpc>
                <a:spcPct val="250000"/>
              </a:lnSpc>
            </a:pPr>
            <a:r>
              <a:rPr lang="ru-RU" sz="4400" b="1" i="1" dirty="0" smtClean="0">
                <a:solidFill>
                  <a:srgbClr val="0070C0"/>
                </a:solidFill>
                <a:latin typeface="Arial Black" pitchFamily="34" charset="0"/>
              </a:rPr>
              <a:t>Родительское собрание «учим учиться дома»</a:t>
            </a:r>
            <a:endParaRPr lang="ru-RU" b="1" i="1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bookwormwht.gif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4857752" y="3333756"/>
            <a:ext cx="3714768" cy="30956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99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14282" y="2928934"/>
            <a:ext cx="3775989" cy="3722698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14546" y="1071546"/>
            <a:ext cx="6929454" cy="5786454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ru-RU" sz="4400" b="1" dirty="0" smtClean="0">
                <a:solidFill>
                  <a:srgbClr val="0070C0"/>
                </a:solidFill>
              </a:rPr>
              <a:t>    Представьте, что вы вместе отправляетесь в непростое путешествие из пункта “Не могу, не знаю, не умею” в пункт “Могу, знаю и умею!” Причем главная роль принадлежит не вам – вы только сопровождаете маленького путешественника. Однако наблюдать, направлять, помогать намного сложнее и ответственнее, чем делать самому. Поэтому вам понадобится больше выдержки, сил, уверенности в успехе, чем ребенку. </a:t>
            </a:r>
            <a:endParaRPr lang="ru-RU" sz="4400" b="1" dirty="0">
              <a:solidFill>
                <a:srgbClr val="0070C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7030A0"/>
                </a:solidFill>
                <a:latin typeface="Arial Black" pitchFamily="34" charset="0"/>
              </a:rPr>
              <a:t>Как  реагировать    </a:t>
            </a:r>
            <a:br>
              <a:rPr lang="ru-RU" b="1" i="1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ru-RU" b="1" i="1" dirty="0" smtClean="0">
                <a:solidFill>
                  <a:srgbClr val="7030A0"/>
                </a:solidFill>
                <a:latin typeface="Arial Black" pitchFamily="34" charset="0"/>
              </a:rPr>
              <a:t>на  нежелание  делать  уроки?</a:t>
            </a:r>
            <a:endParaRPr lang="ru-RU" b="1" i="1" dirty="0">
              <a:solidFill>
                <a:srgbClr val="7030A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ечь3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5857884" y="3071810"/>
            <a:ext cx="3104762" cy="271393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7030A0"/>
                </a:solidFill>
              </a:rPr>
              <a:t>правила организации индивидуальной помощи ребенку дома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4162"/>
            <a:ext cx="7429520" cy="530383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Выполняйте домашние задания вместе с ребенком, а не вместо него. Постарайтесь убедить ребенка в том, что добросовестное выполнение уроков значительно облегчает выполнение классных заданий, что дома можно выяснить все то, о чем он не смог спросить в школе и без стеснения потренироваться в том, что пока не получается</a:t>
            </a: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97.gif"/>
          <p:cNvPicPr>
            <a:picLocks noChangeAspect="1"/>
          </p:cNvPicPr>
          <p:nvPr/>
        </p:nvPicPr>
        <p:blipFill>
          <a:blip r:embed="rId2" cstate="screen">
            <a:lum bright="40000" contrast="-40000"/>
          </a:blip>
          <a:stretch>
            <a:fillRect/>
          </a:stretch>
        </p:blipFill>
        <p:spPr>
          <a:xfrm>
            <a:off x="785786" y="1357298"/>
            <a:ext cx="8072494" cy="523729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7030A0"/>
                </a:solidFill>
              </a:rPr>
              <a:t>правила организации индивидуальной помощи ребенку дома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686800" cy="5018110"/>
          </a:xfrm>
        </p:spPr>
        <p:txBody>
          <a:bodyPr>
            <a:noAutofit/>
          </a:bodyPr>
          <a:lstStyle/>
          <a:p>
            <a:pPr lvl="0"/>
            <a:r>
              <a:rPr lang="ru-RU" sz="2800" b="1" dirty="0" smtClean="0">
                <a:solidFill>
                  <a:srgbClr val="002060"/>
                </a:solidFill>
              </a:rPr>
              <a:t>Выполняйте с ребенком то, что задано в школе. Не стоит перегружать школьника дополнительными заданиями, даже если вы видите в них необходимость. Достаточно 1-2 небольших дополнительных заданий только при неудачном выполнении основного.  Помните, что ребенок находится в школе 4-5 часов, а затем его рабочий день продолжается, когда он продолжает делать уроки дома. </a:t>
            </a:r>
          </a:p>
          <a:p>
            <a:pPr lvl="0"/>
            <a:r>
              <a:rPr lang="ru-RU" sz="2800" b="1" dirty="0" smtClean="0">
                <a:solidFill>
                  <a:srgbClr val="002060"/>
                </a:solidFill>
              </a:rPr>
              <a:t>Работайте спокойно, без нервотрёпки, упреков, порицаний. Постарайтесь каждый раз найти, за что можно похвалить ребенка</a:t>
            </a:r>
            <a:r>
              <a:rPr lang="ru-RU" sz="2000" b="1" dirty="0" smtClean="0">
                <a:solidFill>
                  <a:srgbClr val="002060"/>
                </a:solidFill>
              </a:rPr>
              <a:t>. 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7030A0"/>
                </a:solidFill>
              </a:rPr>
              <a:t>правила организации индивидуальной помощи ребенку дома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7124720" cy="2517779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b="1" dirty="0" smtClean="0">
                <a:solidFill>
                  <a:srgbClr val="0070C0"/>
                </a:solidFill>
              </a:rPr>
              <a:t>Никогда не начинайте с трудных заданий, усложняйте задания постепенно. В ходе занятий очень важно подкреплять каждый правильный шаг ребенка, так как уверенность в правильном выполнении помогает.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3786190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sz="2700" b="1" dirty="0" smtClean="0">
                <a:solidFill>
                  <a:srgbClr val="0070C0"/>
                </a:solidFill>
              </a:rPr>
              <a:t>Усложняйте задания только тогда, когда успешно выполнены предыдущие. Не спешите получить результат, успех придет, если ребенок будет уверен в себе.</a:t>
            </a:r>
          </a:p>
        </p:txBody>
      </p:sp>
      <p:pic>
        <p:nvPicPr>
          <p:cNvPr id="5" name="Рисунок 4" descr="girlread1.gif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5643570" y="3357562"/>
            <a:ext cx="3229389" cy="3143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7030A0"/>
                </a:solidFill>
              </a:rPr>
              <a:t>правила организации индивидуальной помощи ребенку дома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1946275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Если необходимо внести коррективы по ходу работы, делайте это немедленно, так как ребенок может “заучить” ошибку. Но избегайте слов “ты делаешь не так”, “это неправильно” .</a:t>
            </a:r>
          </a:p>
          <a:p>
            <a:endParaRPr lang="ru-RU" dirty="0"/>
          </a:p>
        </p:txBody>
      </p:sp>
      <p:pic>
        <p:nvPicPr>
          <p:cNvPr id="4" name="Рисунок 3" descr="BOY6.gif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3357562"/>
            <a:ext cx="2504683" cy="294154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43142" y="3318570"/>
            <a:ext cx="650085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b="1" dirty="0" smtClean="0">
                <a:solidFill>
                  <a:srgbClr val="0070C0"/>
                </a:solidFill>
              </a:rPr>
              <a:t>Для того, чтобы ваша работа с ребенком была более эффективной, она должна быть систематической, но непродолжительной. </a:t>
            </a:r>
          </a:p>
          <a:p>
            <a:pPr lvl="0"/>
            <a:r>
              <a:rPr lang="ru-RU" sz="2800" b="1" dirty="0" smtClean="0">
                <a:solidFill>
                  <a:srgbClr val="0070C0"/>
                </a:solidFill>
              </a:rPr>
              <a:t>Кроме того, необходимо, чтобы эта работа не была нудной, дополнительной, тяжелой нагрузкой, цель которой ребенок не знает и не понимает.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7030A0"/>
                </a:solidFill>
              </a:rPr>
              <a:t>правила организации индивидуальной помощи ребенку дома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5267332" cy="4875233"/>
          </a:xfrm>
        </p:spPr>
        <p:txBody>
          <a:bodyPr>
            <a:normAutofit/>
          </a:bodyPr>
          <a:lstStyle/>
          <a:p>
            <a:pPr lvl="0"/>
            <a:r>
              <a:rPr lang="ru-RU" b="1" dirty="0" smtClean="0">
                <a:solidFill>
                  <a:srgbClr val="0070C0"/>
                </a:solidFill>
              </a:rPr>
              <a:t>Одобрение, поддержка и похвала стимулируют ребенка, повышают мотивацию. Для того чтобы ребенок поверил в свой успех, в возможность преодоления проблем, в это должны поверить мы, взрослые.</a:t>
            </a:r>
          </a:p>
          <a:p>
            <a:endParaRPr lang="ru-RU" dirty="0"/>
          </a:p>
        </p:txBody>
      </p:sp>
      <p:pic>
        <p:nvPicPr>
          <p:cNvPr id="4" name="Рисунок 3" descr="BABGBS.gif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5715007" y="1714488"/>
            <a:ext cx="3028971" cy="37862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42844" y="117693"/>
            <a:ext cx="8715468" cy="6478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</a:t>
            </a:r>
            <a:r>
              <a:rPr kumimoji="0" lang="ru-RU" sz="23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Что такое домашнее задание известно всем и каждому. Это то, что мешает бедным детям свободно дышать после окончания школьных занятий. Зачем же столько поколений учителей с занудным упорством настаивают на выполнении домашнего задания, и отчего столько поколений несчастных школяров с таким же постоянством стараются избежать этой “горькой участи”?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3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Домашнее задание нужно для того, чтобы и нерадивый, и очень усидчивый ученик закрепили новые знания, потренировались в выполнении простых и сложных заданий, проверили себя. Оно необходимо, потому что развивает навыки самостоятельной работы.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3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Выработка привычки к неукоснительному выполнению домашних заданий должна непременно сопровождаться выработкой подхода к урокам как к важному и серьёзному делу, вызывающему уважительное отношение со стороны взрослых.</a:t>
            </a:r>
            <a:endParaRPr kumimoji="0" lang="ru-RU" sz="23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7030A0"/>
                </a:solidFill>
                <a:latin typeface="Arial Black" pitchFamily="34" charset="0"/>
              </a:rPr>
              <a:t>Где выполнять домашнее задание?</a:t>
            </a:r>
            <a:endParaRPr lang="ru-RU" b="1" i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4162"/>
            <a:ext cx="9144000" cy="4525963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    </a:t>
            </a:r>
            <a:r>
              <a:rPr lang="ru-RU" b="1" dirty="0" smtClean="0">
                <a:solidFill>
                  <a:srgbClr val="0070C0"/>
                </a:solidFill>
              </a:rPr>
              <a:t>У ребенка обязательно должно быть определенное </a:t>
            </a:r>
            <a:r>
              <a:rPr lang="ru-RU" b="1" i="1" u="sng" dirty="0" smtClean="0">
                <a:solidFill>
                  <a:srgbClr val="00B050"/>
                </a:solidFill>
              </a:rPr>
              <a:t>место для выполнения домашнего задания </a:t>
            </a:r>
            <a:r>
              <a:rPr lang="ru-RU" b="1" dirty="0" smtClean="0">
                <a:solidFill>
                  <a:srgbClr val="0070C0"/>
                </a:solidFill>
              </a:rPr>
              <a:t>и любой работы, связанной с учебной или иной деятельностью, а также для хранения учебных вещей (письменный стол в собственной комнате, стол в общей комнате, книжный шкаф, книжные полки и т.д.).  Следить за чистотой на своем рабочем месте он должен сам.</a:t>
            </a:r>
            <a:endParaRPr lang="ru-RU" sz="2800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7030A0"/>
                </a:solidFill>
                <a:latin typeface="Arial Black" pitchFamily="34" charset="0"/>
              </a:rPr>
              <a:t>Когда начинать выполнять домашнее задание?</a:t>
            </a:r>
            <a:endParaRPr lang="ru-RU" b="1" i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Приступать к выполнению домашнего задания лучше всего через 3-4 часа после школьных занятий. За это время ребенок должен отдохнуть, покушать, побывать на свежем воздухе. </a:t>
            </a:r>
            <a:r>
              <a:rPr lang="ru-RU" sz="3600" b="1" dirty="0" err="1" smtClean="0">
                <a:solidFill>
                  <a:srgbClr val="0070C0"/>
                </a:solidFill>
              </a:rPr>
              <a:t>Гиперактивным</a:t>
            </a:r>
            <a:r>
              <a:rPr lang="ru-RU" sz="3600" b="1" dirty="0" smtClean="0">
                <a:solidFill>
                  <a:srgbClr val="0070C0"/>
                </a:solidFill>
              </a:rPr>
              <a:t> детям и детям с ослабленным здоровьем рекомендуется послеобеденный сон</a:t>
            </a:r>
            <a:endParaRPr lang="ru-RU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7030A0"/>
                </a:solidFill>
                <a:latin typeface="Arial Black" pitchFamily="34" charset="0"/>
              </a:rPr>
              <a:t>Как распределять  выполнение домашнего задания?</a:t>
            </a:r>
            <a:endParaRPr lang="ru-RU" b="1" i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От простого к сложному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Чередование письменных и устных предметов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Начинать и заканчивать выполнение уроков выучиванием стихотворения наизусть (если такое задание есть)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838200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 smtClean="0">
                <a:solidFill>
                  <a:srgbClr val="7030A0"/>
                </a:solidFill>
                <a:latin typeface="Arial Black" pitchFamily="34" charset="0"/>
              </a:rPr>
              <a:t>Участвовать  ли  взрослым</a:t>
            </a:r>
            <a:r>
              <a:rPr lang="ru-RU" sz="2800" b="1" i="1" baseline="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br>
              <a:rPr lang="ru-RU" sz="2800" b="1" i="1" baseline="0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ru-RU" sz="2800" b="1" i="1" baseline="0" dirty="0" smtClean="0">
                <a:solidFill>
                  <a:srgbClr val="7030A0"/>
                </a:solidFill>
                <a:latin typeface="Arial Black" pitchFamily="34" charset="0"/>
              </a:rPr>
              <a:t>в  выполнении  домашнего  задания?</a:t>
            </a:r>
            <a:endParaRPr lang="ru-RU" sz="2800" b="1" i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Нет, если ребенок не пытался выполнить задание самостоятельно, а только ждал помощи взрослого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Да, если ребенок предпринял несколько попыток и не смог что-то сделать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Нет, если работа выполнена не до конца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Да, если ребенок закончил выполнять работу и можно ее проверить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Book_Reading.jpg"/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761030" y="4069838"/>
            <a:ext cx="3382970" cy="278816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7030A0"/>
                </a:solidFill>
                <a:latin typeface="Arial Black" pitchFamily="34" charset="0"/>
              </a:rPr>
              <a:t>Как проверить выполнение домашнего задания?</a:t>
            </a:r>
            <a:endParaRPr lang="ru-RU" b="1" i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1811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Проверяйте задание обязательно в присутствии ребенка, чтобы в случае необходимости он мог объяснить свой способ выполнения задания</a:t>
            </a:r>
          </a:p>
          <a:p>
            <a:r>
              <a:rPr lang="ru-RU" sz="2400" b="1" dirty="0" smtClean="0">
                <a:solidFill>
                  <a:srgbClr val="0070C0"/>
                </a:solidFill>
              </a:rPr>
              <a:t>Задавайте вопросы по заданию, при этом добивайтесь полных ответов </a:t>
            </a:r>
          </a:p>
          <a:p>
            <a:r>
              <a:rPr lang="ru-RU" sz="2400" b="1" dirty="0" smtClean="0">
                <a:solidFill>
                  <a:srgbClr val="0070C0"/>
                </a:solidFill>
              </a:rPr>
              <a:t>Если допущены ошибки, постарайтесь спокойно объяснить ребенку, в чем они заключены, не ругайте 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70C0"/>
                </a:solidFill>
              </a:rPr>
              <a:t>     его  и не исправляйте сами, дайте 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70C0"/>
                </a:solidFill>
              </a:rPr>
              <a:t>     возможность  исправить самостоятельно. </a:t>
            </a:r>
          </a:p>
          <a:p>
            <a:r>
              <a:rPr lang="ru-RU" sz="2400" b="1" dirty="0" smtClean="0">
                <a:solidFill>
                  <a:srgbClr val="0070C0"/>
                </a:solidFill>
              </a:rPr>
              <a:t>Обязательно похвалите, 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70C0"/>
                </a:solidFill>
              </a:rPr>
              <a:t>     если все сделано правильно.</a:t>
            </a:r>
            <a:endParaRPr lang="ru-RU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7030A0"/>
                </a:solidFill>
                <a:latin typeface="Arial Black" pitchFamily="34" charset="0"/>
              </a:rPr>
              <a:t>Как   долго   выполнять домашнее   задание?</a:t>
            </a:r>
            <a:endParaRPr lang="ru-RU" b="1" i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Время выполнения домашнего задания индивидуально, однако норма для учащихся 1 класса – не более 1 часа 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Перерыв в работе рекомендуется между сменой предметов, не более 5 минут</a:t>
            </a:r>
          </a:p>
          <a:p>
            <a:endParaRPr lang="ru-RU" dirty="0"/>
          </a:p>
        </p:txBody>
      </p:sp>
      <p:pic>
        <p:nvPicPr>
          <p:cNvPr id="5" name="Рисунок 4" descr="j0232133.wmf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 flipH="1">
            <a:off x="5728669" y="3786166"/>
            <a:ext cx="3415331" cy="30718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7030A0"/>
                </a:solidFill>
                <a:latin typeface="Arial Black" pitchFamily="34" charset="0"/>
              </a:rPr>
              <a:t>Как  реагировать    </a:t>
            </a:r>
            <a:br>
              <a:rPr lang="ru-RU" b="1" i="1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ru-RU" b="1" i="1" dirty="0" smtClean="0">
                <a:solidFill>
                  <a:srgbClr val="7030A0"/>
                </a:solidFill>
                <a:latin typeface="Arial Black" pitchFamily="34" charset="0"/>
              </a:rPr>
              <a:t>на  нежелание  делать  уроки?</a:t>
            </a:r>
            <a:endParaRPr lang="ru-RU" b="1" i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7572396" cy="5572164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ru-RU" dirty="0" smtClean="0"/>
              <a:t>          </a:t>
            </a:r>
            <a:r>
              <a:rPr lang="ru-RU" sz="4400" b="1" dirty="0" smtClean="0">
                <a:solidFill>
                  <a:srgbClr val="0070C0"/>
                </a:solidFill>
              </a:rPr>
              <a:t>Если вы решили помогать ребенку в приготовлении домашних заданий, стоит запастись терпением и выдумкой, чтобы превратить занятие не в мучительную процедуру, а в увлекательный способ общения и познания, приносящий истинное удовольствие и пользу ребенку и вам. </a:t>
            </a:r>
          </a:p>
          <a:p>
            <a:pPr>
              <a:lnSpc>
                <a:spcPct val="170000"/>
              </a:lnSpc>
              <a:buNone/>
            </a:pPr>
            <a:r>
              <a:rPr lang="ru-RU" sz="4400" b="1" dirty="0" smtClean="0">
                <a:solidFill>
                  <a:srgbClr val="0070C0"/>
                </a:solidFill>
              </a:rPr>
              <a:t>          </a:t>
            </a:r>
            <a:endParaRPr lang="ru-RU" sz="4400" b="1" dirty="0">
              <a:solidFill>
                <a:srgbClr val="0070C0"/>
              </a:solidFill>
            </a:endParaRPr>
          </a:p>
        </p:txBody>
      </p:sp>
      <p:pic>
        <p:nvPicPr>
          <p:cNvPr id="4" name="Рисунок 3" descr="crayon1.gif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6929454" y="2357406"/>
            <a:ext cx="3650890" cy="45005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880</Words>
  <Application>Microsoft Office PowerPoint</Application>
  <PresentationFormat>Экран (4:3)</PresentationFormat>
  <Paragraphs>47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Трек</vt:lpstr>
      <vt:lpstr>Родительское собрание «учим учиться дома»</vt:lpstr>
      <vt:lpstr>Слайд 2</vt:lpstr>
      <vt:lpstr>Где выполнять домашнее задание?</vt:lpstr>
      <vt:lpstr>Когда начинать выполнять домашнее задание?</vt:lpstr>
      <vt:lpstr>Как распределять  выполнение домашнего задания?</vt:lpstr>
      <vt:lpstr>Участвовать  ли  взрослым  в  выполнении  домашнего  задания?</vt:lpstr>
      <vt:lpstr>Как проверить выполнение домашнего задания?</vt:lpstr>
      <vt:lpstr>Как   долго   выполнять домашнее   задание?</vt:lpstr>
      <vt:lpstr>Как  реагировать     на  нежелание  делать  уроки?</vt:lpstr>
      <vt:lpstr>Как  реагировать     на  нежелание  делать  уроки?</vt:lpstr>
      <vt:lpstr>правила организации индивидуальной помощи ребенку дома</vt:lpstr>
      <vt:lpstr>правила организации индивидуальной помощи ребенку дома</vt:lpstr>
      <vt:lpstr>правила организации индивидуальной помощи ребенку дома</vt:lpstr>
      <vt:lpstr>правила организации индивидуальной помощи ребенку дома</vt:lpstr>
      <vt:lpstr>правила организации индивидуальной помощи ребенку дома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 «учим учиться дома»</dc:title>
  <cp:lastModifiedBy>Учитель</cp:lastModifiedBy>
  <cp:revision>2</cp:revision>
  <dcterms:modified xsi:type="dcterms:W3CDTF">2012-09-05T19:12:01Z</dcterms:modified>
</cp:coreProperties>
</file>