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70" r:id="rId10"/>
    <p:sldId id="271" r:id="rId11"/>
    <p:sldId id="272" r:id="rId12"/>
    <p:sldId id="263" r:id="rId13"/>
    <p:sldId id="264" r:id="rId14"/>
    <p:sldId id="265" r:id="rId15"/>
    <p:sldId id="266" r:id="rId16"/>
    <p:sldId id="269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5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9C6B-B389-4EFB-85B1-8ECB9922BBD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53DC-3B55-415C-AAE2-974EBB133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t_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07629" cy="69634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57356" y="357166"/>
            <a:ext cx="5214974" cy="485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Franklin Gothic Demi Cond" pitchFamily="34" charset="0"/>
                <a:cs typeface="Times New Roman" pitchFamily="18" charset="0"/>
              </a:rPr>
              <a:t>Адаптация учащихся к условиям обучения </a:t>
            </a:r>
            <a:br>
              <a:rPr lang="ru-RU" sz="6000" b="1" dirty="0" smtClean="0">
                <a:latin typeface="Franklin Gothic Demi Cond" pitchFamily="34" charset="0"/>
                <a:cs typeface="Times New Roman" pitchFamily="18" charset="0"/>
              </a:rPr>
            </a:br>
            <a:r>
              <a:rPr lang="ru-RU" sz="6000" b="1" dirty="0" smtClean="0">
                <a:latin typeface="Franklin Gothic Demi Cond" pitchFamily="34" charset="0"/>
                <a:cs typeface="Times New Roman" pitchFamily="18" charset="0"/>
              </a:rPr>
              <a:t>в 5 классе</a:t>
            </a:r>
            <a:endParaRPr lang="ru-RU" sz="6000" b="1" dirty="0">
              <a:latin typeface="Franklin Gothic Demi Cond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6" name="Прямоугольник 5"/>
          <p:cNvSpPr/>
          <p:nvPr/>
        </p:nvSpPr>
        <p:spPr>
          <a:xfrm flipV="1">
            <a:off x="3929058" y="1854722"/>
            <a:ext cx="292894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42852"/>
            <a:ext cx="90011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возросший темп работы: дети, не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умеющие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быстро писать, не успевают конспектировать;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возросший объем работы как на уроке, так и дома;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новые, непривычные требования к оформлению работ;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необходимость самостоятельно находить дополнительную литературу и работать с ней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89442" y="0"/>
            <a:ext cx="923344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42852"/>
            <a:ext cx="8786874" cy="6329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Родителей должно насторожить, если…</a:t>
            </a:r>
            <a:endParaRPr lang="ru-RU" sz="4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ребенок неохотно идет в школу и очень рад любой возможности не ходить туда;</a:t>
            </a:r>
            <a:endParaRPr lang="ru-RU" sz="4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часто возвращается из школы подавленным, расстроенным;</a:t>
            </a:r>
            <a:endParaRPr lang="ru-RU" sz="4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часто плачет без очевидной причины;</a:t>
            </a:r>
            <a:endParaRPr lang="ru-RU" sz="4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практически никогда не упоминает никого из одноклассников;</a:t>
            </a:r>
            <a:endParaRPr lang="ru-RU" sz="4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очень мало говорит о школьной жизни;</a:t>
            </a:r>
            <a:endParaRPr lang="ru-RU" sz="4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ребенок одинок: его никто не приглашает в гости или гулять, на дни рождения, и он никого не хочет позвать к себе.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85720" y="28069"/>
            <a:ext cx="914406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28613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Анкетирование учащихся</a:t>
            </a:r>
          </a:p>
          <a:p>
            <a:pPr>
              <a:tabLst>
                <a:tab pos="328613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Хочется ли тебе перейти в 5 класс?</a:t>
            </a:r>
          </a:p>
          <a:p>
            <a:pPr>
              <a:tabLst>
                <a:tab pos="328613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Чего ты ожидаешь от себя в 5 классе?</a:t>
            </a:r>
          </a:p>
          <a:p>
            <a:pPr>
              <a:tabLst>
                <a:tab pos="328613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Хочешь ли ты изменить что-либо в себе?</a:t>
            </a:r>
          </a:p>
          <a:p>
            <a:pPr>
              <a:tabLst>
                <a:tab pos="328613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Чего ты ожидаешь от своих одноклассников?</a:t>
            </a:r>
          </a:p>
          <a:p>
            <a:pPr>
              <a:tabLst>
                <a:tab pos="328613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 Чего ты ожидаешь от учителя и куратора в 5 классе?</a:t>
            </a:r>
          </a:p>
          <a:p>
            <a:pPr>
              <a:tabLst>
                <a:tab pos="328613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6. Чего ты ожидаешь от родителей?</a:t>
            </a:r>
          </a:p>
          <a:p>
            <a:pPr>
              <a:tabLst>
                <a:tab pos="328613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7. Чего тебя пугает, чего ты боишься, чего плохого ждешь от 5 класса?</a:t>
            </a:r>
          </a:p>
          <a:p>
            <a:pPr>
              <a:tabLst>
                <a:tab pos="328613" algn="l"/>
              </a:tabLs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8. Чего хорошего ты ждешь от 5 класса?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42908" y="0"/>
          <a:ext cx="9286909" cy="6652880"/>
        </p:xfrm>
        <a:graphic>
          <a:graphicData uri="http://schemas.openxmlformats.org/drawingml/2006/table">
            <a:tbl>
              <a:tblPr/>
              <a:tblGrid>
                <a:gridCol w="419201"/>
                <a:gridCol w="4213505"/>
                <a:gridCol w="4654203"/>
              </a:tblGrid>
              <a:tr h="3807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Ожидания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Позитивные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Негативные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481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Стану лучше учиться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Боюсь нового учителя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70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 новых друзей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Боюсь скатиться на 3 и 2.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901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 появятся новые школьные предметы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боюсь, что скачусь на плохие отметки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932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Хороших отметок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Боюсь, что родители будут меньше уделять мне внимания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901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знаю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Злого учителя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512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Внимания от родителей.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Родители не будут помогать с домашним заданием.</a:t>
                      </a:r>
                      <a:endParaRPr lang="ru-RU" sz="1100" dirty="0" smtClean="0"/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34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хочу быть повнимательней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932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Будет добрый учитель.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514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Похвалу от родителей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886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скорей всего буду учиться на 5, 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932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Жду хороших учителей.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932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 отличницей в 5 классе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901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не буду получать двойки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901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Повзрослею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-285784" y="225046"/>
            <a:ext cx="964413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61950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Негативные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ожидания имеют - 36.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</a:p>
          <a:p>
            <a:pPr algn="ctr">
              <a:tabLst>
                <a:tab pos="361950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Позитивные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ожидания имеют -  63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pPr algn="ctr">
              <a:tabLst>
                <a:tab pos="361950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Позитивные ожидания звучат так:</a:t>
            </a:r>
          </a:p>
          <a:p>
            <a:pPr algn="ctr">
              <a:tabLst>
                <a:tab pos="361950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получу новые знания – 56 % детей;</a:t>
            </a:r>
          </a:p>
          <a:p>
            <a:pPr algn="ctr">
              <a:tabLst>
                <a:tab pos="361950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повзрослеем – 45 % детей;</a:t>
            </a:r>
          </a:p>
          <a:p>
            <a:pPr algn="ctr">
              <a:tabLst>
                <a:tab pos="361950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заведу новых друзей – 37 % детей;</a:t>
            </a:r>
          </a:p>
          <a:p>
            <a:pPr algn="ctr">
              <a:tabLst>
                <a:tab pos="361950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чтобы классный руководитель был добрый – 59 % детей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42844" y="357166"/>
            <a:ext cx="88583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Среди негативных ожиданий чаще встречаются такие: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боязнь трудностей в обучении  - 21  % детей;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боязнь, что будут ругать родители - 36 % детей.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боязнь злого учителя – 15 % детей.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боязнь нового учителя – 25 % детей.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302359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 психолога родителям пятиклассников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Главное -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абсолютное принятие ребёнка со всеми его достоинствами и недостатками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Это залог взаимопонимания в доме.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Постараётесь понять, с какими трудностями сталкивается ребёнок при переходе из начальной школы в основную. Не отказывайте ребёнку в помощи при подготовке домашнего задания, если он попросит. При этом не делайте ничего вместо ребёнка, делайте вместе с ним, приучайте его к самостоятельности.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302359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Помогите пятикласснику запомнить имена, отчества и фамилии классного руководителя и учителей-предметников. Познакомьтесь лично с ними, установите контакт. </a:t>
            </a: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высказывайтесь негативно о школе, об учителях в присутствии ребёнка, даже если вам кажется, что для этого есть повод. Постараётесь разобраться в возникшей проблемной ситуации. Лучше, чтобы учитель был вашим союзником.</a:t>
            </a: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Обеспечьте своему ребёнку соблюдение оптимального для этого возраста режима дня и удобное рабочее место дома. </a:t>
            </a: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302359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Позаботьтесь о том, чтобы у вашего ребенка были друзья, товарищи из класса, приглашайте их в свой дом.</a:t>
            </a: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Создайте ребёнку эмоциональный комфорт дома, научитесь правильно общаться с подростками.</a:t>
            </a: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Радуётесь достижениям своего ребёнка. Не позволяёте себе сравнивать его с другими детьми, давайте оценку не самому ребёнку, а его поступкам.</a:t>
            </a: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Быть родителем не обязанность и не профессия. Это естественная человеческая потребность.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88439" y="0"/>
            <a:ext cx="9532439" cy="6858000"/>
          </a:xfrm>
        </p:spPr>
      </p:pic>
      <p:pic>
        <p:nvPicPr>
          <p:cNvPr id="6" name="Рисунок 5" descr="x_5d11a96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7166"/>
            <a:ext cx="7620000" cy="39624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034" y="4429132"/>
            <a:ext cx="7715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 вашей поддержки ребенка зависит многое: насколько быстро приспособится он к новым нагрузкам и новой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обстановке.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8858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1.Учебно-организационные умения: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142984"/>
            <a:ext cx="91440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работать по алгоритму;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самостоятельно составлять алгоритм;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владеть методами самоконтроля;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уметь оценить ответ одноклассника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285728"/>
            <a:ext cx="885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2.Учебно-информационные умения: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00108"/>
            <a:ext cx="90011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владеть техникой чтения в соответствии с возрастом;</a:t>
            </a:r>
          </a:p>
          <a:p>
            <a:pPr>
              <a:buFont typeface="Arial" pitchFamily="34" charset="0"/>
              <a:buChar char="•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уметь работать с учебником;</a:t>
            </a:r>
          </a:p>
          <a:p>
            <a:pPr>
              <a:buFont typeface="Arial" pitchFamily="34" charset="0"/>
              <a:buChar char="•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уметь работать с дополнительной литературой; справочниками, словарем, энциклопедиями, научно-публицистической литературой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285728"/>
            <a:ext cx="8786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З.Учебно-коммуникативные умения: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142984"/>
            <a:ext cx="8929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владеть в соответствии с возрастом устной монологической речью;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вести диалог;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излагать логически мысли;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владеть в соответствии с возрастом письменной монологической речью: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списывать текст;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записывать под диктовку;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писать изложения;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писать сочинения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85720" y="500042"/>
            <a:ext cx="8858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4.Учебно-интеллектуальные умения: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285860"/>
            <a:ext cx="90011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анализировать;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сравнивать;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классифицировать;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обобщать;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синтезировать;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выделять главную мысль;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отвечать на вопросы;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самостоятельно ставить вопросы;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выполнять творческие задания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42844" y="357166"/>
            <a:ext cx="90011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Какими должны быть пятиклассники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00108"/>
            <a:ext cx="957266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уметь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общаться с одноклассниками, иметь свое мнение и формировать его с учетом мнения других, уметь поддерживать отношения;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уметь правильно распределять и планировать свое время, проявлять самостоятельность в своих делах и в случае необходимости обращаться за помощью взрослых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5726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стараться учиться, стремиться овладевать знаниями, уметь заниматься самостоятельно;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уметь дружить, иметь постоянного друга, общаться с мальчиками и девочками, самостоятельно разрешать возникающие конфликты;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иметь постоянные обязанности дома, выполнять их без напоминания, помогать родителям;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уметь общаться с продавцом, врачом и т. д.;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уметь предвидеть последствия своих действий, делать безопасный, правильный выбор.</a:t>
            </a:r>
          </a:p>
          <a:p>
            <a:pPr algn="just">
              <a:lnSpc>
                <a:spcPct val="80000"/>
              </a:lnSpc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0" cy="664371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727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Младший школьный возраст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(7-11 лет)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Подростковый возраст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(11-15 лет)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98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социальной ситуации (отношения ребенка к окружающему миру)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2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Ребёнок стремится к общению со взрослыми. Мир взрослых является для него идеальным миром, он подражает отношениям взрослых.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Предпочитает общение со сверстниками. Отношение к миру взрослых меняется. Подростки моделируют отношения со сверстниками, воспроизводя отношения взрослых.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Ведущая деятельность  (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которая вносит наибольший вклад в развитие)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6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ребёнка происходит в учебной деятельности. Школа является важнейшим социальным пространством.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происходит в процессе общения со сверстниками. Появляется способность переходить от одного вида деятельности к другому.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98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системы ценностей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6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Ребёнок односторонне судит о способностях сверстников и о себе по школьным отметкам.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Подросток оценивает себя и других  с различных позиций: с точки зрения способностей в общении, спорте, художественных способностей и т.п.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98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Физиологические способности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5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костно-мышечной системы. Развитие лобных долей головного мозга.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Начинается процесс полового созревания, происходят бурные физиологические изменения в организме.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722908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214282" y="283893"/>
            <a:ext cx="9144000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Возможные трудности: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 разных учителей (их надо запомнить, привыкнуть к требованиям каждого);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непривычное расписание (новый режим);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много новых кабинетов, которые неизвестно как расположены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новый 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классный руководитель;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средней школе мы снова - самые маленькие, а в начальной были уже 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большими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1034</Words>
  <Application>Microsoft Office PowerPoint</Application>
  <PresentationFormat>Экран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6</cp:revision>
  <dcterms:created xsi:type="dcterms:W3CDTF">2012-05-13T14:08:21Z</dcterms:created>
  <dcterms:modified xsi:type="dcterms:W3CDTF">2012-05-13T15:26:14Z</dcterms:modified>
</cp:coreProperties>
</file>