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Лист1!$A$2:$A$6</c:f>
              <c:strCache>
                <c:ptCount val="5"/>
                <c:pt idx="0">
                  <c:v>коридор</c:v>
                </c:pt>
                <c:pt idx="1">
                  <c:v>спальня</c:v>
                </c:pt>
                <c:pt idx="2">
                  <c:v>гостиная</c:v>
                </c:pt>
                <c:pt idx="3">
                  <c:v>кухня</c:v>
                </c:pt>
                <c:pt idx="4">
                  <c:v>ванная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3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8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6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9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72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6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9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6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8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4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4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EEEB-90DA-4C5C-8BEC-77A1D52BDC3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11DEFB-FF2F-4768-A7AB-F0C5CF79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raveynik.com/ide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8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Mi</a:t>
            </a:r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casa</a:t>
            </a:r>
            <a:endParaRPr lang="ru-RU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ГБОУ СОШ №43 Приморского района</a:t>
            </a:r>
          </a:p>
          <a:p>
            <a:r>
              <a:rPr lang="ru-RU" dirty="0" smtClean="0"/>
              <a:t>Учитель испанского языка</a:t>
            </a:r>
          </a:p>
          <a:p>
            <a:r>
              <a:rPr lang="ru-RU" dirty="0" smtClean="0"/>
              <a:t>Борисова Дарья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0608"/>
            <a:ext cx="8596668" cy="708338"/>
          </a:xfrm>
        </p:spPr>
        <p:txBody>
          <a:bodyPr/>
          <a:lstStyle/>
          <a:p>
            <a:r>
              <a:rPr lang="ru-RU" dirty="0" smtClean="0"/>
              <a:t>Сводная таблица слов по теме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88828"/>
              </p:ext>
            </p:extLst>
          </p:nvPr>
        </p:nvGraphicFramePr>
        <p:xfrm>
          <a:off x="677863" y="1068947"/>
          <a:ext cx="8596311" cy="546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49898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</a:t>
                      </a:r>
                      <a:endParaRPr lang="ru-RU" dirty="0"/>
                    </a:p>
                  </a:txBody>
                  <a:tcPr/>
                </a:tc>
              </a:tr>
              <a:tr h="14280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casa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 casa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techo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El </a:t>
                      </a:r>
                      <a:r>
                        <a:rPr lang="en-US" sz="1400" baseline="0" dirty="0" err="1" smtClean="0"/>
                        <a:t>porche</a:t>
                      </a:r>
                      <a:endParaRPr lang="ru-RU" sz="1400" baseline="0" dirty="0" smtClean="0"/>
                    </a:p>
                    <a:p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puerta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La </a:t>
                      </a:r>
                      <a:r>
                        <a:rPr lang="en-US" sz="1400" baseline="0" dirty="0" err="1" smtClean="0"/>
                        <a:t>ventana</a:t>
                      </a:r>
                      <a:endParaRPr lang="en-US" sz="1400" baseline="0" dirty="0" smtClean="0"/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balcón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дом</a:t>
                      </a:r>
                      <a:endParaRPr lang="en-US" sz="1400" dirty="0" smtClean="0"/>
                    </a:p>
                    <a:p>
                      <a:r>
                        <a:rPr lang="ru-RU" sz="1400" dirty="0" smtClean="0"/>
                        <a:t>крыша, потолок</a:t>
                      </a:r>
                      <a:endParaRPr lang="en-US" sz="1400" dirty="0" smtClean="0"/>
                    </a:p>
                    <a:p>
                      <a:r>
                        <a:rPr lang="ru-RU" sz="1400" dirty="0" smtClean="0"/>
                        <a:t>крыльцо</a:t>
                      </a:r>
                    </a:p>
                    <a:p>
                      <a:r>
                        <a:rPr lang="ru-RU" sz="1400" dirty="0" smtClean="0"/>
                        <a:t>дверь</a:t>
                      </a:r>
                    </a:p>
                    <a:p>
                      <a:r>
                        <a:rPr lang="ru-RU" sz="1400" dirty="0" smtClean="0"/>
                        <a:t>окно</a:t>
                      </a:r>
                    </a:p>
                    <a:p>
                      <a:r>
                        <a:rPr lang="ru-RU" sz="1400" dirty="0" smtClean="0"/>
                        <a:t>балкон</a:t>
                      </a:r>
                      <a:endParaRPr lang="ru-RU" sz="1400" dirty="0"/>
                    </a:p>
                  </a:txBody>
                  <a:tcPr/>
                </a:tc>
              </a:tr>
              <a:tr h="9750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pasillo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pasillo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percha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alfombra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paraguas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коридор</a:t>
                      </a:r>
                    </a:p>
                    <a:p>
                      <a:r>
                        <a:rPr lang="ru-RU" sz="1400" dirty="0" smtClean="0"/>
                        <a:t>вешалка</a:t>
                      </a:r>
                    </a:p>
                    <a:p>
                      <a:r>
                        <a:rPr lang="ru-RU" sz="1400" dirty="0" smtClean="0"/>
                        <a:t>ковер</a:t>
                      </a:r>
                    </a:p>
                    <a:p>
                      <a:r>
                        <a:rPr lang="ru-RU" sz="1400" dirty="0" smtClean="0"/>
                        <a:t>зонт</a:t>
                      </a:r>
                      <a:endParaRPr lang="ru-RU" sz="1400" dirty="0"/>
                    </a:p>
                  </a:txBody>
                  <a:tcPr/>
                </a:tc>
              </a:tr>
              <a:tr h="11951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salón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salón</a:t>
                      </a:r>
                      <a:endParaRPr lang="en-US" sz="14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sofá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sillón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televisor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lámpara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гостиная</a:t>
                      </a:r>
                    </a:p>
                    <a:p>
                      <a:r>
                        <a:rPr lang="ru-RU" sz="1400" dirty="0" smtClean="0"/>
                        <a:t>диван</a:t>
                      </a:r>
                    </a:p>
                    <a:p>
                      <a:r>
                        <a:rPr lang="ru-RU" sz="1400" dirty="0" smtClean="0"/>
                        <a:t>кресло</a:t>
                      </a:r>
                    </a:p>
                    <a:p>
                      <a:r>
                        <a:rPr lang="ru-RU" sz="1400" dirty="0" smtClean="0"/>
                        <a:t>телевизор</a:t>
                      </a:r>
                    </a:p>
                    <a:p>
                      <a:r>
                        <a:rPr lang="ru-RU" sz="1400" dirty="0" smtClean="0"/>
                        <a:t>лампа</a:t>
                      </a:r>
                      <a:endParaRPr lang="ru-RU" sz="1400" dirty="0"/>
                    </a:p>
                  </a:txBody>
                  <a:tcPr/>
                </a:tc>
              </a:tr>
              <a:tr h="538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cocina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cocina</a:t>
                      </a:r>
                      <a:endParaRPr lang="ru-RU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cocina</a:t>
                      </a:r>
                      <a:r>
                        <a:rPr lang="en-US" sz="1400" baseline="0" dirty="0" smtClean="0"/>
                        <a:t> de gas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 mesa</a:t>
                      </a:r>
                    </a:p>
                    <a:p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silla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cuadro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flor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кухня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газовая</a:t>
                      </a:r>
                      <a:r>
                        <a:rPr lang="ru-RU" sz="1400" baseline="0" dirty="0" smtClean="0"/>
                        <a:t> п</a:t>
                      </a:r>
                      <a:r>
                        <a:rPr lang="ru-RU" sz="1400" dirty="0" smtClean="0"/>
                        <a:t>лита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стол</a:t>
                      </a:r>
                    </a:p>
                    <a:p>
                      <a:r>
                        <a:rPr lang="ru-RU" sz="1400" dirty="0" smtClean="0"/>
                        <a:t>стул</a:t>
                      </a:r>
                    </a:p>
                    <a:p>
                      <a:r>
                        <a:rPr lang="ru-RU" sz="1400" dirty="0" smtClean="0"/>
                        <a:t>картина</a:t>
                      </a:r>
                    </a:p>
                    <a:p>
                      <a:r>
                        <a:rPr lang="ru-RU" sz="1400" dirty="0" smtClean="0"/>
                        <a:t>цветок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477766"/>
              </p:ext>
            </p:extLst>
          </p:nvPr>
        </p:nvGraphicFramePr>
        <p:xfrm>
          <a:off x="677863" y="936625"/>
          <a:ext cx="8596311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vajilla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vajilla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plato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platillo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La </a:t>
                      </a:r>
                      <a:r>
                        <a:rPr lang="en-US" sz="1400" baseline="0" dirty="0" err="1" smtClean="0"/>
                        <a:t>taza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El </a:t>
                      </a:r>
                      <a:r>
                        <a:rPr lang="en-US" sz="1400" baseline="0" dirty="0" err="1" smtClean="0"/>
                        <a:t>vaso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La </a:t>
                      </a:r>
                      <a:r>
                        <a:rPr lang="en-US" sz="1400" baseline="0" dirty="0" err="1" smtClean="0"/>
                        <a:t>cuchara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El </a:t>
                      </a:r>
                      <a:r>
                        <a:rPr lang="en-US" sz="1400" baseline="0" dirty="0" err="1" smtClean="0"/>
                        <a:t>tenedor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El </a:t>
                      </a:r>
                      <a:r>
                        <a:rPr lang="en-US" sz="1400" baseline="0" dirty="0" err="1" smtClean="0"/>
                        <a:t>cuchillo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посуда</a:t>
                      </a:r>
                    </a:p>
                    <a:p>
                      <a:r>
                        <a:rPr lang="ru-RU" sz="1400" dirty="0" smtClean="0"/>
                        <a:t>тарелка</a:t>
                      </a:r>
                    </a:p>
                    <a:p>
                      <a:r>
                        <a:rPr lang="ru-RU" sz="1400" dirty="0" smtClean="0"/>
                        <a:t>блюдце</a:t>
                      </a:r>
                    </a:p>
                    <a:p>
                      <a:r>
                        <a:rPr lang="ru-RU" sz="1400" dirty="0" smtClean="0"/>
                        <a:t>чашка</a:t>
                      </a:r>
                    </a:p>
                    <a:p>
                      <a:r>
                        <a:rPr lang="ru-RU" sz="1400" dirty="0" smtClean="0"/>
                        <a:t>стакан</a:t>
                      </a:r>
                    </a:p>
                    <a:p>
                      <a:r>
                        <a:rPr lang="ru-RU" sz="1400" dirty="0" smtClean="0"/>
                        <a:t>ложка</a:t>
                      </a:r>
                    </a:p>
                    <a:p>
                      <a:r>
                        <a:rPr lang="ru-RU" sz="1400" dirty="0" smtClean="0"/>
                        <a:t>вилка</a:t>
                      </a:r>
                    </a:p>
                    <a:p>
                      <a:r>
                        <a:rPr lang="ru-RU" sz="1400" dirty="0" smtClean="0"/>
                        <a:t>нож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dormitorio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dormitorio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cama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armario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escritorio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librería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спальня</a:t>
                      </a:r>
                    </a:p>
                    <a:p>
                      <a:r>
                        <a:rPr lang="ru-RU" sz="1400" dirty="0" smtClean="0"/>
                        <a:t>кровать</a:t>
                      </a:r>
                    </a:p>
                    <a:p>
                      <a:r>
                        <a:rPr lang="ru-RU" sz="1400" dirty="0" smtClean="0"/>
                        <a:t>платяной шкаф</a:t>
                      </a:r>
                    </a:p>
                    <a:p>
                      <a:r>
                        <a:rPr lang="ru-RU" sz="1400" dirty="0" smtClean="0"/>
                        <a:t>письменный стол</a:t>
                      </a:r>
                    </a:p>
                    <a:p>
                      <a:r>
                        <a:rPr lang="ru-RU" sz="1400" dirty="0" smtClean="0"/>
                        <a:t>книжный шкаф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cuarto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baňo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cuarto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baňo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baňera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toalla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El lavabo</a:t>
                      </a:r>
                    </a:p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retrete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El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espejo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ванная</a:t>
                      </a:r>
                      <a:r>
                        <a:rPr lang="ru-RU" sz="1400" baseline="0" dirty="0" smtClean="0"/>
                        <a:t> комната</a:t>
                      </a:r>
                    </a:p>
                    <a:p>
                      <a:r>
                        <a:rPr lang="ru-RU" sz="1400" baseline="0" dirty="0" smtClean="0"/>
                        <a:t>ванна</a:t>
                      </a:r>
                    </a:p>
                    <a:p>
                      <a:r>
                        <a:rPr lang="ru-RU" sz="1400" baseline="0" dirty="0" smtClean="0"/>
                        <a:t>полотенце</a:t>
                      </a:r>
                    </a:p>
                    <a:p>
                      <a:r>
                        <a:rPr lang="ru-RU" sz="1400" baseline="0" dirty="0" smtClean="0"/>
                        <a:t>раковина</a:t>
                      </a:r>
                    </a:p>
                    <a:p>
                      <a:r>
                        <a:rPr lang="ru-RU" sz="1400" baseline="0" dirty="0" smtClean="0"/>
                        <a:t>унитаз</a:t>
                      </a:r>
                      <a:endParaRPr lang="en-US" sz="1400" baseline="0" dirty="0" smtClean="0"/>
                    </a:p>
                    <a:p>
                      <a:r>
                        <a:rPr lang="ru-RU" sz="1400" baseline="0" dirty="0" smtClean="0"/>
                        <a:t>зеркало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609600"/>
            <a:ext cx="9324304" cy="1320800"/>
          </a:xfrm>
        </p:spPr>
        <p:txBody>
          <a:bodyPr/>
          <a:lstStyle/>
          <a:p>
            <a:r>
              <a:rPr lang="ru-RU" dirty="0" smtClean="0"/>
              <a:t>Количество слов по каждому из разделов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03054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0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Иллюстрации взяты с электронного ресурса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www.muraveynik.com/ideas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Оглавление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err="1" smtClean="0"/>
              <a:t>Mi</a:t>
            </a:r>
            <a:r>
              <a:rPr lang="en-US" dirty="0" smtClean="0"/>
              <a:t> casa</a:t>
            </a:r>
          </a:p>
          <a:p>
            <a:r>
              <a:rPr lang="ru-RU" dirty="0" smtClean="0"/>
              <a:t> </a:t>
            </a:r>
            <a:r>
              <a:rPr lang="en-US" dirty="0" smtClean="0"/>
              <a:t>El</a:t>
            </a:r>
            <a:r>
              <a:rPr lang="ru-RU" dirty="0" smtClean="0"/>
              <a:t> </a:t>
            </a:r>
            <a:r>
              <a:rPr lang="en-US" dirty="0" err="1" smtClean="0"/>
              <a:t>pasillo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salón</a:t>
            </a:r>
            <a:endParaRPr lang="en-US" dirty="0" smtClean="0"/>
          </a:p>
          <a:p>
            <a:r>
              <a:rPr lang="ru-RU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vajilla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dormitorio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cuarto</a:t>
            </a:r>
            <a:r>
              <a:rPr lang="en-US" dirty="0" smtClean="0"/>
              <a:t> de </a:t>
            </a:r>
            <a:r>
              <a:rPr lang="en-US" dirty="0" err="1" smtClean="0"/>
              <a:t>baňo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Сводная таблица слов по теме</a:t>
            </a:r>
          </a:p>
          <a:p>
            <a:r>
              <a:rPr lang="ru-RU" dirty="0" smtClean="0"/>
              <a:t> График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9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mi casa. ¡</a:t>
            </a:r>
            <a:r>
              <a:rPr lang="en-US" dirty="0" err="1" smtClean="0"/>
              <a:t>Bienvenido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1370094"/>
            <a:ext cx="7600013" cy="5090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2935" y="4082603"/>
            <a:ext cx="19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ventana</a:t>
            </a:r>
            <a:endParaRPr lang="en-US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628845" y="4451935"/>
            <a:ext cx="1081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624293" y="4451935"/>
            <a:ext cx="1030310" cy="339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003" y="4451935"/>
            <a:ext cx="186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La </a:t>
            </a:r>
            <a:r>
              <a:rPr lang="en-US" dirty="0" err="1" smtClean="0"/>
              <a:t>puerta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5763" y="4790941"/>
            <a:ext cx="991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67437" y="4790941"/>
            <a:ext cx="2421228" cy="3477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3217" y="6078828"/>
            <a:ext cx="1996225" cy="38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porche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5293218" y="6460236"/>
            <a:ext cx="10560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288665" y="5743977"/>
            <a:ext cx="1004552" cy="716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04586" y="1571223"/>
            <a:ext cx="19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techo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30" idx="2"/>
          </p:cNvCxnSpPr>
          <p:nvPr/>
        </p:nvCxnSpPr>
        <p:spPr>
          <a:xfrm flipH="1">
            <a:off x="6194738" y="1940555"/>
            <a:ext cx="9079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293217" y="1940555"/>
            <a:ext cx="914400" cy="442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2434" y="1940555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balcón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45465" y="2309887"/>
            <a:ext cx="888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08349" y="2309887"/>
            <a:ext cx="1429555" cy="1450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2" grpId="0"/>
      <p:bldP spid="30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pasillo</a:t>
            </a:r>
            <a:r>
              <a:rPr lang="en-US" dirty="0" smtClean="0"/>
              <a:t>. ¡</a:t>
            </a:r>
            <a:r>
              <a:rPr lang="en-US" dirty="0" err="1" smtClean="0"/>
              <a:t>Pasa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favor!</a:t>
            </a:r>
            <a:br>
              <a:rPr lang="en-US" dirty="0" smtClean="0"/>
            </a:br>
            <a:r>
              <a:rPr lang="en-US" sz="1800" dirty="0"/>
              <a:t>-</a:t>
            </a:r>
            <a:r>
              <a:rPr lang="en-US" sz="1800" dirty="0" smtClean="0"/>
              <a:t>¿</a:t>
            </a:r>
            <a:r>
              <a:rPr lang="en-US" sz="1800" dirty="0" err="1" smtClean="0"/>
              <a:t>Qué</a:t>
            </a:r>
            <a:r>
              <a:rPr lang="en-US" sz="1800" dirty="0" smtClean="0"/>
              <a:t> </a:t>
            </a:r>
            <a:r>
              <a:rPr lang="en-US" sz="1800" dirty="0"/>
              <a:t>hay en el </a:t>
            </a:r>
            <a:r>
              <a:rPr lang="en-US" sz="1800" dirty="0" err="1" smtClean="0"/>
              <a:t>pasillo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r>
              <a:rPr lang="en-US" sz="1800" dirty="0" smtClean="0"/>
              <a:t>-En el </a:t>
            </a:r>
            <a:r>
              <a:rPr lang="en-US" sz="1800" dirty="0" err="1" smtClean="0"/>
              <a:t>pasillo</a:t>
            </a:r>
            <a:r>
              <a:rPr lang="en-US" sz="1800" dirty="0" smtClean="0"/>
              <a:t> hay…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40" y="1736802"/>
            <a:ext cx="7107976" cy="4899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6069" y="1358537"/>
            <a:ext cx="177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puerta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9457509" y="1727869"/>
            <a:ext cx="1005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903029" y="1727869"/>
            <a:ext cx="1554480" cy="1211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771" y="172786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percha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40971" y="2097201"/>
            <a:ext cx="10711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99063" y="2097201"/>
            <a:ext cx="2090057" cy="293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21486" y="5290457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paraguas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44091" y="6442239"/>
            <a:ext cx="232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alfombra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627391" y="5650298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217920" y="4807131"/>
            <a:ext cx="2462349" cy="852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88674" y="6811571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329646" y="6048103"/>
            <a:ext cx="1920240" cy="763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447"/>
            <a:ext cx="5015128" cy="1629954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sz="6000" dirty="0" smtClean="0"/>
              <a:t>El </a:t>
            </a:r>
            <a:r>
              <a:rPr lang="en-US" sz="6000" dirty="0" err="1" smtClean="0"/>
              <a:t>salón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" y="1419064"/>
            <a:ext cx="8434977" cy="5398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2272937"/>
            <a:ext cx="235131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televisor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665" y="2638697"/>
            <a:ext cx="1188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27920" y="2638697"/>
            <a:ext cx="653143" cy="1031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84572" y="3521704"/>
            <a:ext cx="184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sofá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84572" y="3874583"/>
            <a:ext cx="777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714309" y="3874583"/>
            <a:ext cx="470263" cy="733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2777" y="5486401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Un </a:t>
            </a:r>
            <a:r>
              <a:rPr lang="en-US" dirty="0" err="1" smtClean="0"/>
              <a:t>sillón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75657" y="5836753"/>
            <a:ext cx="9054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081063" y="4937760"/>
            <a:ext cx="1184651" cy="917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73388" y="6139543"/>
            <a:ext cx="17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mesita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762794" y="6499384"/>
            <a:ext cx="1005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762103" y="5671067"/>
            <a:ext cx="1384663" cy="837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46766" y="1930401"/>
            <a:ext cx="295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lámpara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238206" y="2272937"/>
            <a:ext cx="11234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219303" y="2115067"/>
            <a:ext cx="1018903" cy="157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30344" y="309093"/>
            <a:ext cx="31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-¿</a:t>
            </a:r>
            <a:r>
              <a:rPr lang="en-US" dirty="0" err="1" smtClean="0">
                <a:solidFill>
                  <a:srgbClr val="92D050"/>
                </a:solidFill>
              </a:rPr>
              <a:t>Qué</a:t>
            </a:r>
            <a:r>
              <a:rPr lang="en-US" dirty="0" smtClean="0">
                <a:solidFill>
                  <a:srgbClr val="92D050"/>
                </a:solidFill>
              </a:rPr>
              <a:t> hay en el </a:t>
            </a:r>
            <a:r>
              <a:rPr lang="en-US" dirty="0" err="1" smtClean="0">
                <a:solidFill>
                  <a:srgbClr val="92D050"/>
                </a:solidFill>
              </a:rPr>
              <a:t>salón</a:t>
            </a:r>
            <a:r>
              <a:rPr lang="en-US" dirty="0" smtClean="0">
                <a:solidFill>
                  <a:srgbClr val="92D050"/>
                </a:solidFill>
              </a:rPr>
              <a:t>?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-En el </a:t>
            </a:r>
            <a:r>
              <a:rPr lang="en-US" dirty="0" err="1" smtClean="0">
                <a:solidFill>
                  <a:srgbClr val="92D050"/>
                </a:solidFill>
              </a:rPr>
              <a:t>salón</a:t>
            </a:r>
            <a:r>
              <a:rPr lang="en-US" dirty="0" smtClean="0">
                <a:solidFill>
                  <a:srgbClr val="92D050"/>
                </a:solidFill>
              </a:rPr>
              <a:t> hay…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  <p:bldP spid="2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2235683" cy="79538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cocina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135017"/>
            <a:ext cx="7410994" cy="5558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3406" y="1776549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Cuadros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2046" y="6074229"/>
            <a:ext cx="20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flor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16983" y="3722914"/>
            <a:ext cx="143691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mesa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18863" y="5889563"/>
            <a:ext cx="15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silla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27909" y="2145881"/>
            <a:ext cx="1214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42754" y="2145881"/>
            <a:ext cx="940526" cy="14333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72937" y="6443561"/>
            <a:ext cx="64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13017" y="5355771"/>
            <a:ext cx="640080" cy="1087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586652" y="4088674"/>
            <a:ext cx="8882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339840" y="4088674"/>
            <a:ext cx="2246812" cy="783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</p:cNvCxnSpPr>
          <p:nvPr/>
        </p:nvCxnSpPr>
        <p:spPr>
          <a:xfrm flipH="1">
            <a:off x="8412480" y="6258895"/>
            <a:ext cx="6705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5251268" y="5577840"/>
            <a:ext cx="3161212" cy="681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36742" y="1645361"/>
            <a:ext cx="207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cocina</a:t>
            </a:r>
            <a:r>
              <a:rPr lang="en-US" dirty="0" smtClean="0"/>
              <a:t> de gas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516983" y="2001073"/>
            <a:ext cx="1697082" cy="4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322423" y="1985888"/>
            <a:ext cx="2194560" cy="2325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3280" y="339634"/>
            <a:ext cx="466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-¿</a:t>
            </a:r>
            <a:r>
              <a:rPr lang="en-US" dirty="0" err="1">
                <a:solidFill>
                  <a:srgbClr val="92D050"/>
                </a:solidFill>
              </a:rPr>
              <a:t>Qué</a:t>
            </a:r>
            <a:r>
              <a:rPr lang="en-US" dirty="0">
                <a:solidFill>
                  <a:srgbClr val="92D050"/>
                </a:solidFill>
              </a:rPr>
              <a:t> hay en </a:t>
            </a:r>
            <a:r>
              <a:rPr lang="en-US" dirty="0" smtClean="0">
                <a:solidFill>
                  <a:srgbClr val="92D050"/>
                </a:solidFill>
              </a:rPr>
              <a:t>la </a:t>
            </a:r>
            <a:r>
              <a:rPr lang="en-US" dirty="0" err="1" smtClean="0">
                <a:solidFill>
                  <a:srgbClr val="92D050"/>
                </a:solidFill>
              </a:rPr>
              <a:t>cocina</a:t>
            </a:r>
            <a:r>
              <a:rPr lang="en-US" dirty="0" smtClean="0">
                <a:solidFill>
                  <a:srgbClr val="92D050"/>
                </a:solidFill>
              </a:rPr>
              <a:t>?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-En </a:t>
            </a:r>
            <a:r>
              <a:rPr lang="en-US" dirty="0" smtClean="0">
                <a:solidFill>
                  <a:srgbClr val="92D050"/>
                </a:solidFill>
              </a:rPr>
              <a:t>la </a:t>
            </a:r>
            <a:r>
              <a:rPr lang="en-US" dirty="0" err="1" smtClean="0">
                <a:solidFill>
                  <a:srgbClr val="92D050"/>
                </a:solidFill>
              </a:rPr>
              <a:t>cocina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hay…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314" y="648002"/>
            <a:ext cx="2144244" cy="900418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vajilla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83" y="1377512"/>
            <a:ext cx="5599068" cy="5167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4" y="2508069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taza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80559" y="1377512"/>
            <a:ext cx="1867989" cy="37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cuchara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3588" y="4545874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vaso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7334" y="6061166"/>
            <a:ext cx="17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tenedor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77743" y="5330121"/>
            <a:ext cx="178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cuchillo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77743" y="3161211"/>
            <a:ext cx="147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plato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9634" y="3530543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platillo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85063" y="1750423"/>
            <a:ext cx="11364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34594" y="1750423"/>
            <a:ext cx="326572" cy="313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6232" y="2877401"/>
            <a:ext cx="777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53512" y="2877401"/>
            <a:ext cx="1516259" cy="653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90411" y="3455070"/>
            <a:ext cx="7796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975565" y="2617262"/>
            <a:ext cx="1214846" cy="837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90411" y="5699453"/>
            <a:ext cx="10835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7262949" y="5199017"/>
            <a:ext cx="927462" cy="500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58090" y="4915206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859823" y="3892732"/>
            <a:ext cx="2442754" cy="1015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73823" y="6430498"/>
            <a:ext cx="10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841862" y="5199017"/>
            <a:ext cx="888275" cy="123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0263" y="3892732"/>
            <a:ext cx="97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49976" y="3886812"/>
            <a:ext cx="1463041" cy="61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6085" y="386366"/>
            <a:ext cx="421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-¿</a:t>
            </a:r>
            <a:r>
              <a:rPr lang="en-US" dirty="0" err="1">
                <a:solidFill>
                  <a:srgbClr val="92D050"/>
                </a:solidFill>
              </a:rPr>
              <a:t>Qué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hay </a:t>
            </a:r>
            <a:r>
              <a:rPr lang="en-US" dirty="0" err="1" smtClean="0">
                <a:solidFill>
                  <a:srgbClr val="92D050"/>
                </a:solidFill>
              </a:rPr>
              <a:t>sobre</a:t>
            </a:r>
            <a:r>
              <a:rPr lang="en-US" dirty="0" smtClean="0">
                <a:solidFill>
                  <a:srgbClr val="92D050"/>
                </a:solidFill>
              </a:rPr>
              <a:t> la mesa?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-</a:t>
            </a:r>
            <a:r>
              <a:rPr lang="en-US" dirty="0" err="1" smtClean="0">
                <a:solidFill>
                  <a:srgbClr val="92D050"/>
                </a:solidFill>
              </a:rPr>
              <a:t>Sobre</a:t>
            </a:r>
            <a:r>
              <a:rPr lang="en-US" dirty="0" smtClean="0">
                <a:solidFill>
                  <a:srgbClr val="92D050"/>
                </a:solidFill>
              </a:rPr>
              <a:t> la mesa  </a:t>
            </a:r>
            <a:r>
              <a:rPr lang="en-US" dirty="0">
                <a:solidFill>
                  <a:srgbClr val="92D050"/>
                </a:solidFill>
              </a:rPr>
              <a:t>hay…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045580" cy="794197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dormitorio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57" y="1536405"/>
            <a:ext cx="6552221" cy="4840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2046" y="1750423"/>
            <a:ext cx="23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librería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4960" y="1930400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armario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72046" y="5982789"/>
            <a:ext cx="20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escritorio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38160" y="4885509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21977" y="5982789"/>
            <a:ext cx="195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alfombra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5791" y="2119755"/>
            <a:ext cx="10866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22713" y="2119755"/>
            <a:ext cx="410817" cy="133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2"/>
          </p:cNvCxnSpPr>
          <p:nvPr/>
        </p:nvCxnSpPr>
        <p:spPr>
          <a:xfrm>
            <a:off x="5512904" y="2299732"/>
            <a:ext cx="10838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99583" y="2299732"/>
            <a:ext cx="397565" cy="13048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138160" y="5254841"/>
            <a:ext cx="10178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394960" y="4885509"/>
            <a:ext cx="2743200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35757" y="6352121"/>
            <a:ext cx="12059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738191" y="5738191"/>
            <a:ext cx="410818" cy="613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775791" y="6352121"/>
            <a:ext cx="1232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021496" y="4691270"/>
            <a:ext cx="344556" cy="1660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5938" y="625541"/>
            <a:ext cx="343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-¿</a:t>
            </a:r>
            <a:r>
              <a:rPr lang="en-US" dirty="0" err="1">
                <a:solidFill>
                  <a:srgbClr val="92D050"/>
                </a:solidFill>
              </a:rPr>
              <a:t>Qué</a:t>
            </a:r>
            <a:r>
              <a:rPr lang="en-US" dirty="0">
                <a:solidFill>
                  <a:srgbClr val="92D050"/>
                </a:solidFill>
              </a:rPr>
              <a:t> hay en el </a:t>
            </a:r>
            <a:r>
              <a:rPr lang="en-US" dirty="0" err="1" smtClean="0">
                <a:solidFill>
                  <a:srgbClr val="92D050"/>
                </a:solidFill>
              </a:rPr>
              <a:t>dormitorio</a:t>
            </a:r>
            <a:r>
              <a:rPr lang="en-US" dirty="0" smtClean="0">
                <a:solidFill>
                  <a:srgbClr val="92D050"/>
                </a:solidFill>
              </a:rPr>
              <a:t>?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-En el </a:t>
            </a:r>
            <a:r>
              <a:rPr lang="en-US" dirty="0" err="1" smtClean="0">
                <a:solidFill>
                  <a:srgbClr val="92D050"/>
                </a:solidFill>
              </a:rPr>
              <a:t>dormitorio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hay…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4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81787" cy="840346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cuarto</a:t>
            </a:r>
            <a:r>
              <a:rPr lang="en-US" dirty="0" smtClean="0"/>
              <a:t> de </a:t>
            </a:r>
            <a:r>
              <a:rPr lang="en-US" dirty="0" err="1" smtClean="0"/>
              <a:t>baňo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6" y="1449946"/>
            <a:ext cx="6529588" cy="5280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5054" y="1930400"/>
            <a:ext cx="158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espejo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03842" y="3837904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baňera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0456" y="3245476"/>
            <a:ext cx="139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lavabo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61068"/>
            <a:ext cx="12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toalla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75668" y="6349285"/>
            <a:ext cx="197892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retrete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5911" y="1930400"/>
            <a:ext cx="10560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33341" y="1930400"/>
            <a:ext cx="3284113" cy="632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3487" y="3614808"/>
            <a:ext cx="914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87889" y="3614808"/>
            <a:ext cx="1287886" cy="223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87155" y="6631617"/>
            <a:ext cx="10303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117465" y="6119145"/>
            <a:ext cx="1339403" cy="512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03842" y="2246648"/>
            <a:ext cx="792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787166" y="2246648"/>
            <a:ext cx="1416676" cy="612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332631" y="4198925"/>
            <a:ext cx="1159099" cy="4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207617" y="4198925"/>
            <a:ext cx="2125014" cy="3776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87155" y="615325"/>
            <a:ext cx="367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-¿</a:t>
            </a:r>
            <a:r>
              <a:rPr lang="en-US" dirty="0" err="1">
                <a:solidFill>
                  <a:srgbClr val="92D050"/>
                </a:solidFill>
              </a:rPr>
              <a:t>Qué</a:t>
            </a:r>
            <a:r>
              <a:rPr lang="en-US" dirty="0">
                <a:solidFill>
                  <a:srgbClr val="92D050"/>
                </a:solidFill>
              </a:rPr>
              <a:t> hay en el </a:t>
            </a:r>
            <a:r>
              <a:rPr lang="en-US" dirty="0" err="1" smtClean="0">
                <a:solidFill>
                  <a:srgbClr val="92D050"/>
                </a:solidFill>
              </a:rPr>
              <a:t>cuarto</a:t>
            </a:r>
            <a:r>
              <a:rPr lang="en-US" dirty="0" smtClean="0">
                <a:solidFill>
                  <a:srgbClr val="92D050"/>
                </a:solidFill>
              </a:rPr>
              <a:t> de </a:t>
            </a:r>
            <a:r>
              <a:rPr lang="en-US" dirty="0" err="1" smtClean="0">
                <a:solidFill>
                  <a:srgbClr val="92D050"/>
                </a:solidFill>
              </a:rPr>
              <a:t>baňo</a:t>
            </a:r>
            <a:r>
              <a:rPr lang="en-US" dirty="0" smtClean="0">
                <a:solidFill>
                  <a:srgbClr val="92D050"/>
                </a:solidFill>
              </a:rPr>
              <a:t>?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-En el </a:t>
            </a:r>
            <a:r>
              <a:rPr lang="en-US" dirty="0" err="1" smtClean="0">
                <a:solidFill>
                  <a:srgbClr val="92D050"/>
                </a:solidFill>
              </a:rPr>
              <a:t>cuarto</a:t>
            </a:r>
            <a:r>
              <a:rPr lang="en-US" dirty="0" smtClean="0">
                <a:solidFill>
                  <a:srgbClr val="92D050"/>
                </a:solidFill>
              </a:rPr>
              <a:t> de </a:t>
            </a:r>
            <a:r>
              <a:rPr lang="en-US" dirty="0" err="1" smtClean="0">
                <a:solidFill>
                  <a:srgbClr val="92D050"/>
                </a:solidFill>
              </a:rPr>
              <a:t>baňo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hay…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3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400</Words>
  <Application>Microsoft Office PowerPoint</Application>
  <PresentationFormat>Широкоэкранный</PresentationFormat>
  <Paragraphs>166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Mi casa</vt:lpstr>
      <vt:lpstr>Оглавление</vt:lpstr>
      <vt:lpstr>Eso es mi casa. ¡Bienvenido!</vt:lpstr>
      <vt:lpstr>El pasillo. ¡Pasa, por favor! -¿Qué hay en el pasillo? -En el pasillo hay…</vt:lpstr>
      <vt:lpstr>              El salón</vt:lpstr>
      <vt:lpstr>La cocina</vt:lpstr>
      <vt:lpstr>La vajilla</vt:lpstr>
      <vt:lpstr>El dormitorio</vt:lpstr>
      <vt:lpstr>El cuarto de baňo</vt:lpstr>
      <vt:lpstr>Сводная таблица слов по теме</vt:lpstr>
      <vt:lpstr>Презентация PowerPoint</vt:lpstr>
      <vt:lpstr>Количество слов по каждому из разделов</vt:lpstr>
      <vt:lpstr>Библиография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Сева и Даша</dc:creator>
  <cp:lastModifiedBy>Сева и Даша</cp:lastModifiedBy>
  <cp:revision>34</cp:revision>
  <dcterms:created xsi:type="dcterms:W3CDTF">2013-09-28T08:13:47Z</dcterms:created>
  <dcterms:modified xsi:type="dcterms:W3CDTF">2013-10-01T16:17:43Z</dcterms:modified>
</cp:coreProperties>
</file>